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3" r:id="rId4"/>
    <p:sldId id="274" r:id="rId5"/>
    <p:sldId id="262" r:id="rId6"/>
    <p:sldId id="271" r:id="rId7"/>
    <p:sldId id="269" r:id="rId8"/>
    <p:sldId id="270" r:id="rId9"/>
    <p:sldId id="263" r:id="rId10"/>
    <p:sldId id="264" r:id="rId11"/>
    <p:sldId id="265" r:id="rId12"/>
    <p:sldId id="266" r:id="rId13"/>
    <p:sldId id="267"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59C32-5148-4BEE-BD2A-A855FF9FC2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53B0335-5EA6-46DF-B9CB-4F35353C7D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844FCFC-25D4-4E98-9BD2-084DF91E5746}"/>
              </a:ext>
            </a:extLst>
          </p:cNvPr>
          <p:cNvSpPr>
            <a:spLocks noGrp="1"/>
          </p:cNvSpPr>
          <p:nvPr>
            <p:ph type="dt" sz="half" idx="10"/>
          </p:nvPr>
        </p:nvSpPr>
        <p:spPr/>
        <p:txBody>
          <a:bodyPr/>
          <a:lstStyle/>
          <a:p>
            <a:fld id="{B66E1254-2ED8-4E6B-BFC9-0FE1B919D8A9}" type="datetimeFigureOut">
              <a:rPr lang="en-IN" smtClean="0"/>
              <a:t>30-09-2020</a:t>
            </a:fld>
            <a:endParaRPr lang="en-IN"/>
          </a:p>
        </p:txBody>
      </p:sp>
      <p:sp>
        <p:nvSpPr>
          <p:cNvPr id="5" name="Footer Placeholder 4">
            <a:extLst>
              <a:ext uri="{FF2B5EF4-FFF2-40B4-BE49-F238E27FC236}">
                <a16:creationId xmlns:a16="http://schemas.microsoft.com/office/drawing/2014/main" id="{312BA460-9AB4-4D5F-8F50-0958F8A4B7D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417EEBF-66B7-4469-AA4A-80341E4D81AF}"/>
              </a:ext>
            </a:extLst>
          </p:cNvPr>
          <p:cNvSpPr>
            <a:spLocks noGrp="1"/>
          </p:cNvSpPr>
          <p:nvPr>
            <p:ph type="sldNum" sz="quarter" idx="12"/>
          </p:nvPr>
        </p:nvSpPr>
        <p:spPr/>
        <p:txBody>
          <a:bodyPr/>
          <a:lstStyle/>
          <a:p>
            <a:fld id="{A3B47E87-77F3-496A-82D2-04617BC51D61}" type="slidenum">
              <a:rPr lang="en-IN" smtClean="0"/>
              <a:t>‹#›</a:t>
            </a:fld>
            <a:endParaRPr lang="en-IN"/>
          </a:p>
        </p:txBody>
      </p:sp>
    </p:spTree>
    <p:extLst>
      <p:ext uri="{BB962C8B-B14F-4D97-AF65-F5344CB8AC3E}">
        <p14:creationId xmlns:p14="http://schemas.microsoft.com/office/powerpoint/2010/main" val="3560371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6E8FD-5DAC-4AD3-9A5A-086130A3DCF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046F155-F10C-4110-8AE9-01A7C5D490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1C6FB72-8E51-4DE2-9870-91B108EAAFB3}"/>
              </a:ext>
            </a:extLst>
          </p:cNvPr>
          <p:cNvSpPr>
            <a:spLocks noGrp="1"/>
          </p:cNvSpPr>
          <p:nvPr>
            <p:ph type="dt" sz="half" idx="10"/>
          </p:nvPr>
        </p:nvSpPr>
        <p:spPr/>
        <p:txBody>
          <a:bodyPr/>
          <a:lstStyle/>
          <a:p>
            <a:fld id="{B66E1254-2ED8-4E6B-BFC9-0FE1B919D8A9}" type="datetimeFigureOut">
              <a:rPr lang="en-IN" smtClean="0"/>
              <a:t>30-09-2020</a:t>
            </a:fld>
            <a:endParaRPr lang="en-IN"/>
          </a:p>
        </p:txBody>
      </p:sp>
      <p:sp>
        <p:nvSpPr>
          <p:cNvPr id="5" name="Footer Placeholder 4">
            <a:extLst>
              <a:ext uri="{FF2B5EF4-FFF2-40B4-BE49-F238E27FC236}">
                <a16:creationId xmlns:a16="http://schemas.microsoft.com/office/drawing/2014/main" id="{2A2CCADA-9623-4B01-BC23-15660476594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9273945-49FA-4783-AC4B-EACB19C1F9D3}"/>
              </a:ext>
            </a:extLst>
          </p:cNvPr>
          <p:cNvSpPr>
            <a:spLocks noGrp="1"/>
          </p:cNvSpPr>
          <p:nvPr>
            <p:ph type="sldNum" sz="quarter" idx="12"/>
          </p:nvPr>
        </p:nvSpPr>
        <p:spPr/>
        <p:txBody>
          <a:bodyPr/>
          <a:lstStyle/>
          <a:p>
            <a:fld id="{A3B47E87-77F3-496A-82D2-04617BC51D61}" type="slidenum">
              <a:rPr lang="en-IN" smtClean="0"/>
              <a:t>‹#›</a:t>
            </a:fld>
            <a:endParaRPr lang="en-IN"/>
          </a:p>
        </p:txBody>
      </p:sp>
    </p:spTree>
    <p:extLst>
      <p:ext uri="{BB962C8B-B14F-4D97-AF65-F5344CB8AC3E}">
        <p14:creationId xmlns:p14="http://schemas.microsoft.com/office/powerpoint/2010/main" val="755210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0BEEF0-1946-4F6B-9A5F-2CE503B4D28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4F466D8-BA10-466A-8E40-0FE060F770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E5538F9-880D-42E0-8BF1-D8EC65BFAFA2}"/>
              </a:ext>
            </a:extLst>
          </p:cNvPr>
          <p:cNvSpPr>
            <a:spLocks noGrp="1"/>
          </p:cNvSpPr>
          <p:nvPr>
            <p:ph type="dt" sz="half" idx="10"/>
          </p:nvPr>
        </p:nvSpPr>
        <p:spPr/>
        <p:txBody>
          <a:bodyPr/>
          <a:lstStyle/>
          <a:p>
            <a:fld id="{B66E1254-2ED8-4E6B-BFC9-0FE1B919D8A9}" type="datetimeFigureOut">
              <a:rPr lang="en-IN" smtClean="0"/>
              <a:t>30-09-2020</a:t>
            </a:fld>
            <a:endParaRPr lang="en-IN"/>
          </a:p>
        </p:txBody>
      </p:sp>
      <p:sp>
        <p:nvSpPr>
          <p:cNvPr id="5" name="Footer Placeholder 4">
            <a:extLst>
              <a:ext uri="{FF2B5EF4-FFF2-40B4-BE49-F238E27FC236}">
                <a16:creationId xmlns:a16="http://schemas.microsoft.com/office/drawing/2014/main" id="{9FE12310-54BB-4F10-BFCF-8048D12CFB4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3E7BC1D-AC1E-45B1-AEC3-83CA557C4B4A}"/>
              </a:ext>
            </a:extLst>
          </p:cNvPr>
          <p:cNvSpPr>
            <a:spLocks noGrp="1"/>
          </p:cNvSpPr>
          <p:nvPr>
            <p:ph type="sldNum" sz="quarter" idx="12"/>
          </p:nvPr>
        </p:nvSpPr>
        <p:spPr/>
        <p:txBody>
          <a:bodyPr/>
          <a:lstStyle/>
          <a:p>
            <a:fld id="{A3B47E87-77F3-496A-82D2-04617BC51D61}" type="slidenum">
              <a:rPr lang="en-IN" smtClean="0"/>
              <a:t>‹#›</a:t>
            </a:fld>
            <a:endParaRPr lang="en-IN"/>
          </a:p>
        </p:txBody>
      </p:sp>
    </p:spTree>
    <p:extLst>
      <p:ext uri="{BB962C8B-B14F-4D97-AF65-F5344CB8AC3E}">
        <p14:creationId xmlns:p14="http://schemas.microsoft.com/office/powerpoint/2010/main" val="1692930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3BA85-9069-4686-84AB-0CA39696DD5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7E45EBB-7A80-4CC9-9DE2-F2560E96F1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D405C7A-06EF-4AF3-9402-58AC42A0D90E}"/>
              </a:ext>
            </a:extLst>
          </p:cNvPr>
          <p:cNvSpPr>
            <a:spLocks noGrp="1"/>
          </p:cNvSpPr>
          <p:nvPr>
            <p:ph type="dt" sz="half" idx="10"/>
          </p:nvPr>
        </p:nvSpPr>
        <p:spPr/>
        <p:txBody>
          <a:bodyPr/>
          <a:lstStyle/>
          <a:p>
            <a:fld id="{B66E1254-2ED8-4E6B-BFC9-0FE1B919D8A9}" type="datetimeFigureOut">
              <a:rPr lang="en-IN" smtClean="0"/>
              <a:t>30-09-2020</a:t>
            </a:fld>
            <a:endParaRPr lang="en-IN"/>
          </a:p>
        </p:txBody>
      </p:sp>
      <p:sp>
        <p:nvSpPr>
          <p:cNvPr id="5" name="Footer Placeholder 4">
            <a:extLst>
              <a:ext uri="{FF2B5EF4-FFF2-40B4-BE49-F238E27FC236}">
                <a16:creationId xmlns:a16="http://schemas.microsoft.com/office/drawing/2014/main" id="{DD52AC53-FA14-4E9C-8E8B-7579BEB0D43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E0BD212-B74C-4951-A8E8-067F0AE579D7}"/>
              </a:ext>
            </a:extLst>
          </p:cNvPr>
          <p:cNvSpPr>
            <a:spLocks noGrp="1"/>
          </p:cNvSpPr>
          <p:nvPr>
            <p:ph type="sldNum" sz="quarter" idx="12"/>
          </p:nvPr>
        </p:nvSpPr>
        <p:spPr/>
        <p:txBody>
          <a:bodyPr/>
          <a:lstStyle/>
          <a:p>
            <a:fld id="{A3B47E87-77F3-496A-82D2-04617BC51D61}" type="slidenum">
              <a:rPr lang="en-IN" smtClean="0"/>
              <a:t>‹#›</a:t>
            </a:fld>
            <a:endParaRPr lang="en-IN"/>
          </a:p>
        </p:txBody>
      </p:sp>
    </p:spTree>
    <p:extLst>
      <p:ext uri="{BB962C8B-B14F-4D97-AF65-F5344CB8AC3E}">
        <p14:creationId xmlns:p14="http://schemas.microsoft.com/office/powerpoint/2010/main" val="908247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A834E-7623-4D70-AF08-75D0C45305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DA673F4B-CDCD-42B6-AEC2-297F4C4FA9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68467E-2B74-4284-BF5F-989CC44F2649}"/>
              </a:ext>
            </a:extLst>
          </p:cNvPr>
          <p:cNvSpPr>
            <a:spLocks noGrp="1"/>
          </p:cNvSpPr>
          <p:nvPr>
            <p:ph type="dt" sz="half" idx="10"/>
          </p:nvPr>
        </p:nvSpPr>
        <p:spPr/>
        <p:txBody>
          <a:bodyPr/>
          <a:lstStyle/>
          <a:p>
            <a:fld id="{B66E1254-2ED8-4E6B-BFC9-0FE1B919D8A9}" type="datetimeFigureOut">
              <a:rPr lang="en-IN" smtClean="0"/>
              <a:t>30-09-2020</a:t>
            </a:fld>
            <a:endParaRPr lang="en-IN"/>
          </a:p>
        </p:txBody>
      </p:sp>
      <p:sp>
        <p:nvSpPr>
          <p:cNvPr id="5" name="Footer Placeholder 4">
            <a:extLst>
              <a:ext uri="{FF2B5EF4-FFF2-40B4-BE49-F238E27FC236}">
                <a16:creationId xmlns:a16="http://schemas.microsoft.com/office/drawing/2014/main" id="{B99D5588-66E6-4C8C-9804-6D7F5099CF9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9AC91CC-8996-48E4-83F5-F4D41A09333C}"/>
              </a:ext>
            </a:extLst>
          </p:cNvPr>
          <p:cNvSpPr>
            <a:spLocks noGrp="1"/>
          </p:cNvSpPr>
          <p:nvPr>
            <p:ph type="sldNum" sz="quarter" idx="12"/>
          </p:nvPr>
        </p:nvSpPr>
        <p:spPr/>
        <p:txBody>
          <a:bodyPr/>
          <a:lstStyle/>
          <a:p>
            <a:fld id="{A3B47E87-77F3-496A-82D2-04617BC51D61}" type="slidenum">
              <a:rPr lang="en-IN" smtClean="0"/>
              <a:t>‹#›</a:t>
            </a:fld>
            <a:endParaRPr lang="en-IN"/>
          </a:p>
        </p:txBody>
      </p:sp>
    </p:spTree>
    <p:extLst>
      <p:ext uri="{BB962C8B-B14F-4D97-AF65-F5344CB8AC3E}">
        <p14:creationId xmlns:p14="http://schemas.microsoft.com/office/powerpoint/2010/main" val="435899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24D18-1F50-4F7D-BA1E-70D0968ED51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FD474E6-F804-452A-8600-E311CC48DC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07128FF-E174-4BE0-B1EE-7F334A2707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D72D4E89-EDAD-4EBD-BCBF-907F25519C9F}"/>
              </a:ext>
            </a:extLst>
          </p:cNvPr>
          <p:cNvSpPr>
            <a:spLocks noGrp="1"/>
          </p:cNvSpPr>
          <p:nvPr>
            <p:ph type="dt" sz="half" idx="10"/>
          </p:nvPr>
        </p:nvSpPr>
        <p:spPr/>
        <p:txBody>
          <a:bodyPr/>
          <a:lstStyle/>
          <a:p>
            <a:fld id="{B66E1254-2ED8-4E6B-BFC9-0FE1B919D8A9}" type="datetimeFigureOut">
              <a:rPr lang="en-IN" smtClean="0"/>
              <a:t>30-09-2020</a:t>
            </a:fld>
            <a:endParaRPr lang="en-IN"/>
          </a:p>
        </p:txBody>
      </p:sp>
      <p:sp>
        <p:nvSpPr>
          <p:cNvPr id="6" name="Footer Placeholder 5">
            <a:extLst>
              <a:ext uri="{FF2B5EF4-FFF2-40B4-BE49-F238E27FC236}">
                <a16:creationId xmlns:a16="http://schemas.microsoft.com/office/drawing/2014/main" id="{E77F1D44-4EA5-47DA-A416-AEF777C16A2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572D45D-BC4B-4745-A150-5B7A78873DF3}"/>
              </a:ext>
            </a:extLst>
          </p:cNvPr>
          <p:cNvSpPr>
            <a:spLocks noGrp="1"/>
          </p:cNvSpPr>
          <p:nvPr>
            <p:ph type="sldNum" sz="quarter" idx="12"/>
          </p:nvPr>
        </p:nvSpPr>
        <p:spPr/>
        <p:txBody>
          <a:bodyPr/>
          <a:lstStyle/>
          <a:p>
            <a:fld id="{A3B47E87-77F3-496A-82D2-04617BC51D61}" type="slidenum">
              <a:rPr lang="en-IN" smtClean="0"/>
              <a:t>‹#›</a:t>
            </a:fld>
            <a:endParaRPr lang="en-IN"/>
          </a:p>
        </p:txBody>
      </p:sp>
    </p:spTree>
    <p:extLst>
      <p:ext uri="{BB962C8B-B14F-4D97-AF65-F5344CB8AC3E}">
        <p14:creationId xmlns:p14="http://schemas.microsoft.com/office/powerpoint/2010/main" val="2839302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FDB64-A6AD-464A-9648-201764213E1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CAF8BBD-D6B9-4BE7-AF42-92E3ED6B31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F9AA33-E99E-49D0-9328-C339D7CAA0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3CAEA7A-ED16-4FA2-B051-C1131279F6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E820B5-A0EA-43EE-83FC-56DA008537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A3F7C40-A2A9-458A-BFCE-736F13380410}"/>
              </a:ext>
            </a:extLst>
          </p:cNvPr>
          <p:cNvSpPr>
            <a:spLocks noGrp="1"/>
          </p:cNvSpPr>
          <p:nvPr>
            <p:ph type="dt" sz="half" idx="10"/>
          </p:nvPr>
        </p:nvSpPr>
        <p:spPr/>
        <p:txBody>
          <a:bodyPr/>
          <a:lstStyle/>
          <a:p>
            <a:fld id="{B66E1254-2ED8-4E6B-BFC9-0FE1B919D8A9}" type="datetimeFigureOut">
              <a:rPr lang="en-IN" smtClean="0"/>
              <a:t>30-09-2020</a:t>
            </a:fld>
            <a:endParaRPr lang="en-IN"/>
          </a:p>
        </p:txBody>
      </p:sp>
      <p:sp>
        <p:nvSpPr>
          <p:cNvPr id="8" name="Footer Placeholder 7">
            <a:extLst>
              <a:ext uri="{FF2B5EF4-FFF2-40B4-BE49-F238E27FC236}">
                <a16:creationId xmlns:a16="http://schemas.microsoft.com/office/drawing/2014/main" id="{0D7601B1-D51C-4C8F-8654-29761741497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B39779C9-2466-4D50-8AA5-BAF9D2AC4612}"/>
              </a:ext>
            </a:extLst>
          </p:cNvPr>
          <p:cNvSpPr>
            <a:spLocks noGrp="1"/>
          </p:cNvSpPr>
          <p:nvPr>
            <p:ph type="sldNum" sz="quarter" idx="12"/>
          </p:nvPr>
        </p:nvSpPr>
        <p:spPr/>
        <p:txBody>
          <a:bodyPr/>
          <a:lstStyle/>
          <a:p>
            <a:fld id="{A3B47E87-77F3-496A-82D2-04617BC51D61}" type="slidenum">
              <a:rPr lang="en-IN" smtClean="0"/>
              <a:t>‹#›</a:t>
            </a:fld>
            <a:endParaRPr lang="en-IN"/>
          </a:p>
        </p:txBody>
      </p:sp>
    </p:spTree>
    <p:extLst>
      <p:ext uri="{BB962C8B-B14F-4D97-AF65-F5344CB8AC3E}">
        <p14:creationId xmlns:p14="http://schemas.microsoft.com/office/powerpoint/2010/main" val="909216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9EED3-1689-4FEE-A6FA-B9EFDF29982A}"/>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4B3FB796-1E3D-422B-8D25-A20501EE45C6}"/>
              </a:ext>
            </a:extLst>
          </p:cNvPr>
          <p:cNvSpPr>
            <a:spLocks noGrp="1"/>
          </p:cNvSpPr>
          <p:nvPr>
            <p:ph type="dt" sz="half" idx="10"/>
          </p:nvPr>
        </p:nvSpPr>
        <p:spPr/>
        <p:txBody>
          <a:bodyPr/>
          <a:lstStyle/>
          <a:p>
            <a:fld id="{B66E1254-2ED8-4E6B-BFC9-0FE1B919D8A9}" type="datetimeFigureOut">
              <a:rPr lang="en-IN" smtClean="0"/>
              <a:t>30-09-2020</a:t>
            </a:fld>
            <a:endParaRPr lang="en-IN"/>
          </a:p>
        </p:txBody>
      </p:sp>
      <p:sp>
        <p:nvSpPr>
          <p:cNvPr id="4" name="Footer Placeholder 3">
            <a:extLst>
              <a:ext uri="{FF2B5EF4-FFF2-40B4-BE49-F238E27FC236}">
                <a16:creationId xmlns:a16="http://schemas.microsoft.com/office/drawing/2014/main" id="{119DA6D3-1C00-4E23-AA95-9970607640F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3D30A9BF-6E6E-49D5-9601-405E743FF8B8}"/>
              </a:ext>
            </a:extLst>
          </p:cNvPr>
          <p:cNvSpPr>
            <a:spLocks noGrp="1"/>
          </p:cNvSpPr>
          <p:nvPr>
            <p:ph type="sldNum" sz="quarter" idx="12"/>
          </p:nvPr>
        </p:nvSpPr>
        <p:spPr/>
        <p:txBody>
          <a:bodyPr/>
          <a:lstStyle/>
          <a:p>
            <a:fld id="{A3B47E87-77F3-496A-82D2-04617BC51D61}" type="slidenum">
              <a:rPr lang="en-IN" smtClean="0"/>
              <a:t>‹#›</a:t>
            </a:fld>
            <a:endParaRPr lang="en-IN"/>
          </a:p>
        </p:txBody>
      </p:sp>
    </p:spTree>
    <p:extLst>
      <p:ext uri="{BB962C8B-B14F-4D97-AF65-F5344CB8AC3E}">
        <p14:creationId xmlns:p14="http://schemas.microsoft.com/office/powerpoint/2010/main" val="2308564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204792-F62A-48AB-B71D-B535CCE3F2DF}"/>
              </a:ext>
            </a:extLst>
          </p:cNvPr>
          <p:cNvSpPr>
            <a:spLocks noGrp="1"/>
          </p:cNvSpPr>
          <p:nvPr>
            <p:ph type="dt" sz="half" idx="10"/>
          </p:nvPr>
        </p:nvSpPr>
        <p:spPr/>
        <p:txBody>
          <a:bodyPr/>
          <a:lstStyle/>
          <a:p>
            <a:fld id="{B66E1254-2ED8-4E6B-BFC9-0FE1B919D8A9}" type="datetimeFigureOut">
              <a:rPr lang="en-IN" smtClean="0"/>
              <a:t>30-09-2020</a:t>
            </a:fld>
            <a:endParaRPr lang="en-IN"/>
          </a:p>
        </p:txBody>
      </p:sp>
      <p:sp>
        <p:nvSpPr>
          <p:cNvPr id="3" name="Footer Placeholder 2">
            <a:extLst>
              <a:ext uri="{FF2B5EF4-FFF2-40B4-BE49-F238E27FC236}">
                <a16:creationId xmlns:a16="http://schemas.microsoft.com/office/drawing/2014/main" id="{B1ADA405-BD64-48F4-A7C4-124F66DF7CB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FADB53E9-B516-41D9-8AA1-A5C7FBCF64B1}"/>
              </a:ext>
            </a:extLst>
          </p:cNvPr>
          <p:cNvSpPr>
            <a:spLocks noGrp="1"/>
          </p:cNvSpPr>
          <p:nvPr>
            <p:ph type="sldNum" sz="quarter" idx="12"/>
          </p:nvPr>
        </p:nvSpPr>
        <p:spPr/>
        <p:txBody>
          <a:bodyPr/>
          <a:lstStyle/>
          <a:p>
            <a:fld id="{A3B47E87-77F3-496A-82D2-04617BC51D61}" type="slidenum">
              <a:rPr lang="en-IN" smtClean="0"/>
              <a:t>‹#›</a:t>
            </a:fld>
            <a:endParaRPr lang="en-IN"/>
          </a:p>
        </p:txBody>
      </p:sp>
    </p:spTree>
    <p:extLst>
      <p:ext uri="{BB962C8B-B14F-4D97-AF65-F5344CB8AC3E}">
        <p14:creationId xmlns:p14="http://schemas.microsoft.com/office/powerpoint/2010/main" val="14006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CA433-836D-4297-9AC6-597FF09C67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ECA36D8-2242-4004-A5CD-E75347D709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4A702010-52E8-4CAD-B70F-709491F363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366B86-1936-4991-8A42-8C66737E3A19}"/>
              </a:ext>
            </a:extLst>
          </p:cNvPr>
          <p:cNvSpPr>
            <a:spLocks noGrp="1"/>
          </p:cNvSpPr>
          <p:nvPr>
            <p:ph type="dt" sz="half" idx="10"/>
          </p:nvPr>
        </p:nvSpPr>
        <p:spPr/>
        <p:txBody>
          <a:bodyPr/>
          <a:lstStyle/>
          <a:p>
            <a:fld id="{B66E1254-2ED8-4E6B-BFC9-0FE1B919D8A9}" type="datetimeFigureOut">
              <a:rPr lang="en-IN" smtClean="0"/>
              <a:t>30-09-2020</a:t>
            </a:fld>
            <a:endParaRPr lang="en-IN"/>
          </a:p>
        </p:txBody>
      </p:sp>
      <p:sp>
        <p:nvSpPr>
          <p:cNvPr id="6" name="Footer Placeholder 5">
            <a:extLst>
              <a:ext uri="{FF2B5EF4-FFF2-40B4-BE49-F238E27FC236}">
                <a16:creationId xmlns:a16="http://schemas.microsoft.com/office/drawing/2014/main" id="{A9B8CB0B-8459-4162-99DA-73C15147513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B66794A-DD17-4BEC-95D0-768BFE7CB3FE}"/>
              </a:ext>
            </a:extLst>
          </p:cNvPr>
          <p:cNvSpPr>
            <a:spLocks noGrp="1"/>
          </p:cNvSpPr>
          <p:nvPr>
            <p:ph type="sldNum" sz="quarter" idx="12"/>
          </p:nvPr>
        </p:nvSpPr>
        <p:spPr/>
        <p:txBody>
          <a:bodyPr/>
          <a:lstStyle/>
          <a:p>
            <a:fld id="{A3B47E87-77F3-496A-82D2-04617BC51D61}" type="slidenum">
              <a:rPr lang="en-IN" smtClean="0"/>
              <a:t>‹#›</a:t>
            </a:fld>
            <a:endParaRPr lang="en-IN"/>
          </a:p>
        </p:txBody>
      </p:sp>
    </p:spTree>
    <p:extLst>
      <p:ext uri="{BB962C8B-B14F-4D97-AF65-F5344CB8AC3E}">
        <p14:creationId xmlns:p14="http://schemas.microsoft.com/office/powerpoint/2010/main" val="3597773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01E65-4D37-4E5E-B454-6DBD77D85C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1C086CE3-3190-453F-BC7C-7B2B2586E4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1A747FB8-5176-4DAA-AA3A-98CAB26E7B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8D98FA-C27E-4C1C-BAD9-5E66B630F5A8}"/>
              </a:ext>
            </a:extLst>
          </p:cNvPr>
          <p:cNvSpPr>
            <a:spLocks noGrp="1"/>
          </p:cNvSpPr>
          <p:nvPr>
            <p:ph type="dt" sz="half" idx="10"/>
          </p:nvPr>
        </p:nvSpPr>
        <p:spPr/>
        <p:txBody>
          <a:bodyPr/>
          <a:lstStyle/>
          <a:p>
            <a:fld id="{B66E1254-2ED8-4E6B-BFC9-0FE1B919D8A9}" type="datetimeFigureOut">
              <a:rPr lang="en-IN" smtClean="0"/>
              <a:t>30-09-2020</a:t>
            </a:fld>
            <a:endParaRPr lang="en-IN"/>
          </a:p>
        </p:txBody>
      </p:sp>
      <p:sp>
        <p:nvSpPr>
          <p:cNvPr id="6" name="Footer Placeholder 5">
            <a:extLst>
              <a:ext uri="{FF2B5EF4-FFF2-40B4-BE49-F238E27FC236}">
                <a16:creationId xmlns:a16="http://schemas.microsoft.com/office/drawing/2014/main" id="{4515130B-0783-4484-B43C-DFE8FC23039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0E3AB97-4127-4D81-AD4A-539BEFC2353F}"/>
              </a:ext>
            </a:extLst>
          </p:cNvPr>
          <p:cNvSpPr>
            <a:spLocks noGrp="1"/>
          </p:cNvSpPr>
          <p:nvPr>
            <p:ph type="sldNum" sz="quarter" idx="12"/>
          </p:nvPr>
        </p:nvSpPr>
        <p:spPr/>
        <p:txBody>
          <a:bodyPr/>
          <a:lstStyle/>
          <a:p>
            <a:fld id="{A3B47E87-77F3-496A-82D2-04617BC51D61}" type="slidenum">
              <a:rPr lang="en-IN" smtClean="0"/>
              <a:t>‹#›</a:t>
            </a:fld>
            <a:endParaRPr lang="en-IN"/>
          </a:p>
        </p:txBody>
      </p:sp>
    </p:spTree>
    <p:extLst>
      <p:ext uri="{BB962C8B-B14F-4D97-AF65-F5344CB8AC3E}">
        <p14:creationId xmlns:p14="http://schemas.microsoft.com/office/powerpoint/2010/main" val="3873518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2B63B3-4C50-4704-86E7-9475A057F2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881B8BF-10B6-4505-99E8-FAD337A707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93DCB1A-3FBB-429E-A930-44E7DB12A0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6E1254-2ED8-4E6B-BFC9-0FE1B919D8A9}" type="datetimeFigureOut">
              <a:rPr lang="en-IN" smtClean="0"/>
              <a:t>30-09-2020</a:t>
            </a:fld>
            <a:endParaRPr lang="en-IN"/>
          </a:p>
        </p:txBody>
      </p:sp>
      <p:sp>
        <p:nvSpPr>
          <p:cNvPr id="5" name="Footer Placeholder 4">
            <a:extLst>
              <a:ext uri="{FF2B5EF4-FFF2-40B4-BE49-F238E27FC236}">
                <a16:creationId xmlns:a16="http://schemas.microsoft.com/office/drawing/2014/main" id="{887F27A8-2E5C-4399-80E1-84FFE342D6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7E32BFB9-5CAD-419F-A859-77839D7324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B47E87-77F3-496A-82D2-04617BC51D61}" type="slidenum">
              <a:rPr lang="en-IN" smtClean="0"/>
              <a:t>‹#›</a:t>
            </a:fld>
            <a:endParaRPr lang="en-IN"/>
          </a:p>
        </p:txBody>
      </p:sp>
    </p:spTree>
    <p:extLst>
      <p:ext uri="{BB962C8B-B14F-4D97-AF65-F5344CB8AC3E}">
        <p14:creationId xmlns:p14="http://schemas.microsoft.com/office/powerpoint/2010/main" val="11081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85926-B583-47B9-9517-322332C81757}"/>
              </a:ext>
            </a:extLst>
          </p:cNvPr>
          <p:cNvSpPr>
            <a:spLocks noGrp="1"/>
          </p:cNvSpPr>
          <p:nvPr>
            <p:ph type="ctrTitle"/>
          </p:nvPr>
        </p:nvSpPr>
        <p:spPr>
          <a:xfrm>
            <a:off x="1212857" y="590741"/>
            <a:ext cx="9950725" cy="1382298"/>
          </a:xfrm>
          <a:solidFill>
            <a:srgbClr val="FFC000"/>
          </a:solidFill>
        </p:spPr>
        <p:txBody>
          <a:bodyPr>
            <a:normAutofit/>
          </a:bodyPr>
          <a:lstStyle/>
          <a:p>
            <a:r>
              <a:rPr lang="en-IN" sz="4000" dirty="0">
                <a:latin typeface="+mn-lt"/>
              </a:rPr>
              <a:t>PERINATAL OUTCOMES IN STAGE II FETAL GROWTH RESTRICTION </a:t>
            </a:r>
          </a:p>
        </p:txBody>
      </p:sp>
      <p:sp>
        <p:nvSpPr>
          <p:cNvPr id="3" name="Subtitle 2">
            <a:extLst>
              <a:ext uri="{FF2B5EF4-FFF2-40B4-BE49-F238E27FC236}">
                <a16:creationId xmlns:a16="http://schemas.microsoft.com/office/drawing/2014/main" id="{AC4FB58E-6D72-4216-8A1F-9DF11972A33E}"/>
              </a:ext>
            </a:extLst>
          </p:cNvPr>
          <p:cNvSpPr>
            <a:spLocks noGrp="1"/>
          </p:cNvSpPr>
          <p:nvPr>
            <p:ph type="subTitle" idx="1"/>
          </p:nvPr>
        </p:nvSpPr>
        <p:spPr>
          <a:xfrm>
            <a:off x="1212857" y="4397168"/>
            <a:ext cx="9950725" cy="1655762"/>
          </a:xfrm>
          <a:solidFill>
            <a:schemeClr val="accent1">
              <a:lumMod val="20000"/>
              <a:lumOff val="80000"/>
            </a:schemeClr>
          </a:solidFill>
        </p:spPr>
        <p:txBody>
          <a:bodyPr>
            <a:normAutofit/>
          </a:bodyPr>
          <a:lstStyle/>
          <a:p>
            <a:r>
              <a:rPr lang="en-IN" b="1" u="sng" dirty="0"/>
              <a:t>Dr </a:t>
            </a:r>
            <a:r>
              <a:rPr lang="en-IN" b="1" u="sng" dirty="0" err="1"/>
              <a:t>Nibedita</a:t>
            </a:r>
            <a:r>
              <a:rPr lang="en-IN" b="1" u="sng" dirty="0"/>
              <a:t> Maharana</a:t>
            </a:r>
            <a:r>
              <a:rPr lang="en-IN" b="1" dirty="0"/>
              <a:t>, Dr Sweta Singh, Dr </a:t>
            </a:r>
            <a:r>
              <a:rPr lang="en-IN" b="1" dirty="0" err="1"/>
              <a:t>Jasmina</a:t>
            </a:r>
            <a:r>
              <a:rPr lang="en-IN" b="1" dirty="0"/>
              <a:t> Begum, Dr </a:t>
            </a:r>
            <a:r>
              <a:rPr lang="en-IN" b="1" dirty="0" err="1"/>
              <a:t>Subarna</a:t>
            </a:r>
            <a:r>
              <a:rPr lang="en-IN" b="1" dirty="0"/>
              <a:t> Mitra</a:t>
            </a:r>
          </a:p>
          <a:p>
            <a:r>
              <a:rPr lang="en-IN" dirty="0"/>
              <a:t>Department of </a:t>
            </a:r>
            <a:r>
              <a:rPr lang="en-IN" b="1" dirty="0"/>
              <a:t>Obstetrics and Gynaecology</a:t>
            </a:r>
          </a:p>
          <a:p>
            <a:r>
              <a:rPr lang="en-IN" b="1" dirty="0"/>
              <a:t>All India Institute of Medical Sciences, Bhubaneswar</a:t>
            </a:r>
          </a:p>
          <a:p>
            <a:endParaRPr lang="en-IN" dirty="0"/>
          </a:p>
        </p:txBody>
      </p:sp>
      <p:pic>
        <p:nvPicPr>
          <p:cNvPr id="5" name="Picture 5">
            <a:extLst>
              <a:ext uri="{FF2B5EF4-FFF2-40B4-BE49-F238E27FC236}">
                <a16:creationId xmlns:a16="http://schemas.microsoft.com/office/drawing/2014/main" id="{44526414-0038-4D5B-A0A1-6DF60F3F9939}"/>
              </a:ext>
            </a:extLst>
          </p:cNvPr>
          <p:cNvPicPr>
            <a:picLocks noChangeAspect="1" noChangeArrowheads="1"/>
          </p:cNvPicPr>
          <p:nvPr/>
        </p:nvPicPr>
        <p:blipFill>
          <a:blip r:embed="rId2" cstate="print"/>
          <a:srcRect/>
          <a:stretch>
            <a:fillRect/>
          </a:stretch>
        </p:blipFill>
        <p:spPr bwMode="auto">
          <a:xfrm>
            <a:off x="3829072" y="2132390"/>
            <a:ext cx="4718296" cy="1960984"/>
          </a:xfrm>
          <a:prstGeom prst="rect">
            <a:avLst/>
          </a:prstGeom>
          <a:noFill/>
          <a:ln w="9525">
            <a:solidFill>
              <a:srgbClr val="FF0000"/>
            </a:solidFill>
            <a:miter lim="800000"/>
            <a:headEnd/>
            <a:tailEnd/>
          </a:ln>
          <a:effectLst/>
        </p:spPr>
      </p:pic>
      <p:pic>
        <p:nvPicPr>
          <p:cNvPr id="7" name="Picture 6">
            <a:extLst>
              <a:ext uri="{FF2B5EF4-FFF2-40B4-BE49-F238E27FC236}">
                <a16:creationId xmlns:a16="http://schemas.microsoft.com/office/drawing/2014/main" id="{BC51A458-5E5A-4D9D-9195-FFB811A1A8D9}"/>
              </a:ext>
            </a:extLst>
          </p:cNvPr>
          <p:cNvPicPr>
            <a:picLocks noChangeAspect="1"/>
          </p:cNvPicPr>
          <p:nvPr/>
        </p:nvPicPr>
        <p:blipFill>
          <a:blip r:embed="rId3"/>
          <a:stretch>
            <a:fillRect/>
          </a:stretch>
        </p:blipFill>
        <p:spPr>
          <a:xfrm>
            <a:off x="1672211" y="2050458"/>
            <a:ext cx="1747701" cy="1962436"/>
          </a:xfrm>
          <a:prstGeom prst="rect">
            <a:avLst/>
          </a:prstGeom>
        </p:spPr>
      </p:pic>
      <p:pic>
        <p:nvPicPr>
          <p:cNvPr id="9" name="Picture 8">
            <a:extLst>
              <a:ext uri="{FF2B5EF4-FFF2-40B4-BE49-F238E27FC236}">
                <a16:creationId xmlns:a16="http://schemas.microsoft.com/office/drawing/2014/main" id="{07782AAD-FACF-4CE2-9721-D0AB51172AE2}"/>
              </a:ext>
            </a:extLst>
          </p:cNvPr>
          <p:cNvPicPr>
            <a:picLocks noChangeAspect="1"/>
          </p:cNvPicPr>
          <p:nvPr/>
        </p:nvPicPr>
        <p:blipFill>
          <a:blip r:embed="rId3"/>
          <a:stretch>
            <a:fillRect/>
          </a:stretch>
        </p:blipFill>
        <p:spPr>
          <a:xfrm>
            <a:off x="8772088" y="2050458"/>
            <a:ext cx="1747701" cy="1962436"/>
          </a:xfrm>
          <a:prstGeom prst="rect">
            <a:avLst/>
          </a:prstGeom>
        </p:spPr>
      </p:pic>
    </p:spTree>
    <p:extLst>
      <p:ext uri="{BB962C8B-B14F-4D97-AF65-F5344CB8AC3E}">
        <p14:creationId xmlns:p14="http://schemas.microsoft.com/office/powerpoint/2010/main" val="766778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E60CF-AE3E-4280-8900-340CD85744C2}"/>
              </a:ext>
            </a:extLst>
          </p:cNvPr>
          <p:cNvSpPr>
            <a:spLocks noGrp="1"/>
          </p:cNvSpPr>
          <p:nvPr>
            <p:ph type="title"/>
          </p:nvPr>
        </p:nvSpPr>
        <p:spPr>
          <a:xfrm>
            <a:off x="838200" y="105508"/>
            <a:ext cx="10515600" cy="837028"/>
          </a:xfrm>
          <a:solidFill>
            <a:schemeClr val="accent4"/>
          </a:solidFill>
        </p:spPr>
        <p:txBody>
          <a:bodyPr>
            <a:normAutofit/>
          </a:bodyPr>
          <a:lstStyle/>
          <a:p>
            <a:r>
              <a:rPr lang="en-US" sz="3200" dirty="0">
                <a:latin typeface="Times New Roman" panose="02020603050405020304" pitchFamily="18" charset="0"/>
                <a:cs typeface="Times New Roman" panose="02020603050405020304" pitchFamily="18" charset="0"/>
              </a:rPr>
              <a:t> D</a:t>
            </a:r>
            <a:r>
              <a:rPr lang="en-IN" sz="3200" dirty="0">
                <a:latin typeface="Times New Roman" panose="02020603050405020304" pitchFamily="18" charset="0"/>
                <a:cs typeface="Times New Roman" panose="02020603050405020304" pitchFamily="18" charset="0"/>
              </a:rPr>
              <a:t>ISCUSSION</a:t>
            </a:r>
          </a:p>
        </p:txBody>
      </p:sp>
      <p:sp>
        <p:nvSpPr>
          <p:cNvPr id="3" name="Content Placeholder 2">
            <a:extLst>
              <a:ext uri="{FF2B5EF4-FFF2-40B4-BE49-F238E27FC236}">
                <a16:creationId xmlns:a16="http://schemas.microsoft.com/office/drawing/2014/main" id="{E2EEE892-E5D0-4084-9008-2BDE9EB54D3A}"/>
              </a:ext>
            </a:extLst>
          </p:cNvPr>
          <p:cNvSpPr>
            <a:spLocks noGrp="1"/>
          </p:cNvSpPr>
          <p:nvPr>
            <p:ph idx="1"/>
          </p:nvPr>
        </p:nvSpPr>
        <p:spPr>
          <a:xfrm>
            <a:off x="838200" y="942536"/>
            <a:ext cx="10515600" cy="5809956"/>
          </a:xfrm>
          <a:solidFill>
            <a:schemeClr val="accent1">
              <a:lumMod val="20000"/>
              <a:lumOff val="80000"/>
            </a:schemeClr>
          </a:solidFill>
        </p:spPr>
        <p:txBody>
          <a:bodyPr/>
          <a:lstStyle/>
          <a:p>
            <a:pPr>
              <a:lnSpc>
                <a:spcPct val="150000"/>
              </a:lnSpc>
            </a:pPr>
            <a:r>
              <a:rPr lang="en-IN" sz="2400" b="1" dirty="0">
                <a:solidFill>
                  <a:srgbClr val="1C1C1A"/>
                </a:solidFill>
                <a:effectLst/>
                <a:latin typeface="Times New Roman" panose="02020603050405020304" pitchFamily="18" charset="0"/>
                <a:ea typeface="Calibri" panose="020F0502020204030204" pitchFamily="34" charset="0"/>
              </a:rPr>
              <a:t>Absent or reversed end diastolic flow in the umbilical artery </a:t>
            </a:r>
            <a:r>
              <a:rPr lang="en-IN" sz="2400" dirty="0">
                <a:solidFill>
                  <a:srgbClr val="1C1C1A"/>
                </a:solidFill>
                <a:effectLst/>
                <a:latin typeface="Times New Roman" panose="02020603050405020304" pitchFamily="18" charset="0"/>
                <a:ea typeface="Calibri" panose="020F0502020204030204" pitchFamily="34" charset="0"/>
              </a:rPr>
              <a:t>is </a:t>
            </a:r>
            <a:r>
              <a:rPr lang="en-IN" sz="2400" b="1" dirty="0">
                <a:solidFill>
                  <a:srgbClr val="1C1C1A"/>
                </a:solidFill>
                <a:effectLst/>
                <a:latin typeface="Times New Roman" panose="02020603050405020304" pitchFamily="18" charset="0"/>
                <a:ea typeface="Calibri" panose="020F0502020204030204" pitchFamily="34" charset="0"/>
              </a:rPr>
              <a:t>associated with perinatal complication</a:t>
            </a:r>
            <a:r>
              <a:rPr lang="en-IN" sz="2400" dirty="0">
                <a:solidFill>
                  <a:srgbClr val="1C1C1A"/>
                </a:solidFill>
                <a:effectLst/>
                <a:latin typeface="Times New Roman" panose="02020603050405020304" pitchFamily="18" charset="0"/>
                <a:ea typeface="Calibri" panose="020F0502020204030204" pitchFamily="34" charset="0"/>
              </a:rPr>
              <a:t> like intraventricular haemorrhage, bronchopulmonary dysplasia,  respiratory distress syndrome, necrotizing enterocolitis, and long-term neurodevelopmental impairment</a:t>
            </a:r>
            <a:r>
              <a:rPr lang="en-IN" sz="2400" baseline="30000" dirty="0">
                <a:solidFill>
                  <a:srgbClr val="1C1C1A"/>
                </a:solidFill>
                <a:effectLst/>
                <a:latin typeface="Times New Roman" panose="02020603050405020304" pitchFamily="18" charset="0"/>
                <a:ea typeface="Calibri" panose="020F0502020204030204" pitchFamily="34" charset="0"/>
              </a:rPr>
              <a:t>3</a:t>
            </a:r>
            <a:r>
              <a:rPr lang="en-IN" sz="2400" dirty="0">
                <a:solidFill>
                  <a:srgbClr val="1C1C1A"/>
                </a:solidFill>
                <a:effectLst/>
                <a:latin typeface="Times New Roman" panose="02020603050405020304" pitchFamily="18" charset="0"/>
                <a:ea typeface="Calibri" panose="020F0502020204030204" pitchFamily="34" charset="0"/>
              </a:rPr>
              <a:t> </a:t>
            </a:r>
          </a:p>
          <a:p>
            <a:pPr>
              <a:lnSpc>
                <a:spcPct val="150000"/>
              </a:lnSpc>
            </a:pPr>
            <a:r>
              <a:rPr lang="en-IN" sz="2400" dirty="0">
                <a:solidFill>
                  <a:srgbClr val="1C1C1A"/>
                </a:solidFill>
                <a:effectLst/>
                <a:latin typeface="Times New Roman" panose="02020603050405020304" pitchFamily="18" charset="0"/>
                <a:ea typeface="Calibri" panose="020F0502020204030204" pitchFamily="34" charset="0"/>
              </a:rPr>
              <a:t>However  </a:t>
            </a:r>
            <a:r>
              <a:rPr lang="en-IN" sz="2400" b="1" dirty="0">
                <a:effectLst/>
                <a:latin typeface="Times New Roman" panose="02020603050405020304" pitchFamily="18" charset="0"/>
                <a:ea typeface="Calibri" panose="020F0502020204030204" pitchFamily="34" charset="0"/>
              </a:rPr>
              <a:t>preterm birth</a:t>
            </a:r>
            <a:r>
              <a:rPr lang="en-IN" sz="2400" dirty="0">
                <a:effectLst/>
                <a:latin typeface="Times New Roman" panose="02020603050405020304" pitchFamily="18" charset="0"/>
                <a:ea typeface="Calibri" panose="020F0502020204030204" pitchFamily="34" charset="0"/>
              </a:rPr>
              <a:t>, spontaneous or iatrogenic, is also associated with a significant </a:t>
            </a:r>
            <a:r>
              <a:rPr lang="en-IN" sz="2400" b="1" dirty="0">
                <a:effectLst/>
                <a:latin typeface="Times New Roman" panose="02020603050405020304" pitchFamily="18" charset="0"/>
                <a:ea typeface="Calibri" panose="020F0502020204030204" pitchFamily="34" charset="0"/>
              </a:rPr>
              <a:t>increased risk of neonatal morbidity and mortality</a:t>
            </a:r>
            <a:r>
              <a:rPr lang="en-IN" sz="2400" baseline="30000" dirty="0">
                <a:latin typeface="Times New Roman" panose="02020603050405020304" pitchFamily="18" charset="0"/>
                <a:ea typeface="Calibri" panose="020F0502020204030204" pitchFamily="34" charset="0"/>
              </a:rPr>
              <a:t>6</a:t>
            </a:r>
            <a:r>
              <a:rPr lang="en-IN" sz="2400" dirty="0">
                <a:effectLst/>
                <a:latin typeface="Times New Roman" panose="02020603050405020304" pitchFamily="18" charset="0"/>
                <a:ea typeface="Calibri" panose="020F0502020204030204" pitchFamily="34" charset="0"/>
              </a:rPr>
              <a:t> </a:t>
            </a:r>
            <a:endParaRPr lang="en-IN" sz="2400" dirty="0">
              <a:solidFill>
                <a:srgbClr val="1C1C1A"/>
              </a:solidFill>
              <a:latin typeface="Times New Roman" panose="02020603050405020304" pitchFamily="18" charset="0"/>
              <a:ea typeface="Calibri" panose="020F0502020204030204" pitchFamily="34" charset="0"/>
            </a:endParaRPr>
          </a:p>
          <a:p>
            <a:pPr>
              <a:lnSpc>
                <a:spcPct val="150000"/>
              </a:lnSpc>
            </a:pPr>
            <a:r>
              <a:rPr lang="en-IN" sz="2400" dirty="0">
                <a:effectLst/>
                <a:latin typeface="Times New Roman" panose="02020603050405020304" pitchFamily="18" charset="0"/>
                <a:ea typeface="Calibri" panose="020F0502020204030204" pitchFamily="34" charset="0"/>
              </a:rPr>
              <a:t>Treatment with </a:t>
            </a:r>
            <a:r>
              <a:rPr lang="en-IN" sz="2400" b="1" dirty="0">
                <a:effectLst/>
                <a:latin typeface="Times New Roman" panose="02020603050405020304" pitchFamily="18" charset="0"/>
                <a:ea typeface="Calibri" panose="020F0502020204030204" pitchFamily="34" charset="0"/>
              </a:rPr>
              <a:t>antenatal corticosteroids </a:t>
            </a:r>
            <a:r>
              <a:rPr lang="en-IN" sz="2400" dirty="0">
                <a:effectLst/>
                <a:latin typeface="Times New Roman" panose="02020603050405020304" pitchFamily="18" charset="0"/>
                <a:ea typeface="Calibri" panose="020F0502020204030204" pitchFamily="34" charset="0"/>
              </a:rPr>
              <a:t>decreases RDS, and IVH in preterm infant, with a significant reduction in the incidence of neonatal necrotising enterocolitis and systemic infections in the first 48 hours of life, as well as reducing  the need for respiratory support and NICU admission.</a:t>
            </a:r>
            <a:r>
              <a:rPr lang="en-IN" sz="2400" baseline="30000" dirty="0">
                <a:latin typeface="Times New Roman" panose="02020603050405020304" pitchFamily="18" charset="0"/>
                <a:ea typeface="Calibri" panose="020F0502020204030204" pitchFamily="34" charset="0"/>
              </a:rPr>
              <a:t>7</a:t>
            </a:r>
            <a:r>
              <a:rPr lang="en-IN" sz="2400" baseline="30000"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  </a:t>
            </a:r>
            <a:endParaRPr lang="en-IN" dirty="0"/>
          </a:p>
        </p:txBody>
      </p:sp>
    </p:spTree>
    <p:extLst>
      <p:ext uri="{BB962C8B-B14F-4D97-AF65-F5344CB8AC3E}">
        <p14:creationId xmlns:p14="http://schemas.microsoft.com/office/powerpoint/2010/main" val="4096104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2DE2C-0ED8-44B2-BEA9-689A077F037C}"/>
              </a:ext>
            </a:extLst>
          </p:cNvPr>
          <p:cNvSpPr>
            <a:spLocks noGrp="1"/>
          </p:cNvSpPr>
          <p:nvPr>
            <p:ph type="title"/>
          </p:nvPr>
        </p:nvSpPr>
        <p:spPr>
          <a:xfrm>
            <a:off x="838200" y="365126"/>
            <a:ext cx="10515600" cy="591478"/>
          </a:xfrm>
          <a:solidFill>
            <a:schemeClr val="accent4"/>
          </a:solidFill>
        </p:spPr>
        <p:txBody>
          <a:bodyPr>
            <a:normAutofit/>
          </a:bodyPr>
          <a:lstStyle/>
          <a:p>
            <a:r>
              <a:rPr lang="en-US" sz="3200" dirty="0">
                <a:latin typeface="Times New Roman" panose="02020603050405020304" pitchFamily="18" charset="0"/>
                <a:cs typeface="Times New Roman" panose="02020603050405020304" pitchFamily="18" charset="0"/>
              </a:rPr>
              <a:t>DISCUSSION</a:t>
            </a:r>
            <a:endParaRPr lang="en-IN"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8B14996-533A-4C18-957A-53B9BA259AEE}"/>
              </a:ext>
            </a:extLst>
          </p:cNvPr>
          <p:cNvSpPr>
            <a:spLocks noGrp="1"/>
          </p:cNvSpPr>
          <p:nvPr>
            <p:ph idx="1"/>
          </p:nvPr>
        </p:nvSpPr>
        <p:spPr>
          <a:xfrm>
            <a:off x="838200" y="956604"/>
            <a:ext cx="10515600" cy="5753685"/>
          </a:xfrm>
          <a:solidFill>
            <a:schemeClr val="accent1">
              <a:lumMod val="20000"/>
              <a:lumOff val="80000"/>
            </a:schemeClr>
          </a:solidFill>
        </p:spPr>
        <p:txBody>
          <a:bodyPr>
            <a:normAutofit fontScale="92500"/>
          </a:bodyPr>
          <a:lstStyle/>
          <a:p>
            <a:pPr>
              <a:lnSpc>
                <a:spcPct val="150000"/>
              </a:lnSpc>
            </a:pPr>
            <a:r>
              <a:rPr lang="en-IN" sz="2400" b="1" baseline="30000" dirty="0">
                <a:effectLst/>
                <a:latin typeface="Times New Roman" panose="02020603050405020304" pitchFamily="18" charset="0"/>
                <a:ea typeface="Calibri" panose="020F0502020204030204" pitchFamily="34" charset="0"/>
              </a:rPr>
              <a:t> </a:t>
            </a:r>
            <a:r>
              <a:rPr lang="en-IN" sz="2400" b="1" dirty="0">
                <a:effectLst/>
                <a:latin typeface="Times New Roman" panose="02020603050405020304" pitchFamily="18" charset="0"/>
                <a:ea typeface="Calibri" panose="020F0502020204030204" pitchFamily="34" charset="0"/>
              </a:rPr>
              <a:t>Intrauterine </a:t>
            </a:r>
            <a:r>
              <a:rPr lang="en-IN" sz="2400" b="1" dirty="0" err="1">
                <a:effectLst/>
                <a:latin typeface="Times New Roman" panose="02020603050405020304" pitchFamily="18" charset="0"/>
                <a:ea typeface="Calibri" panose="020F0502020204030204" pitchFamily="34" charset="0"/>
              </a:rPr>
              <a:t>fetal</a:t>
            </a:r>
            <a:r>
              <a:rPr lang="en-IN" sz="2400" b="1" dirty="0">
                <a:effectLst/>
                <a:latin typeface="Times New Roman" panose="02020603050405020304" pitchFamily="18" charset="0"/>
                <a:ea typeface="Calibri" panose="020F0502020204030204" pitchFamily="34" charset="0"/>
              </a:rPr>
              <a:t> jeopardy as well as prematurity </a:t>
            </a:r>
            <a:r>
              <a:rPr lang="en-IN" sz="2400" dirty="0">
                <a:effectLst/>
                <a:latin typeface="Times New Roman" panose="02020603050405020304" pitchFamily="18" charset="0"/>
                <a:ea typeface="Calibri" panose="020F0502020204030204" pitchFamily="34" charset="0"/>
              </a:rPr>
              <a:t>are frequently associated  with </a:t>
            </a:r>
            <a:r>
              <a:rPr lang="en-IN" sz="2400" b="1" dirty="0">
                <a:effectLst/>
                <a:latin typeface="Times New Roman" panose="02020603050405020304" pitchFamily="18" charset="0"/>
                <a:ea typeface="Calibri" panose="020F0502020204030204" pitchFamily="34" charset="0"/>
              </a:rPr>
              <a:t>neurological outcomes like cerebral palsy and long term cognitive impairments</a:t>
            </a:r>
            <a:r>
              <a:rPr lang="en-IN" sz="2400" baseline="30000" dirty="0">
                <a:latin typeface="Times New Roman" panose="02020603050405020304" pitchFamily="18" charset="0"/>
                <a:ea typeface="Calibri" panose="020F0502020204030204" pitchFamily="34" charset="0"/>
              </a:rPr>
              <a:t>8</a:t>
            </a:r>
            <a:r>
              <a:rPr lang="en-IN" sz="2400" dirty="0">
                <a:effectLst/>
                <a:latin typeface="Times New Roman" panose="02020603050405020304" pitchFamily="18" charset="0"/>
                <a:ea typeface="Calibri" panose="020F0502020204030204" pitchFamily="34" charset="0"/>
              </a:rPr>
              <a:t>  </a:t>
            </a:r>
          </a:p>
          <a:p>
            <a:pPr>
              <a:lnSpc>
                <a:spcPct val="150000"/>
              </a:lnSpc>
            </a:pPr>
            <a:r>
              <a:rPr lang="en-IN" sz="2400" dirty="0">
                <a:effectLst/>
                <a:latin typeface="Times New Roman" panose="02020603050405020304" pitchFamily="18" charset="0"/>
                <a:ea typeface="Calibri" panose="020F0502020204030204" pitchFamily="34" charset="0"/>
              </a:rPr>
              <a:t>The risk of </a:t>
            </a:r>
            <a:r>
              <a:rPr lang="en-IN" sz="2400" b="1" dirty="0">
                <a:effectLst/>
                <a:latin typeface="Times New Roman" panose="02020603050405020304" pitchFamily="18" charset="0"/>
                <a:ea typeface="Calibri" panose="020F0502020204030204" pitchFamily="34" charset="0"/>
              </a:rPr>
              <a:t>cerebral palsy is increased by 30–80-fold in infants born before 30 weeks</a:t>
            </a:r>
            <a:r>
              <a:rPr lang="en-IN" sz="2400" dirty="0">
                <a:effectLst/>
                <a:latin typeface="Times New Roman" panose="02020603050405020304" pitchFamily="18" charset="0"/>
                <a:ea typeface="Calibri" panose="020F0502020204030204" pitchFamily="34" charset="0"/>
              </a:rPr>
              <a:t> compared to term infants.</a:t>
            </a:r>
            <a:r>
              <a:rPr lang="en-IN" sz="2400" baseline="30000" dirty="0">
                <a:latin typeface="Times New Roman" panose="02020603050405020304" pitchFamily="18" charset="0"/>
                <a:ea typeface="Calibri" panose="020F0502020204030204" pitchFamily="34" charset="0"/>
              </a:rPr>
              <a:t>9</a:t>
            </a:r>
            <a:r>
              <a:rPr lang="en-IN" sz="2400" dirty="0">
                <a:effectLst/>
                <a:latin typeface="Times New Roman" panose="02020603050405020304" pitchFamily="18" charset="0"/>
                <a:ea typeface="Calibri" panose="020F0502020204030204" pitchFamily="34" charset="0"/>
              </a:rPr>
              <a:t> </a:t>
            </a:r>
          </a:p>
          <a:p>
            <a:pPr>
              <a:lnSpc>
                <a:spcPct val="150000"/>
              </a:lnSpc>
            </a:pPr>
            <a:r>
              <a:rPr lang="en-IN" sz="2400" dirty="0">
                <a:effectLst/>
                <a:latin typeface="Times New Roman" panose="02020603050405020304" pitchFamily="18" charset="0"/>
                <a:ea typeface="Calibri" panose="020F0502020204030204" pitchFamily="34" charset="0"/>
              </a:rPr>
              <a:t>We considered administration of  </a:t>
            </a:r>
            <a:r>
              <a:rPr lang="en-IN" sz="2400" b="1" dirty="0">
                <a:effectLst/>
                <a:latin typeface="Times New Roman" panose="02020603050405020304" pitchFamily="18" charset="0"/>
                <a:ea typeface="Calibri" panose="020F0502020204030204" pitchFamily="34" charset="0"/>
              </a:rPr>
              <a:t>magnesium sulphate till 33 </a:t>
            </a:r>
            <a:r>
              <a:rPr lang="en-IN" sz="2400" b="1" baseline="30000" dirty="0">
                <a:effectLst/>
                <a:latin typeface="Times New Roman" panose="02020603050405020304" pitchFamily="18" charset="0"/>
                <a:ea typeface="Calibri" panose="020F0502020204030204" pitchFamily="34" charset="0"/>
              </a:rPr>
              <a:t>+6</a:t>
            </a:r>
            <a:r>
              <a:rPr lang="en-IN" sz="2400" b="1" dirty="0">
                <a:effectLst/>
                <a:latin typeface="Times New Roman" panose="02020603050405020304" pitchFamily="18" charset="0"/>
                <a:ea typeface="Calibri" panose="020F0502020204030204" pitchFamily="34" charset="0"/>
              </a:rPr>
              <a:t>  weeks </a:t>
            </a:r>
            <a:r>
              <a:rPr lang="en-IN" sz="2400" dirty="0">
                <a:effectLst/>
                <a:latin typeface="Times New Roman" panose="02020603050405020304" pitchFamily="18" charset="0"/>
                <a:ea typeface="Calibri" panose="020F0502020204030204" pitchFamily="34" charset="0"/>
              </a:rPr>
              <a:t>as per NICE guidelines.</a:t>
            </a:r>
            <a:r>
              <a:rPr lang="en-IN" sz="2400" baseline="30000" dirty="0">
                <a:latin typeface="Times New Roman" panose="02020603050405020304" pitchFamily="18" charset="0"/>
                <a:ea typeface="Calibri" panose="020F0502020204030204" pitchFamily="34" charset="0"/>
              </a:rPr>
              <a:t>10</a:t>
            </a:r>
            <a:endParaRPr lang="en-IN" sz="2400" baseline="30000" dirty="0">
              <a:effectLst/>
              <a:latin typeface="Times New Roman" panose="02020603050405020304" pitchFamily="18" charset="0"/>
              <a:ea typeface="Calibri" panose="020F0502020204030204" pitchFamily="34" charset="0"/>
            </a:endParaRPr>
          </a:p>
          <a:p>
            <a:pPr>
              <a:lnSpc>
                <a:spcPct val="150000"/>
              </a:lnSpc>
            </a:pPr>
            <a:r>
              <a:rPr lang="en-IN" sz="2400" dirty="0">
                <a:effectLst/>
                <a:latin typeface="Times New Roman" panose="02020603050405020304" pitchFamily="18" charset="0"/>
                <a:ea typeface="Calibri" panose="020F0502020204030204" pitchFamily="34" charset="0"/>
              </a:rPr>
              <a:t>Though babies in our study were delivered preterm with a birth weight less than the desirable, </a:t>
            </a:r>
            <a:r>
              <a:rPr lang="en-IN" sz="2400" b="1" dirty="0">
                <a:effectLst/>
                <a:latin typeface="Times New Roman" panose="02020603050405020304" pitchFamily="18" charset="0"/>
                <a:ea typeface="Calibri" panose="020F0502020204030204" pitchFamily="34" charset="0"/>
              </a:rPr>
              <a:t>timely delivery and  judicious administration of antenatal corticosteroid and magnesium sulphate </a:t>
            </a:r>
            <a:r>
              <a:rPr lang="en-IN" sz="2400" dirty="0">
                <a:effectLst/>
                <a:latin typeface="Times New Roman" panose="02020603050405020304" pitchFamily="18" charset="0"/>
                <a:ea typeface="Calibri" panose="020F0502020204030204" pitchFamily="34" charset="0"/>
              </a:rPr>
              <a:t>led to a better neonatal outcome</a:t>
            </a:r>
            <a:endParaRPr lang="en-IN" sz="2400" dirty="0">
              <a:latin typeface="Times New Roman" panose="02020603050405020304" pitchFamily="18" charset="0"/>
              <a:ea typeface="Calibri" panose="020F0502020204030204" pitchFamily="34" charset="0"/>
            </a:endParaRPr>
          </a:p>
          <a:p>
            <a:pPr>
              <a:lnSpc>
                <a:spcPct val="150000"/>
              </a:lnSpc>
            </a:pPr>
            <a:r>
              <a:rPr lang="en-IN" sz="2400" b="1" dirty="0">
                <a:latin typeface="Times New Roman" panose="02020603050405020304" pitchFamily="18" charset="0"/>
                <a:ea typeface="Calibri" panose="020F0502020204030204" pitchFamily="34" charset="0"/>
              </a:rPr>
              <a:t>C</a:t>
            </a:r>
            <a:r>
              <a:rPr lang="en-IN" sz="2400" b="1" dirty="0">
                <a:effectLst/>
                <a:latin typeface="Times New Roman" panose="02020603050405020304" pitchFamily="18" charset="0"/>
                <a:ea typeface="Calibri" panose="020F0502020204030204" pitchFamily="34" charset="0"/>
              </a:rPr>
              <a:t>lose </a:t>
            </a:r>
            <a:r>
              <a:rPr lang="en-IN" sz="2400" b="1" dirty="0" err="1">
                <a:effectLst/>
                <a:latin typeface="Times New Roman" panose="02020603050405020304" pitchFamily="18" charset="0"/>
                <a:ea typeface="Calibri" panose="020F0502020204030204" pitchFamily="34" charset="0"/>
              </a:rPr>
              <a:t>fetal</a:t>
            </a:r>
            <a:r>
              <a:rPr lang="en-IN" sz="2400" b="1" dirty="0">
                <a:effectLst/>
                <a:latin typeface="Times New Roman" panose="02020603050405020304" pitchFamily="18" charset="0"/>
                <a:ea typeface="Calibri" panose="020F0502020204030204" pitchFamily="34" charset="0"/>
              </a:rPr>
              <a:t> surveillance </a:t>
            </a:r>
            <a:r>
              <a:rPr lang="en-IN" sz="2400" dirty="0">
                <a:effectLst/>
                <a:latin typeface="Times New Roman" panose="02020603050405020304" pitchFamily="18" charset="0"/>
                <a:ea typeface="Calibri" panose="020F0502020204030204" pitchFamily="34" charset="0"/>
              </a:rPr>
              <a:t>remained the key to the successful outcome.</a:t>
            </a:r>
            <a:endParaRPr lang="en-IN" sz="2400" dirty="0"/>
          </a:p>
        </p:txBody>
      </p:sp>
    </p:spTree>
    <p:extLst>
      <p:ext uri="{BB962C8B-B14F-4D97-AF65-F5344CB8AC3E}">
        <p14:creationId xmlns:p14="http://schemas.microsoft.com/office/powerpoint/2010/main" val="1741431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1A678-1F8F-4A75-B8D4-497AC55140CB}"/>
              </a:ext>
            </a:extLst>
          </p:cNvPr>
          <p:cNvSpPr>
            <a:spLocks noGrp="1"/>
          </p:cNvSpPr>
          <p:nvPr>
            <p:ph type="title"/>
          </p:nvPr>
        </p:nvSpPr>
        <p:spPr>
          <a:xfrm>
            <a:off x="838200" y="365125"/>
            <a:ext cx="10515600" cy="633681"/>
          </a:xfrm>
          <a:solidFill>
            <a:schemeClr val="accent4"/>
          </a:solidFill>
        </p:spPr>
        <p:txBody>
          <a:bodyPr>
            <a:normAutofit/>
          </a:bodyPr>
          <a:lstStyle/>
          <a:p>
            <a:r>
              <a:rPr lang="en-IN" sz="3200" dirty="0">
                <a:latin typeface="Times New Roman" panose="02020603050405020304" pitchFamily="18" charset="0"/>
                <a:cs typeface="Times New Roman" panose="02020603050405020304" pitchFamily="18" charset="0"/>
              </a:rPr>
              <a:t>CONCLUSION </a:t>
            </a:r>
          </a:p>
        </p:txBody>
      </p:sp>
      <p:sp>
        <p:nvSpPr>
          <p:cNvPr id="3" name="Content Placeholder 2">
            <a:extLst>
              <a:ext uri="{FF2B5EF4-FFF2-40B4-BE49-F238E27FC236}">
                <a16:creationId xmlns:a16="http://schemas.microsoft.com/office/drawing/2014/main" id="{A136A130-F7AE-4F02-8C3C-44A0C7724C40}"/>
              </a:ext>
            </a:extLst>
          </p:cNvPr>
          <p:cNvSpPr>
            <a:spLocks noGrp="1"/>
          </p:cNvSpPr>
          <p:nvPr>
            <p:ph idx="1"/>
          </p:nvPr>
        </p:nvSpPr>
        <p:spPr>
          <a:xfrm>
            <a:off x="838200" y="1153551"/>
            <a:ext cx="10515600" cy="5704448"/>
          </a:xfrm>
          <a:solidFill>
            <a:schemeClr val="accent1">
              <a:lumMod val="20000"/>
              <a:lumOff val="80000"/>
            </a:schemeClr>
          </a:solidFill>
        </p:spPr>
        <p:txBody>
          <a:bodyPr>
            <a:normAutofit lnSpcReduction="10000"/>
          </a:bodyPr>
          <a:lstStyle/>
          <a:p>
            <a:pPr algn="l">
              <a:lnSpc>
                <a:spcPct val="150000"/>
              </a:lnSpc>
            </a:pPr>
            <a:r>
              <a:rPr lang="en-IN" sz="2400" b="1" i="0" u="none" strike="noStrike" baseline="0" dirty="0">
                <a:latin typeface="Times New Roman" panose="02020603050405020304" pitchFamily="18" charset="0"/>
                <a:cs typeface="Times New Roman" panose="02020603050405020304" pitchFamily="18" charset="0"/>
              </a:rPr>
              <a:t>Placental </a:t>
            </a:r>
            <a:r>
              <a:rPr lang="en-IN" sz="2400" b="1" dirty="0">
                <a:latin typeface="Times New Roman" panose="02020603050405020304" pitchFamily="18" charset="0"/>
                <a:cs typeface="Times New Roman" panose="02020603050405020304" pitchFamily="18" charset="0"/>
              </a:rPr>
              <a:t>insufficiency due to maternal chronic hypertension </a:t>
            </a:r>
            <a:r>
              <a:rPr lang="en-IN" sz="2400" dirty="0">
                <a:latin typeface="Times New Roman" panose="02020603050405020304" pitchFamily="18" charset="0"/>
                <a:cs typeface="Times New Roman" panose="02020603050405020304" pitchFamily="18" charset="0"/>
              </a:rPr>
              <a:t>was </a:t>
            </a:r>
            <a:r>
              <a:rPr lang="en-IN" sz="2400" b="0" i="0" u="none" strike="noStrike" baseline="0" dirty="0">
                <a:latin typeface="Times New Roman" panose="02020603050405020304" pitchFamily="18" charset="0"/>
                <a:cs typeface="Times New Roman" panose="02020603050405020304" pitchFamily="18" charset="0"/>
              </a:rPr>
              <a:t>the most frequent cause of </a:t>
            </a:r>
            <a:r>
              <a:rPr lang="en-IN" sz="2400" b="1" i="0" u="none" strike="noStrike" baseline="0" dirty="0">
                <a:latin typeface="Times New Roman" panose="02020603050405020304" pitchFamily="18" charset="0"/>
                <a:cs typeface="Times New Roman" panose="02020603050405020304" pitchFamily="18" charset="0"/>
              </a:rPr>
              <a:t>FGR</a:t>
            </a:r>
          </a:p>
          <a:p>
            <a:pPr algn="l">
              <a:lnSpc>
                <a:spcPct val="150000"/>
              </a:lnSpc>
            </a:pPr>
            <a:r>
              <a:rPr lang="en-IN" sz="2400" b="0" i="0" u="none" strike="noStrike" baseline="0" dirty="0">
                <a:latin typeface="Times New Roman" panose="02020603050405020304" pitchFamily="18" charset="0"/>
                <a:cs typeface="Times New Roman" panose="02020603050405020304" pitchFamily="18" charset="0"/>
              </a:rPr>
              <a:t>The only known effective </a:t>
            </a:r>
            <a:r>
              <a:rPr lang="en-IN" sz="2400" b="1" i="0" u="none" strike="noStrike" baseline="0" dirty="0">
                <a:latin typeface="Times New Roman" panose="02020603050405020304" pitchFamily="18" charset="0"/>
                <a:cs typeface="Times New Roman" panose="02020603050405020304" pitchFamily="18" charset="0"/>
              </a:rPr>
              <a:t>treatment of </a:t>
            </a:r>
            <a:r>
              <a:rPr lang="en-IN" sz="2400" b="1" dirty="0">
                <a:latin typeface="Times New Roman" panose="02020603050405020304" pitchFamily="18" charset="0"/>
                <a:cs typeface="Times New Roman" panose="02020603050405020304" pitchFamily="18" charset="0"/>
              </a:rPr>
              <a:t>FGR</a:t>
            </a:r>
            <a:r>
              <a:rPr lang="en-IN" sz="2400" b="1" i="0" u="none" strike="noStrike" baseline="0" dirty="0">
                <a:latin typeface="Times New Roman" panose="02020603050405020304" pitchFamily="18" charset="0"/>
                <a:cs typeface="Times New Roman" panose="02020603050405020304" pitchFamily="18" charset="0"/>
              </a:rPr>
              <a:t> is delivery</a:t>
            </a:r>
            <a:r>
              <a:rPr lang="en-IN" sz="2400" b="0" i="0" u="none" strike="noStrike" baseline="0" dirty="0">
                <a:latin typeface="Times New Roman" panose="02020603050405020304" pitchFamily="18" charset="0"/>
                <a:cs typeface="Times New Roman" panose="02020603050405020304" pitchFamily="18" charset="0"/>
              </a:rPr>
              <a:t>, and, therefore, in order to improve the clinical outcome, a </a:t>
            </a:r>
            <a:r>
              <a:rPr lang="en-IN" sz="2400" b="1" i="0" u="none" strike="noStrike" baseline="0" dirty="0">
                <a:latin typeface="Times New Roman" panose="02020603050405020304" pitchFamily="18" charset="0"/>
                <a:cs typeface="Times New Roman" panose="02020603050405020304" pitchFamily="18" charset="0"/>
              </a:rPr>
              <a:t>timely recognition of </a:t>
            </a:r>
            <a:r>
              <a:rPr lang="en-IN" sz="2400" b="1" dirty="0">
                <a:latin typeface="Times New Roman" panose="02020603050405020304" pitchFamily="18" charset="0"/>
                <a:cs typeface="Times New Roman" panose="02020603050405020304" pitchFamily="18" charset="0"/>
              </a:rPr>
              <a:t>FGR</a:t>
            </a:r>
            <a:r>
              <a:rPr lang="en-IN" sz="2400" b="1" i="0" u="none" strike="noStrike" baseline="0" dirty="0">
                <a:latin typeface="Times New Roman" panose="02020603050405020304" pitchFamily="18" charset="0"/>
                <a:cs typeface="Times New Roman" panose="02020603050405020304" pitchFamily="18" charset="0"/>
              </a:rPr>
              <a:t> and an optimal timing of the delivery are crucial</a:t>
            </a:r>
          </a:p>
          <a:p>
            <a:pPr algn="l">
              <a:lnSpc>
                <a:spcPct val="150000"/>
              </a:lnSpc>
            </a:pPr>
            <a:r>
              <a:rPr lang="en-IN" sz="2400" dirty="0">
                <a:latin typeface="Times New Roman" panose="02020603050405020304" pitchFamily="18" charset="0"/>
                <a:cs typeface="Times New Roman" panose="02020603050405020304" pitchFamily="18" charset="0"/>
              </a:rPr>
              <a:t>T</a:t>
            </a:r>
            <a:r>
              <a:rPr lang="en-IN" sz="2400" b="0" i="0" u="none" strike="noStrike" baseline="0" dirty="0">
                <a:latin typeface="Times New Roman" panose="02020603050405020304" pitchFamily="18" charset="0"/>
                <a:cs typeface="Times New Roman" panose="02020603050405020304" pitchFamily="18" charset="0"/>
              </a:rPr>
              <a:t>he </a:t>
            </a:r>
            <a:r>
              <a:rPr lang="en-IN" sz="2400" b="1" i="0" u="none" strike="noStrike" baseline="0" dirty="0">
                <a:latin typeface="Times New Roman" panose="02020603050405020304" pitchFamily="18" charset="0"/>
                <a:cs typeface="Times New Roman" panose="02020603050405020304" pitchFamily="18" charset="0"/>
              </a:rPr>
              <a:t>gestational age at birth </a:t>
            </a:r>
            <a:r>
              <a:rPr lang="en-IN" sz="2400" b="0" i="0" u="none" strike="noStrike" baseline="0" dirty="0">
                <a:latin typeface="Times New Roman" panose="02020603050405020304" pitchFamily="18" charset="0"/>
                <a:cs typeface="Times New Roman" panose="02020603050405020304" pitchFamily="18" charset="0"/>
              </a:rPr>
              <a:t>also plays a fundamental role in the neonatal outcome in the case of </a:t>
            </a:r>
            <a:r>
              <a:rPr lang="en-IN" sz="2400" b="1" dirty="0">
                <a:latin typeface="Times New Roman" panose="02020603050405020304" pitchFamily="18" charset="0"/>
                <a:cs typeface="Times New Roman" panose="02020603050405020304" pitchFamily="18" charset="0"/>
              </a:rPr>
              <a:t>FGR</a:t>
            </a:r>
            <a:endParaRPr lang="en-IN" sz="2400" b="1" i="0" u="none" strike="noStrike" baseline="0" dirty="0">
              <a:latin typeface="Times New Roman" panose="02020603050405020304" pitchFamily="18" charset="0"/>
              <a:cs typeface="Times New Roman" panose="02020603050405020304" pitchFamily="18" charset="0"/>
            </a:endParaRPr>
          </a:p>
          <a:p>
            <a:pPr algn="l">
              <a:lnSpc>
                <a:spcPct val="150000"/>
              </a:lnSpc>
            </a:pPr>
            <a:r>
              <a:rPr lang="en-IN" sz="2400" b="0" i="0" u="none" strike="noStrike" baseline="0" dirty="0">
                <a:latin typeface="Times New Roman" panose="02020603050405020304" pitchFamily="18" charset="0"/>
                <a:cs typeface="Times New Roman" panose="02020603050405020304" pitchFamily="18" charset="0"/>
              </a:rPr>
              <a:t>According to the evidence available today, </a:t>
            </a:r>
            <a:r>
              <a:rPr lang="en-IN" sz="2400" b="1" i="0" u="none" strike="noStrike" baseline="0" dirty="0">
                <a:latin typeface="Times New Roman" panose="02020603050405020304" pitchFamily="18" charset="0"/>
                <a:cs typeface="Times New Roman" panose="02020603050405020304" pitchFamily="18" charset="0"/>
              </a:rPr>
              <a:t>Doppler study of the umbilical arteries </a:t>
            </a:r>
            <a:r>
              <a:rPr lang="en-IN" sz="2400" b="0" i="0" u="none" strike="noStrike" baseline="0" dirty="0">
                <a:latin typeface="Times New Roman" panose="02020603050405020304" pitchFamily="18" charset="0"/>
                <a:cs typeface="Times New Roman" panose="02020603050405020304" pitchFamily="18" charset="0"/>
              </a:rPr>
              <a:t>(UAs) is the only test that has shown to </a:t>
            </a:r>
            <a:r>
              <a:rPr lang="en-IN" sz="2400" b="1" i="0" u="none" strike="noStrike" baseline="0" dirty="0">
                <a:latin typeface="Times New Roman" panose="02020603050405020304" pitchFamily="18" charset="0"/>
                <a:cs typeface="Times New Roman" panose="02020603050405020304" pitchFamily="18" charset="0"/>
              </a:rPr>
              <a:t>improve the outcome, reducing perinatal mortality and reducing obstetric interventions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856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67B20-75D4-45C4-84E0-BBCF1371131F}"/>
              </a:ext>
            </a:extLst>
          </p:cNvPr>
          <p:cNvSpPr>
            <a:spLocks noGrp="1"/>
          </p:cNvSpPr>
          <p:nvPr>
            <p:ph type="title"/>
          </p:nvPr>
        </p:nvSpPr>
        <p:spPr>
          <a:xfrm>
            <a:off x="838200" y="365126"/>
            <a:ext cx="10515600" cy="774358"/>
          </a:xfrm>
          <a:solidFill>
            <a:schemeClr val="accent4"/>
          </a:solidFill>
        </p:spPr>
        <p:txBody>
          <a:bodyPr>
            <a:normAutofit/>
          </a:bodyPr>
          <a:lstStyle/>
          <a:p>
            <a:r>
              <a:rPr lang="en-IN" sz="3200" dirty="0">
                <a:latin typeface="Times New Roman" panose="02020603050405020304" pitchFamily="18" charset="0"/>
                <a:cs typeface="Times New Roman" panose="02020603050405020304" pitchFamily="18" charset="0"/>
              </a:rPr>
              <a:t>			REFERENCES </a:t>
            </a:r>
          </a:p>
        </p:txBody>
      </p:sp>
      <p:sp>
        <p:nvSpPr>
          <p:cNvPr id="3" name="Content Placeholder 2">
            <a:extLst>
              <a:ext uri="{FF2B5EF4-FFF2-40B4-BE49-F238E27FC236}">
                <a16:creationId xmlns:a16="http://schemas.microsoft.com/office/drawing/2014/main" id="{AD4D3ADF-6331-46DE-BB50-7BA581133651}"/>
              </a:ext>
            </a:extLst>
          </p:cNvPr>
          <p:cNvSpPr>
            <a:spLocks noGrp="1"/>
          </p:cNvSpPr>
          <p:nvPr>
            <p:ph idx="1"/>
          </p:nvPr>
        </p:nvSpPr>
        <p:spPr>
          <a:xfrm>
            <a:off x="838200" y="1139483"/>
            <a:ext cx="10515600" cy="5718517"/>
          </a:xfrm>
          <a:solidFill>
            <a:schemeClr val="accent1">
              <a:lumMod val="20000"/>
              <a:lumOff val="80000"/>
            </a:schemeClr>
          </a:solidFill>
        </p:spPr>
        <p:txBody>
          <a:bodyPr>
            <a:normAutofit fontScale="92500" lnSpcReduction="10000"/>
          </a:bodyPr>
          <a:lstStyle/>
          <a:p>
            <a:pPr marL="342900" indent="-342900">
              <a:buAutoNum type="arabicPeriod"/>
            </a:pPr>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Fleischer A, Schulman H, </a:t>
            </a:r>
            <a:r>
              <a:rPr lang="en-IN"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Farmakides</a:t>
            </a:r>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G, Bracero L, Blattner P, Randolph G. Umbilical artery velocity waveforms and intrauterine growth retardation. Am J </a:t>
            </a:r>
            <a:r>
              <a:rPr lang="en-IN"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Obstet</a:t>
            </a:r>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Gynecol</a:t>
            </a:r>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1985; 151: 502–6.</a:t>
            </a:r>
          </a:p>
          <a:p>
            <a:pPr marL="342900" indent="-342900">
              <a:buAutoNum type="arabicPeriod"/>
            </a:pPr>
            <a:r>
              <a:rPr lang="en-IN"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Francesc</a:t>
            </a:r>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Figueras</a:t>
            </a:r>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Eduard </a:t>
            </a:r>
            <a:r>
              <a:rPr lang="en-IN"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Gratacós</a:t>
            </a:r>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Update on the Diagnosis and Classification of </a:t>
            </a:r>
            <a:r>
              <a:rPr lang="en-IN"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Fetal</a:t>
            </a:r>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Growth Restriction and Proposal of a Stage-Based Management Protocol; </a:t>
            </a:r>
            <a:r>
              <a:rPr lang="en-IN"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Fetal</a:t>
            </a:r>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Diagn </a:t>
            </a:r>
            <a:r>
              <a:rPr lang="en-IN"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Ther</a:t>
            </a:r>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2014;36:86–98.</a:t>
            </a:r>
          </a:p>
          <a:p>
            <a:pPr marL="342900" indent="-342900">
              <a:buFont typeface="Arial" panose="020B0604020202020204" pitchFamily="34" charset="0"/>
              <a:buAutoNum type="arabicPeriod"/>
            </a:pPr>
            <a:r>
              <a:rPr lang="en-IN"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Kuo</a:t>
            </a:r>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-Gon Wang, Chen-Yu Chen, Yi-Yung Chen: The effects of absent or reversed end-diastolic umbilical artery doppler flow velocity: Taiwan J </a:t>
            </a:r>
            <a:r>
              <a:rPr lang="en-IN"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Obstet</a:t>
            </a:r>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Gynecol</a:t>
            </a:r>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September 2009 • Vol 48 • No 3 </a:t>
            </a:r>
          </a:p>
          <a:p>
            <a:pPr marL="342900" indent="-342900">
              <a:buFont typeface="Arial" panose="020B0604020202020204" pitchFamily="34" charset="0"/>
              <a:buAutoNum type="arabicPeriod"/>
            </a:pPr>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Peter McParland, Shirley Steel and J. Malcolm Pearce; The clinical implications of absent or reversed end-diastolic frequencies in umbilical artery flow velocity waveforms; European Journal of Obstetrics &amp; </a:t>
            </a:r>
            <a:r>
              <a:rPr lang="en-IN"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Gynecology</a:t>
            </a:r>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and Reproductive Biology, 31 (1990) 15-23</a:t>
            </a:r>
          </a:p>
          <a:p>
            <a:pPr marL="342900" indent="-342900">
              <a:buFont typeface="Arial" panose="020B0604020202020204" pitchFamily="34" charset="0"/>
              <a:buAutoNum type="arabicPeriod"/>
            </a:pPr>
            <a:r>
              <a:rPr lang="en-IN" sz="1800" dirty="0">
                <a:solidFill>
                  <a:srgbClr val="000000"/>
                </a:solidFill>
                <a:effectLst/>
                <a:latin typeface="Times New Roman" panose="02020603050405020304" pitchFamily="18" charset="0"/>
                <a:ea typeface="ArialMT"/>
                <a:cs typeface="Times New Roman" panose="02020603050405020304" pitchFamily="18" charset="0"/>
              </a:rPr>
              <a:t> </a:t>
            </a:r>
            <a:r>
              <a:rPr lang="en-IN" sz="1800" dirty="0" err="1">
                <a:solidFill>
                  <a:srgbClr val="000000"/>
                </a:solidFill>
                <a:effectLst/>
                <a:latin typeface="Times New Roman" panose="02020603050405020304" pitchFamily="18" charset="0"/>
                <a:ea typeface="ArialMT"/>
                <a:cs typeface="Times New Roman" panose="02020603050405020304" pitchFamily="18" charset="0"/>
              </a:rPr>
              <a:t>Lecarpentier</a:t>
            </a:r>
            <a:r>
              <a:rPr lang="en-IN" sz="1800" dirty="0">
                <a:solidFill>
                  <a:srgbClr val="000000"/>
                </a:solidFill>
                <a:effectLst/>
                <a:latin typeface="Times New Roman" panose="02020603050405020304" pitchFamily="18" charset="0"/>
                <a:ea typeface="ArialMT"/>
                <a:cs typeface="Times New Roman" panose="02020603050405020304" pitchFamily="18" charset="0"/>
              </a:rPr>
              <a:t> E, Cordier AG, Proulx F, </a:t>
            </a:r>
            <a:r>
              <a:rPr lang="en-IN" sz="1800" dirty="0" err="1">
                <a:solidFill>
                  <a:srgbClr val="000000"/>
                </a:solidFill>
                <a:effectLst/>
                <a:latin typeface="Times New Roman" panose="02020603050405020304" pitchFamily="18" charset="0"/>
                <a:ea typeface="ArialMT"/>
                <a:cs typeface="Times New Roman" panose="02020603050405020304" pitchFamily="18" charset="0"/>
              </a:rPr>
              <a:t>Fouron</a:t>
            </a:r>
            <a:r>
              <a:rPr lang="en-IN" sz="1800" dirty="0">
                <a:solidFill>
                  <a:srgbClr val="000000"/>
                </a:solidFill>
                <a:effectLst/>
                <a:latin typeface="Times New Roman" panose="02020603050405020304" pitchFamily="18" charset="0"/>
                <a:ea typeface="ArialMT"/>
                <a:cs typeface="Times New Roman" panose="02020603050405020304" pitchFamily="18" charset="0"/>
              </a:rPr>
              <a:t> JC, </a:t>
            </a:r>
            <a:r>
              <a:rPr lang="en-IN" sz="1800" dirty="0" err="1">
                <a:solidFill>
                  <a:srgbClr val="000000"/>
                </a:solidFill>
                <a:effectLst/>
                <a:latin typeface="Times New Roman" panose="02020603050405020304" pitchFamily="18" charset="0"/>
                <a:ea typeface="ArialMT"/>
                <a:cs typeface="Times New Roman" panose="02020603050405020304" pitchFamily="18" charset="0"/>
              </a:rPr>
              <a:t>Gitz</a:t>
            </a:r>
            <a:r>
              <a:rPr lang="en-IN" sz="1800" dirty="0">
                <a:solidFill>
                  <a:srgbClr val="000000"/>
                </a:solidFill>
                <a:effectLst/>
                <a:latin typeface="Times New Roman" panose="02020603050405020304" pitchFamily="18" charset="0"/>
                <a:ea typeface="ArialMT"/>
                <a:cs typeface="Times New Roman" panose="02020603050405020304" pitchFamily="18" charset="0"/>
              </a:rPr>
              <a:t> L, et al. Hemodynamic Impact of Absent or Reverse End-Diastolic Flow in the Two Umbilical Arteries in Growth-Restricted Fetuses.2013. </a:t>
            </a:r>
            <a:r>
              <a:rPr lang="en-IN" sz="1800" dirty="0" err="1">
                <a:solidFill>
                  <a:srgbClr val="000000"/>
                </a:solidFill>
                <a:effectLst/>
                <a:latin typeface="Times New Roman" panose="02020603050405020304" pitchFamily="18" charset="0"/>
                <a:ea typeface="ArialMT"/>
                <a:cs typeface="Times New Roman" panose="02020603050405020304" pitchFamily="18" charset="0"/>
              </a:rPr>
              <a:t>PLoS</a:t>
            </a:r>
            <a:r>
              <a:rPr lang="en-IN" sz="1800" dirty="0">
                <a:solidFill>
                  <a:srgbClr val="000000"/>
                </a:solidFill>
                <a:effectLst/>
                <a:latin typeface="Times New Roman" panose="02020603050405020304" pitchFamily="18" charset="0"/>
                <a:ea typeface="ArialMT"/>
                <a:cs typeface="Times New Roman" panose="02020603050405020304" pitchFamily="18" charset="0"/>
              </a:rPr>
              <a:t> ONE 8(11): e81160.</a:t>
            </a:r>
          </a:p>
          <a:p>
            <a:pPr marL="342900" indent="-342900">
              <a:buFont typeface="Arial" panose="020B0604020202020204" pitchFamily="34" charset="0"/>
              <a:buAutoNum type="arabicPeriod"/>
            </a:pPr>
            <a:r>
              <a:rPr lang="en-IN" sz="1800" dirty="0">
                <a:solidFill>
                  <a:srgbClr val="000000"/>
                </a:solidFill>
                <a:effectLst/>
                <a:latin typeface="Times New Roman" panose="02020603050405020304" pitchFamily="18" charset="0"/>
                <a:ea typeface="DGMetaScience-Regular"/>
                <a:cs typeface="Times New Roman" panose="02020603050405020304" pitchFamily="18" charset="0"/>
              </a:rPr>
              <a:t> Liu L, Johnson HL, Cousens S, </a:t>
            </a:r>
            <a:r>
              <a:rPr lang="en-IN" sz="1800" dirty="0" err="1">
                <a:solidFill>
                  <a:srgbClr val="000000"/>
                </a:solidFill>
                <a:effectLst/>
                <a:latin typeface="Times New Roman" panose="02020603050405020304" pitchFamily="18" charset="0"/>
                <a:ea typeface="DGMetaScience-Regular"/>
                <a:cs typeface="Times New Roman" panose="02020603050405020304" pitchFamily="18" charset="0"/>
              </a:rPr>
              <a:t>Perin</a:t>
            </a:r>
            <a:r>
              <a:rPr lang="en-IN" sz="1800" dirty="0">
                <a:solidFill>
                  <a:srgbClr val="000000"/>
                </a:solidFill>
                <a:effectLst/>
                <a:latin typeface="Times New Roman" panose="02020603050405020304" pitchFamily="18" charset="0"/>
                <a:ea typeface="DGMetaScience-Regular"/>
                <a:cs typeface="Times New Roman" panose="02020603050405020304" pitchFamily="18" charset="0"/>
              </a:rPr>
              <a:t> J, Scott S, Lawn JE, et al. Global, regional, and national causes of child mortality: an updated systematic analysis for 2010 with time trends since 2000. Lancet 2012; 379:2151–61.</a:t>
            </a:r>
          </a:p>
          <a:p>
            <a:pPr marL="342900" indent="-342900">
              <a:buFont typeface="Arial" panose="020B0604020202020204" pitchFamily="34" charset="0"/>
              <a:buAutoNum type="arabicPeriod"/>
            </a:pPr>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Roberts D, Brown J, Medley N, Dalziel SR; Antenatal corticosteroids for accelerating </a:t>
            </a:r>
            <a:r>
              <a:rPr lang="en-IN"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fetal</a:t>
            </a:r>
            <a:r>
              <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lung maturation for women at risk of preterm birth. Cochrane Database of Systematic Reviews 2017, Issue 3. Art. No.: CD004454.</a:t>
            </a:r>
          </a:p>
          <a:p>
            <a:pPr marL="342900" indent="-342900">
              <a:buFont typeface="Arial" panose="020B0604020202020204" pitchFamily="34" charset="0"/>
              <a:buAutoNum type="arabicPeriod"/>
            </a:pPr>
            <a:r>
              <a:rPr lang="en-IN" sz="1800" dirty="0">
                <a:solidFill>
                  <a:srgbClr val="000000"/>
                </a:solidFill>
                <a:effectLst/>
                <a:latin typeface="Times New Roman" panose="02020603050405020304" pitchFamily="18" charset="0"/>
                <a:ea typeface="DGMetaScience-Regular"/>
                <a:cs typeface="Times New Roman" panose="02020603050405020304" pitchFamily="18" charset="0"/>
              </a:rPr>
              <a:t> </a:t>
            </a:r>
            <a:r>
              <a:rPr lang="en-IN" sz="1800" dirty="0" err="1">
                <a:solidFill>
                  <a:srgbClr val="000000"/>
                </a:solidFill>
                <a:effectLst/>
                <a:latin typeface="Times New Roman" panose="02020603050405020304" pitchFamily="18" charset="0"/>
                <a:ea typeface="DGMetaScience-Regular"/>
                <a:cs typeface="Times New Roman" panose="02020603050405020304" pitchFamily="18" charset="0"/>
              </a:rPr>
              <a:t>Mwaniki</a:t>
            </a:r>
            <a:r>
              <a:rPr lang="en-IN" sz="1800" dirty="0">
                <a:solidFill>
                  <a:srgbClr val="000000"/>
                </a:solidFill>
                <a:effectLst/>
                <a:latin typeface="Times New Roman" panose="02020603050405020304" pitchFamily="18" charset="0"/>
                <a:ea typeface="DGMetaScience-Regular"/>
                <a:cs typeface="Times New Roman" panose="02020603050405020304" pitchFamily="18" charset="0"/>
              </a:rPr>
              <a:t> MK, </a:t>
            </a:r>
            <a:r>
              <a:rPr lang="en-IN" sz="1800" dirty="0" err="1">
                <a:solidFill>
                  <a:srgbClr val="000000"/>
                </a:solidFill>
                <a:effectLst/>
                <a:latin typeface="Times New Roman" panose="02020603050405020304" pitchFamily="18" charset="0"/>
                <a:ea typeface="DGMetaScience-Regular"/>
                <a:cs typeface="Times New Roman" panose="02020603050405020304" pitchFamily="18" charset="0"/>
              </a:rPr>
              <a:t>Atieno</a:t>
            </a:r>
            <a:r>
              <a:rPr lang="en-IN" sz="1800" dirty="0">
                <a:solidFill>
                  <a:srgbClr val="000000"/>
                </a:solidFill>
                <a:effectLst/>
                <a:latin typeface="Times New Roman" panose="02020603050405020304" pitchFamily="18" charset="0"/>
                <a:ea typeface="DGMetaScience-Regular"/>
                <a:cs typeface="Times New Roman" panose="02020603050405020304" pitchFamily="18" charset="0"/>
              </a:rPr>
              <a:t> M, Lawn JE, Newton CR. Long-term neurodevelopmental outcomes after intrauterine and neonatal insults: a systematic review. Lancet 2012; 379:445–52.</a:t>
            </a:r>
          </a:p>
          <a:p>
            <a:pPr marL="342900" indent="-342900">
              <a:buFont typeface="Arial" panose="020B0604020202020204" pitchFamily="34" charset="0"/>
              <a:buAutoNum type="arabicPeriod"/>
            </a:pPr>
            <a:r>
              <a:rPr lang="en-IN" sz="1800" dirty="0">
                <a:solidFill>
                  <a:srgbClr val="000000"/>
                </a:solidFill>
                <a:effectLst/>
                <a:latin typeface="Times New Roman" panose="02020603050405020304" pitchFamily="18" charset="0"/>
                <a:ea typeface="DGMetaScience-Regular"/>
                <a:cs typeface="Times New Roman" panose="02020603050405020304" pitchFamily="18" charset="0"/>
              </a:rPr>
              <a:t> Anderson P, Doyle LW. Neurobehavioral outcomes of school-age children born extremely low birth weight or very preterm in the 1990s. J Am Med Assoc 2003; 289:3264–72.</a:t>
            </a:r>
          </a:p>
          <a:p>
            <a:pPr marL="342900" indent="-342900">
              <a:buFont typeface="Arial" panose="020B0604020202020204" pitchFamily="34" charset="0"/>
              <a:buAutoNum type="arabicPeriod"/>
            </a:pPr>
            <a:r>
              <a:rPr lang="en-IN" sz="1800" dirty="0">
                <a:solidFill>
                  <a:srgbClr val="000000"/>
                </a:solidFill>
                <a:effectLst/>
                <a:latin typeface="Times New Roman" panose="02020603050405020304" pitchFamily="18" charset="0"/>
                <a:ea typeface="DGMetaScience-Regular"/>
                <a:cs typeface="Times New Roman" panose="02020603050405020304" pitchFamily="18" charset="0"/>
              </a:rPr>
              <a:t>Guideline committee. Preterm Labour and Birth. In: Guideline No 25 ed: National Institute for Health and Care Excellence; 2015.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AutoNum type="arabicPeriod"/>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AutoNum type="arabicPeriod"/>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AutoNum type="arabicPeriod"/>
            </a:pPr>
            <a:endPar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AutoNum type="arabicPeriod"/>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AutoNum type="arabicPeriod"/>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AutoNum type="arabicPeriod"/>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AutoNum type="arabicPeriod"/>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AutoNum type="arabicPeriod"/>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AutoNum type="arabicPeriod"/>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AutoNum type="arabicPeriod"/>
            </a:pPr>
            <a:endParaRPr lang="en-I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AutoNum type="arabicPeriod"/>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3918253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C4FB58E-6D72-4216-8A1F-9DF11972A33E}"/>
              </a:ext>
            </a:extLst>
          </p:cNvPr>
          <p:cNvSpPr>
            <a:spLocks noGrp="1"/>
          </p:cNvSpPr>
          <p:nvPr>
            <p:ph type="subTitle" idx="1"/>
          </p:nvPr>
        </p:nvSpPr>
        <p:spPr>
          <a:xfrm>
            <a:off x="1568726" y="4412077"/>
            <a:ext cx="9144000" cy="1655762"/>
          </a:xfrm>
          <a:solidFill>
            <a:schemeClr val="accent4"/>
          </a:solidFill>
        </p:spPr>
        <p:txBody>
          <a:bodyPr>
            <a:normAutofit/>
          </a:bodyPr>
          <a:lstStyle/>
          <a:p>
            <a:r>
              <a:rPr lang="en-US" sz="6000" dirty="0">
                <a:latin typeface="Times New Roman" panose="02020603050405020304" pitchFamily="18" charset="0"/>
                <a:cs typeface="Times New Roman" panose="02020603050405020304" pitchFamily="18" charset="0"/>
              </a:rPr>
              <a:t>Thank you</a:t>
            </a:r>
            <a:r>
              <a:rPr lang="en-US" sz="6000" dirty="0"/>
              <a:t>!</a:t>
            </a:r>
            <a:endParaRPr lang="en-IN" sz="6000" dirty="0"/>
          </a:p>
        </p:txBody>
      </p:sp>
      <p:pic>
        <p:nvPicPr>
          <p:cNvPr id="5" name="Picture 5">
            <a:extLst>
              <a:ext uri="{FF2B5EF4-FFF2-40B4-BE49-F238E27FC236}">
                <a16:creationId xmlns:a16="http://schemas.microsoft.com/office/drawing/2014/main" id="{44526414-0038-4D5B-A0A1-6DF60F3F9939}"/>
              </a:ext>
            </a:extLst>
          </p:cNvPr>
          <p:cNvPicPr>
            <a:picLocks noChangeAspect="1" noChangeArrowheads="1"/>
          </p:cNvPicPr>
          <p:nvPr/>
        </p:nvPicPr>
        <p:blipFill>
          <a:blip r:embed="rId2" cstate="print"/>
          <a:srcRect/>
          <a:stretch>
            <a:fillRect/>
          </a:stretch>
        </p:blipFill>
        <p:spPr bwMode="auto">
          <a:xfrm>
            <a:off x="3781578" y="1676738"/>
            <a:ext cx="4718296" cy="1960984"/>
          </a:xfrm>
          <a:prstGeom prst="rect">
            <a:avLst/>
          </a:prstGeom>
          <a:noFill/>
          <a:ln w="9525">
            <a:solidFill>
              <a:srgbClr val="FF0000"/>
            </a:solidFill>
            <a:miter lim="800000"/>
            <a:headEnd/>
            <a:tailEnd/>
          </a:ln>
          <a:effectLst/>
        </p:spPr>
      </p:pic>
      <p:pic>
        <p:nvPicPr>
          <p:cNvPr id="7" name="Picture 6">
            <a:extLst>
              <a:ext uri="{FF2B5EF4-FFF2-40B4-BE49-F238E27FC236}">
                <a16:creationId xmlns:a16="http://schemas.microsoft.com/office/drawing/2014/main" id="{BC51A458-5E5A-4D9D-9195-FFB811A1A8D9}"/>
              </a:ext>
            </a:extLst>
          </p:cNvPr>
          <p:cNvPicPr>
            <a:picLocks noChangeAspect="1"/>
          </p:cNvPicPr>
          <p:nvPr/>
        </p:nvPicPr>
        <p:blipFill>
          <a:blip r:embed="rId3"/>
          <a:stretch>
            <a:fillRect/>
          </a:stretch>
        </p:blipFill>
        <p:spPr>
          <a:xfrm>
            <a:off x="1672213" y="1675286"/>
            <a:ext cx="1747701" cy="1962436"/>
          </a:xfrm>
          <a:prstGeom prst="rect">
            <a:avLst/>
          </a:prstGeom>
        </p:spPr>
      </p:pic>
      <p:pic>
        <p:nvPicPr>
          <p:cNvPr id="9" name="Picture 8">
            <a:extLst>
              <a:ext uri="{FF2B5EF4-FFF2-40B4-BE49-F238E27FC236}">
                <a16:creationId xmlns:a16="http://schemas.microsoft.com/office/drawing/2014/main" id="{07782AAD-FACF-4CE2-9721-D0AB51172AE2}"/>
              </a:ext>
            </a:extLst>
          </p:cNvPr>
          <p:cNvPicPr>
            <a:picLocks noChangeAspect="1"/>
          </p:cNvPicPr>
          <p:nvPr/>
        </p:nvPicPr>
        <p:blipFill>
          <a:blip r:embed="rId3"/>
          <a:stretch>
            <a:fillRect/>
          </a:stretch>
        </p:blipFill>
        <p:spPr>
          <a:xfrm>
            <a:off x="8772086" y="1675286"/>
            <a:ext cx="1747701" cy="1962436"/>
          </a:xfrm>
          <a:prstGeom prst="rect">
            <a:avLst/>
          </a:prstGeom>
        </p:spPr>
      </p:pic>
    </p:spTree>
    <p:extLst>
      <p:ext uri="{BB962C8B-B14F-4D97-AF65-F5344CB8AC3E}">
        <p14:creationId xmlns:p14="http://schemas.microsoft.com/office/powerpoint/2010/main" val="563823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7072D-7842-4C95-B056-21DE1A9E3C62}"/>
              </a:ext>
            </a:extLst>
          </p:cNvPr>
          <p:cNvSpPr>
            <a:spLocks noGrp="1"/>
          </p:cNvSpPr>
          <p:nvPr>
            <p:ph type="title"/>
          </p:nvPr>
        </p:nvSpPr>
        <p:spPr>
          <a:xfrm>
            <a:off x="838200" y="340377"/>
            <a:ext cx="10515600" cy="689952"/>
          </a:xfrm>
          <a:solidFill>
            <a:schemeClr val="accent4"/>
          </a:solidFill>
        </p:spPr>
        <p:txBody>
          <a:bodyPr>
            <a:normAutofit/>
          </a:bodyPr>
          <a:lstStyle/>
          <a:p>
            <a:r>
              <a:rPr lang="en-IN" sz="3200"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id="{349137E9-F44A-4C85-ACBD-A48BF71DFE34}"/>
              </a:ext>
            </a:extLst>
          </p:cNvPr>
          <p:cNvSpPr>
            <a:spLocks noGrp="1"/>
          </p:cNvSpPr>
          <p:nvPr>
            <p:ph idx="1"/>
          </p:nvPr>
        </p:nvSpPr>
        <p:spPr>
          <a:xfrm>
            <a:off x="838200" y="1055078"/>
            <a:ext cx="10515600" cy="5650521"/>
          </a:xfrm>
          <a:solidFill>
            <a:schemeClr val="accent1">
              <a:lumMod val="20000"/>
              <a:lumOff val="80000"/>
            </a:schemeClr>
          </a:solidFill>
        </p:spPr>
        <p:txBody>
          <a:bodyPr>
            <a:noAutofit/>
          </a:bodyPr>
          <a:lstStyle/>
          <a:p>
            <a:pPr algn="just">
              <a:lnSpc>
                <a:spcPct val="150000"/>
              </a:lnSpc>
              <a:spcAft>
                <a:spcPts val="800"/>
              </a:spcAft>
            </a:pPr>
            <a:r>
              <a:rPr lang="en-IN" sz="2000" b="1" dirty="0">
                <a:effectLst/>
                <a:latin typeface="Times New Roman" panose="02020603050405020304" pitchFamily="18" charset="0"/>
                <a:ea typeface="Calibri" panose="020F0502020204030204" pitchFamily="34" charset="0"/>
                <a:cs typeface="Times New Roman" panose="02020603050405020304" pitchFamily="18" charset="0"/>
              </a:rPr>
              <a:t>Doppler velocimetry </a:t>
            </a: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is used extensively in prenatal assessment of </a:t>
            </a:r>
            <a:r>
              <a:rPr lang="en-IN" sz="2000" dirty="0" err="1">
                <a:effectLst/>
                <a:latin typeface="Times New Roman" panose="02020603050405020304" pitchFamily="18" charset="0"/>
                <a:ea typeface="Calibri" panose="020F0502020204030204" pitchFamily="34" charset="0"/>
                <a:cs typeface="Times New Roman" panose="02020603050405020304" pitchFamily="18" charset="0"/>
              </a:rPr>
              <a:t>fetal</a:t>
            </a: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 well-being in </a:t>
            </a:r>
            <a:r>
              <a:rPr lang="en-IN" sz="2000" b="1" dirty="0">
                <a:effectLst/>
                <a:latin typeface="Times New Roman" panose="02020603050405020304" pitchFamily="18" charset="0"/>
                <a:ea typeface="Calibri" panose="020F0502020204030204" pitchFamily="34" charset="0"/>
                <a:cs typeface="Times New Roman" panose="02020603050405020304" pitchFamily="18" charset="0"/>
              </a:rPr>
              <a:t>high risk pregnancies</a:t>
            </a:r>
            <a:r>
              <a:rPr lang="en-IN" sz="2000" baseline="30000" dirty="0">
                <a:latin typeface="Times New Roman" panose="02020603050405020304" pitchFamily="18" charset="0"/>
                <a:ea typeface="Calibri" panose="020F0502020204030204" pitchFamily="34" charset="0"/>
                <a:cs typeface="Times New Roman" panose="02020603050405020304" pitchFamily="18" charset="0"/>
              </a:rPr>
              <a:t>1</a:t>
            </a: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lvl="0" indent="-228600" algn="just" defTabSz="914400" rtl="0" eaLnBrk="1" fontAlgn="auto" latinLnBrk="0" hangingPunct="1">
              <a:lnSpc>
                <a:spcPct val="150000"/>
              </a:lnSpc>
              <a:spcBef>
                <a:spcPts val="1000"/>
              </a:spcBef>
              <a:spcAft>
                <a:spcPts val="800"/>
              </a:spcAft>
              <a:buClrTx/>
              <a:buSzTx/>
              <a:buFont typeface="Arial" panose="020B0604020202020204" pitchFamily="34" charset="0"/>
              <a:buChar char="•"/>
              <a:tabLst/>
              <a:defRPr/>
            </a:pPr>
            <a:r>
              <a:rPr lang="en-IN" sz="2000" b="1" dirty="0" err="1">
                <a:latin typeface="Times New Roman" panose="02020603050405020304" pitchFamily="18" charset="0"/>
                <a:ea typeface="Calibri" panose="020F0502020204030204" pitchFamily="34" charset="0"/>
                <a:cs typeface="Times New Roman" panose="02020603050405020304" pitchFamily="18" charset="0"/>
              </a:rPr>
              <a:t>Fetal</a:t>
            </a:r>
            <a:r>
              <a:rPr lang="en-IN" sz="2000" b="1" dirty="0">
                <a:latin typeface="Times New Roman" panose="02020603050405020304" pitchFamily="18" charset="0"/>
                <a:ea typeface="Calibri" panose="020F0502020204030204" pitchFamily="34" charset="0"/>
                <a:cs typeface="Times New Roman" panose="02020603050405020304" pitchFamily="18" charset="0"/>
              </a:rPr>
              <a:t> growth restriction (FGR)</a:t>
            </a:r>
            <a:r>
              <a:rPr lang="en-IN" sz="2000" dirty="0">
                <a:latin typeface="Times New Roman" panose="02020603050405020304" pitchFamily="18" charset="0"/>
                <a:ea typeface="Calibri" panose="020F0502020204030204" pitchFamily="34" charset="0"/>
                <a:cs typeface="Times New Roman" panose="02020603050405020304" pitchFamily="18" charset="0"/>
              </a:rPr>
              <a:t>, a subset of high risk pregnancy, is a common cause of </a:t>
            </a:r>
            <a:r>
              <a:rPr lang="en-IN" sz="2000" b="1" dirty="0">
                <a:latin typeface="Times New Roman" panose="02020603050405020304" pitchFamily="18" charset="0"/>
                <a:ea typeface="Calibri" panose="020F0502020204030204" pitchFamily="34" charset="0"/>
                <a:cs typeface="Times New Roman" panose="02020603050405020304" pitchFamily="18" charset="0"/>
              </a:rPr>
              <a:t>perinatal morbidity and mortality, </a:t>
            </a:r>
            <a:r>
              <a:rPr lang="en-IN" sz="2000" dirty="0">
                <a:latin typeface="Times New Roman" panose="02020603050405020304" pitchFamily="18" charset="0"/>
                <a:ea typeface="Calibri" panose="020F0502020204030204" pitchFamily="34" charset="0"/>
                <a:cs typeface="Times New Roman" panose="02020603050405020304" pitchFamily="18" charset="0"/>
              </a:rPr>
              <a:t>especially in developing countries</a:t>
            </a:r>
            <a:r>
              <a:rPr kumimoji="0" lang="en-IN" sz="2000" b="0" i="0" u="none" strike="noStrike" kern="1200" cap="none" spc="0" normalizeH="0" baseline="3000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2</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en-IN" sz="2000" dirty="0">
                <a:latin typeface="Times New Roman" panose="02020603050405020304" pitchFamily="18" charset="0"/>
                <a:ea typeface="Calibri" panose="020F0502020204030204" pitchFamily="34" charset="0"/>
                <a:cs typeface="Times New Roman" panose="02020603050405020304" pitchFamily="18" charset="0"/>
              </a:rPr>
              <a:t>The </a:t>
            </a:r>
            <a:r>
              <a:rPr lang="en-IN" sz="2000" b="1" dirty="0">
                <a:latin typeface="Times New Roman" panose="02020603050405020304" pitchFamily="18" charset="0"/>
                <a:ea typeface="Calibri" panose="020F0502020204030204" pitchFamily="34" charset="0"/>
                <a:cs typeface="Times New Roman" panose="02020603050405020304" pitchFamily="18" charset="0"/>
              </a:rPr>
              <a:t>Stage based management protocol </a:t>
            </a:r>
            <a:r>
              <a:rPr lang="en-IN" sz="2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(Barcelona protocol) </a:t>
            </a:r>
            <a:r>
              <a:rPr lang="en-IN" sz="2000" dirty="0">
                <a:latin typeface="Times New Roman" panose="02020603050405020304" pitchFamily="18" charset="0"/>
                <a:ea typeface="Calibri" panose="020F0502020204030204" pitchFamily="34" charset="0"/>
                <a:cs typeface="Times New Roman" panose="02020603050405020304" pitchFamily="18" charset="0"/>
              </a:rPr>
              <a:t>for </a:t>
            </a:r>
            <a:r>
              <a:rPr lang="en-IN" sz="2000" b="1" dirty="0">
                <a:latin typeface="Times New Roman" panose="02020603050405020304" pitchFamily="18" charset="0"/>
                <a:ea typeface="Calibri" panose="020F0502020204030204" pitchFamily="34" charset="0"/>
                <a:cs typeface="Times New Roman" panose="02020603050405020304" pitchFamily="18" charset="0"/>
              </a:rPr>
              <a:t>FGR</a:t>
            </a:r>
            <a:r>
              <a:rPr lang="en-IN" sz="2000" dirty="0">
                <a:latin typeface="Times New Roman" panose="02020603050405020304" pitchFamily="18" charset="0"/>
                <a:ea typeface="Calibri" panose="020F0502020204030204" pitchFamily="34" charset="0"/>
                <a:cs typeface="Times New Roman" panose="02020603050405020304" pitchFamily="18" charset="0"/>
              </a:rPr>
              <a:t> was first proposed in 2014 </a:t>
            </a:r>
            <a:r>
              <a:rPr lang="en-IN" sz="2000" baseline="30000" dirty="0">
                <a:solidFill>
                  <a:srgbClr val="333333"/>
                </a:solidFill>
                <a:latin typeface="Times New Roman" panose="02020603050405020304" pitchFamily="18" charset="0"/>
                <a:cs typeface="Times New Roman" panose="02020603050405020304" pitchFamily="18" charset="0"/>
              </a:rPr>
              <a:t>2</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en-IN" sz="2000" b="0" dirty="0">
                <a:solidFill>
                  <a:srgbClr val="333333"/>
                </a:solidFill>
                <a:effectLst/>
                <a:latin typeface="Times New Roman" panose="02020603050405020304" pitchFamily="18" charset="0"/>
                <a:cs typeface="Times New Roman" panose="02020603050405020304" pitchFamily="18" charset="0"/>
              </a:rPr>
              <a:t>In this, </a:t>
            </a:r>
            <a:r>
              <a:rPr lang="en-IN" sz="2000" b="1" dirty="0">
                <a:solidFill>
                  <a:srgbClr val="333333"/>
                </a:solidFill>
                <a:effectLst/>
                <a:latin typeface="Times New Roman" panose="02020603050405020304" pitchFamily="18" charset="0"/>
                <a:cs typeface="Times New Roman" panose="02020603050405020304" pitchFamily="18" charset="0"/>
              </a:rPr>
              <a:t>Stage II FGR </a:t>
            </a:r>
            <a:r>
              <a:rPr kumimoji="0" lang="en-IN" sz="20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with absent-end diastolic velocity </a:t>
            </a:r>
            <a:r>
              <a:rPr kumimoji="0" lang="en-IN" sz="2000" b="1"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(AEDV) in Umbilical Artery (UA) </a:t>
            </a:r>
            <a:r>
              <a:rPr lang="en-IN" sz="2000" b="0" dirty="0">
                <a:solidFill>
                  <a:srgbClr val="333333"/>
                </a:solidFill>
                <a:effectLst/>
                <a:latin typeface="Times New Roman" panose="02020603050405020304" pitchFamily="18" charset="0"/>
                <a:cs typeface="Times New Roman" panose="02020603050405020304" pitchFamily="18" charset="0"/>
              </a:rPr>
              <a:t>indicates </a:t>
            </a:r>
            <a:r>
              <a:rPr lang="en-IN" sz="2000" b="1" dirty="0">
                <a:solidFill>
                  <a:srgbClr val="333333"/>
                </a:solidFill>
                <a:effectLst/>
                <a:latin typeface="Times New Roman" panose="02020603050405020304" pitchFamily="18" charset="0"/>
                <a:cs typeface="Times New Roman" panose="02020603050405020304" pitchFamily="18" charset="0"/>
              </a:rPr>
              <a:t>severe </a:t>
            </a:r>
            <a:r>
              <a:rPr lang="en-IN" sz="2000" b="1" dirty="0">
                <a:solidFill>
                  <a:srgbClr val="333333"/>
                </a:solidFill>
                <a:latin typeface="Times New Roman" panose="02020603050405020304" pitchFamily="18" charset="0"/>
                <a:cs typeface="Times New Roman" panose="02020603050405020304" pitchFamily="18" charset="0"/>
              </a:rPr>
              <a:t>p</a:t>
            </a:r>
            <a:r>
              <a:rPr lang="en-IN" sz="2000" b="1" dirty="0">
                <a:solidFill>
                  <a:srgbClr val="333333"/>
                </a:solidFill>
                <a:effectLst/>
                <a:latin typeface="Times New Roman" panose="02020603050405020304" pitchFamily="18" charset="0"/>
                <a:cs typeface="Times New Roman" panose="02020603050405020304" pitchFamily="18" charset="0"/>
              </a:rPr>
              <a:t>lacental </a:t>
            </a:r>
            <a:r>
              <a:rPr lang="en-IN" sz="2000" b="1" dirty="0">
                <a:solidFill>
                  <a:srgbClr val="333333"/>
                </a:solidFill>
                <a:latin typeface="Times New Roman" panose="02020603050405020304" pitchFamily="18" charset="0"/>
                <a:cs typeface="Times New Roman" panose="02020603050405020304" pitchFamily="18" charset="0"/>
              </a:rPr>
              <a:t>i</a:t>
            </a:r>
            <a:r>
              <a:rPr lang="en-IN" sz="2000" b="1" dirty="0">
                <a:solidFill>
                  <a:srgbClr val="333333"/>
                </a:solidFill>
                <a:effectLst/>
                <a:latin typeface="Times New Roman" panose="02020603050405020304" pitchFamily="18" charset="0"/>
                <a:cs typeface="Times New Roman" panose="02020603050405020304" pitchFamily="18" charset="0"/>
              </a:rPr>
              <a:t>nsufficiency,</a:t>
            </a:r>
            <a:r>
              <a:rPr lang="en-IN" sz="2000" dirty="0">
                <a:solidFill>
                  <a:srgbClr val="333333"/>
                </a:solidFill>
                <a:latin typeface="Times New Roman" panose="02020603050405020304" pitchFamily="18" charset="0"/>
                <a:cs typeface="Times New Roman" panose="02020603050405020304" pitchFamily="18" charset="0"/>
              </a:rPr>
              <a:t> </a:t>
            </a: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which</a:t>
            </a:r>
            <a:r>
              <a:rPr lang="en-IN"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may lead to </a:t>
            </a:r>
            <a:r>
              <a:rPr lang="en-IN" sz="20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fetal</a:t>
            </a:r>
            <a:r>
              <a:rPr lang="en-IN"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death</a:t>
            </a:r>
            <a:r>
              <a:rPr lang="en-IN"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stillbirth, neonatal complications</a:t>
            </a:r>
            <a:r>
              <a:rPr lang="en-IN"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like respiratory distress syndrome, necrotizing enterocolitis, intraventricular haemorrhage, perinatal mortality, and long-term neurodevelopmental impairment.</a:t>
            </a:r>
            <a:r>
              <a:rPr lang="en-IN" sz="20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2</a:t>
            </a:r>
            <a:r>
              <a:rPr lang="en-IN"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p>
          <a:p>
            <a:pPr marL="0" indent="0" algn="just">
              <a:lnSpc>
                <a:spcPct val="150000"/>
              </a:lnSpc>
              <a:spcAft>
                <a:spcPts val="800"/>
              </a:spcAft>
              <a:buNone/>
            </a:pPr>
            <a:endParaRPr lang="en-IN" sz="2400" dirty="0"/>
          </a:p>
        </p:txBody>
      </p:sp>
    </p:spTree>
    <p:extLst>
      <p:ext uri="{BB962C8B-B14F-4D97-AF65-F5344CB8AC3E}">
        <p14:creationId xmlns:p14="http://schemas.microsoft.com/office/powerpoint/2010/main" val="1689346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51D65-2A03-467F-9501-74BF526CAAC4}"/>
              </a:ext>
            </a:extLst>
          </p:cNvPr>
          <p:cNvSpPr>
            <a:spLocks noGrp="1"/>
          </p:cNvSpPr>
          <p:nvPr>
            <p:ph type="title"/>
          </p:nvPr>
        </p:nvSpPr>
        <p:spPr>
          <a:xfrm>
            <a:off x="838200" y="213022"/>
            <a:ext cx="10515600" cy="877841"/>
          </a:xfrm>
          <a:solidFill>
            <a:schemeClr val="accent4"/>
          </a:solidFill>
        </p:spPr>
        <p:txBody>
          <a:bodyPr>
            <a:normAutofit/>
          </a:bodyPr>
          <a:lstStyle/>
          <a:p>
            <a:r>
              <a:rPr lang="en-US" sz="3600" dirty="0">
                <a:latin typeface="Times New Roman" panose="02020603050405020304" pitchFamily="18" charset="0"/>
                <a:cs typeface="Times New Roman" panose="02020603050405020304" pitchFamily="18" charset="0"/>
              </a:rPr>
              <a:t>OBJECTIVES</a:t>
            </a:r>
            <a:endParaRPr lang="en-IN" sz="36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B458A62-6243-4F51-8E82-AE74D348AC94}"/>
              </a:ext>
            </a:extLst>
          </p:cNvPr>
          <p:cNvSpPr>
            <a:spLocks noGrp="1"/>
          </p:cNvSpPr>
          <p:nvPr>
            <p:ph idx="1"/>
          </p:nvPr>
        </p:nvSpPr>
        <p:spPr>
          <a:xfrm>
            <a:off x="838200" y="1203159"/>
            <a:ext cx="10515600" cy="5441818"/>
          </a:xfrm>
          <a:solidFill>
            <a:schemeClr val="accent1">
              <a:lumMod val="20000"/>
              <a:lumOff val="80000"/>
            </a:schemeClr>
          </a:solidFill>
        </p:spPr>
        <p:txBody>
          <a:bodyPr/>
          <a:lstStyle/>
          <a:p>
            <a:r>
              <a:rPr lang="en-US" dirty="0"/>
              <a:t>Against this background, the </a:t>
            </a:r>
            <a:r>
              <a:rPr lang="en-US" b="1" dirty="0"/>
              <a:t>objective</a:t>
            </a:r>
            <a:r>
              <a:rPr lang="en-US" dirty="0"/>
              <a:t> of our case series is:</a:t>
            </a:r>
          </a:p>
          <a:p>
            <a:pPr marL="514350" indent="-514350">
              <a:buFont typeface="+mj-lt"/>
              <a:buAutoNum type="arabicPeriod"/>
            </a:pPr>
            <a:r>
              <a:rPr lang="en-US" dirty="0"/>
              <a:t>To describe the </a:t>
            </a:r>
            <a:r>
              <a:rPr lang="en-US" b="1" dirty="0"/>
              <a:t>perinatal outcomes </a:t>
            </a:r>
            <a:r>
              <a:rPr lang="en-US" dirty="0"/>
              <a:t>in the subset of women with </a:t>
            </a:r>
            <a:r>
              <a:rPr lang="en-US" b="1" dirty="0"/>
              <a:t>Stage II FGR diagnosed antenatally</a:t>
            </a:r>
          </a:p>
          <a:p>
            <a:pPr marL="514350" indent="-514350">
              <a:buFont typeface="+mj-lt"/>
              <a:buAutoNum type="arabicPeriod"/>
            </a:pPr>
            <a:r>
              <a:rPr lang="en-US" dirty="0"/>
              <a:t> To describe the associated </a:t>
            </a:r>
            <a:r>
              <a:rPr lang="en-US" b="1" dirty="0"/>
              <a:t>maternal complicating factors </a:t>
            </a:r>
            <a:r>
              <a:rPr lang="en-US" dirty="0"/>
              <a:t>in these    	women with </a:t>
            </a:r>
            <a:r>
              <a:rPr lang="en-US" b="1" dirty="0"/>
              <a:t>Stage II FGR</a:t>
            </a:r>
          </a:p>
          <a:p>
            <a:pPr marL="514350" indent="-514350">
              <a:buFont typeface="+mj-lt"/>
              <a:buAutoNum type="arabicPeriod"/>
            </a:pPr>
            <a:endParaRPr lang="en-US" b="1" dirty="0"/>
          </a:p>
          <a:p>
            <a:pPr marL="514350" indent="-514350">
              <a:buFont typeface="+mj-lt"/>
              <a:buAutoNum type="arabicPeriod"/>
            </a:pPr>
            <a:endParaRPr lang="en-IN" b="1" dirty="0"/>
          </a:p>
        </p:txBody>
      </p:sp>
      <p:pic>
        <p:nvPicPr>
          <p:cNvPr id="9" name="Picture 8" descr="A picture containing monitor, screen, computer, table&#10;&#10;Description automatically generated">
            <a:extLst>
              <a:ext uri="{FF2B5EF4-FFF2-40B4-BE49-F238E27FC236}">
                <a16:creationId xmlns:a16="http://schemas.microsoft.com/office/drawing/2014/main" id="{592CA741-F817-4574-BE92-4E0CFF1150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2273" y="3935115"/>
            <a:ext cx="3614738" cy="2709863"/>
          </a:xfrm>
          <a:prstGeom prst="rect">
            <a:avLst/>
          </a:prstGeom>
        </p:spPr>
      </p:pic>
      <p:pic>
        <p:nvPicPr>
          <p:cNvPr id="11" name="Picture 10" descr="A screenshot of a video game&#10;&#10;Description automatically generated">
            <a:extLst>
              <a:ext uri="{FF2B5EF4-FFF2-40B4-BE49-F238E27FC236}">
                <a16:creationId xmlns:a16="http://schemas.microsoft.com/office/drawing/2014/main" id="{1DE37133-620C-4ACF-9A7F-B705FFCF12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4992" y="3935114"/>
            <a:ext cx="3458156" cy="2709863"/>
          </a:xfrm>
          <a:prstGeom prst="rect">
            <a:avLst/>
          </a:prstGeom>
        </p:spPr>
      </p:pic>
    </p:spTree>
    <p:extLst>
      <p:ext uri="{BB962C8B-B14F-4D97-AF65-F5344CB8AC3E}">
        <p14:creationId xmlns:p14="http://schemas.microsoft.com/office/powerpoint/2010/main" val="2561208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51D65-2A03-467F-9501-74BF526CAAC4}"/>
              </a:ext>
            </a:extLst>
          </p:cNvPr>
          <p:cNvSpPr>
            <a:spLocks noGrp="1"/>
          </p:cNvSpPr>
          <p:nvPr>
            <p:ph type="title"/>
          </p:nvPr>
        </p:nvSpPr>
        <p:spPr>
          <a:xfrm>
            <a:off x="838200" y="365126"/>
            <a:ext cx="10515600" cy="943170"/>
          </a:xfrm>
          <a:solidFill>
            <a:schemeClr val="accent4"/>
          </a:solidFill>
        </p:spPr>
        <p:txBody>
          <a:bodyPr>
            <a:normAutofit/>
          </a:bodyPr>
          <a:lstStyle/>
          <a:p>
            <a:r>
              <a:rPr lang="en-US" sz="3200" dirty="0">
                <a:latin typeface="Times New Roman" panose="02020603050405020304" pitchFamily="18" charset="0"/>
                <a:cs typeface="Times New Roman" panose="02020603050405020304" pitchFamily="18" charset="0"/>
              </a:rPr>
              <a:t>METHODOLOGY</a:t>
            </a:r>
            <a:endParaRPr lang="en-IN"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B458A62-6243-4F51-8E82-AE74D348AC94}"/>
              </a:ext>
            </a:extLst>
          </p:cNvPr>
          <p:cNvSpPr>
            <a:spLocks noGrp="1"/>
          </p:cNvSpPr>
          <p:nvPr>
            <p:ph idx="1"/>
          </p:nvPr>
        </p:nvSpPr>
        <p:spPr>
          <a:xfrm>
            <a:off x="838200" y="1308295"/>
            <a:ext cx="10515600" cy="5401993"/>
          </a:xfrm>
          <a:solidFill>
            <a:schemeClr val="accent1">
              <a:lumMod val="20000"/>
              <a:lumOff val="80000"/>
            </a:schemeClr>
          </a:solidFill>
        </p:spPr>
        <p:txBody>
          <a:bodyPr>
            <a:normAutofit lnSpcReduction="10000"/>
          </a:bodyPr>
          <a:lstStyle/>
          <a:p>
            <a:endParaRPr lang="en-US" b="1" dirty="0"/>
          </a:p>
          <a:p>
            <a:r>
              <a:rPr lang="en-US" b="1" dirty="0"/>
              <a:t>Study setting :</a:t>
            </a:r>
            <a:r>
              <a:rPr lang="en-US" dirty="0"/>
              <a:t>Department of </a:t>
            </a:r>
            <a:r>
              <a:rPr lang="en-US" b="1" dirty="0"/>
              <a:t>Obstetrics &amp; </a:t>
            </a:r>
            <a:r>
              <a:rPr lang="en-US" b="1" dirty="0" err="1"/>
              <a:t>Gynaecology</a:t>
            </a:r>
            <a:r>
              <a:rPr lang="en-US" b="1" dirty="0"/>
              <a:t>, AIIMS BBSR </a:t>
            </a:r>
          </a:p>
          <a:p>
            <a:r>
              <a:rPr lang="en-US" b="1" dirty="0"/>
              <a:t>Study design: </a:t>
            </a:r>
            <a:r>
              <a:rPr lang="en-US" b="1" dirty="0">
                <a:solidFill>
                  <a:srgbClr val="FF0000"/>
                </a:solidFill>
              </a:rPr>
              <a:t>Retrospective</a:t>
            </a:r>
            <a:r>
              <a:rPr lang="en-US" dirty="0"/>
              <a:t> </a:t>
            </a:r>
            <a:r>
              <a:rPr lang="en-US" b="1" dirty="0"/>
              <a:t>cohort</a:t>
            </a:r>
            <a:r>
              <a:rPr lang="en-US" dirty="0"/>
              <a:t> study</a:t>
            </a:r>
          </a:p>
          <a:p>
            <a:r>
              <a:rPr lang="en-US" b="1" dirty="0"/>
              <a:t>Study duration: </a:t>
            </a:r>
            <a:r>
              <a:rPr lang="en-US" dirty="0"/>
              <a:t>From  </a:t>
            </a:r>
            <a:r>
              <a:rPr lang="en-US" b="1" dirty="0"/>
              <a:t>July 2019 to January 2020 (6 months)</a:t>
            </a:r>
          </a:p>
          <a:p>
            <a:r>
              <a:rPr lang="en-US" b="1" dirty="0"/>
              <a:t>Inclusion criteria: </a:t>
            </a:r>
            <a:r>
              <a:rPr lang="en-US" dirty="0"/>
              <a:t>All women with </a:t>
            </a:r>
            <a:r>
              <a:rPr lang="en-US" b="1" dirty="0"/>
              <a:t>AEDF on UA Doppler </a:t>
            </a:r>
            <a:r>
              <a:rPr lang="en-US" dirty="0"/>
              <a:t>after standardized ultrasound examination at AIIMS BBSR </a:t>
            </a:r>
          </a:p>
          <a:p>
            <a:r>
              <a:rPr lang="en-US" b="1" dirty="0"/>
              <a:t>Exclusion criteria: Incomplete data </a:t>
            </a:r>
          </a:p>
          <a:p>
            <a:r>
              <a:rPr lang="en-US" b="1" dirty="0"/>
              <a:t>Ethics clearance: </a:t>
            </a:r>
            <a:r>
              <a:rPr lang="en-US" dirty="0"/>
              <a:t>Not deemed necessary</a:t>
            </a:r>
          </a:p>
          <a:p>
            <a:r>
              <a:rPr lang="en-US" b="1" dirty="0"/>
              <a:t>Protocol: </a:t>
            </a:r>
            <a:r>
              <a:rPr lang="en-US" dirty="0"/>
              <a:t>Standard protocol of </a:t>
            </a:r>
            <a:r>
              <a:rPr lang="en-US" b="1" dirty="0"/>
              <a:t>frequent fetal Doppler assessment</a:t>
            </a:r>
            <a:r>
              <a:rPr lang="en-US" dirty="0"/>
              <a:t>, </a:t>
            </a:r>
            <a:r>
              <a:rPr lang="en-US" b="1" dirty="0"/>
              <a:t>administration of corticosteroids </a:t>
            </a:r>
            <a:r>
              <a:rPr lang="en-US" dirty="0"/>
              <a:t>( 4 doses of dexamethasone if terminated before 36 week)</a:t>
            </a:r>
            <a:r>
              <a:rPr lang="en-US" b="1" dirty="0"/>
              <a:t>  and magnesium sulphate </a:t>
            </a:r>
            <a:r>
              <a:rPr lang="en-US" dirty="0"/>
              <a:t>( if terminated before 34 week) before delivery was followed in all cases</a:t>
            </a:r>
          </a:p>
          <a:p>
            <a:pPr marL="0" indent="0">
              <a:buNone/>
            </a:pPr>
            <a:endParaRPr lang="en-IN" dirty="0"/>
          </a:p>
        </p:txBody>
      </p:sp>
    </p:spTree>
    <p:extLst>
      <p:ext uri="{BB962C8B-B14F-4D97-AF65-F5344CB8AC3E}">
        <p14:creationId xmlns:p14="http://schemas.microsoft.com/office/powerpoint/2010/main" val="1159848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71FB3-4C00-4F1E-A304-4B3FEFC2B44A}"/>
              </a:ext>
            </a:extLst>
          </p:cNvPr>
          <p:cNvSpPr>
            <a:spLocks noGrp="1"/>
          </p:cNvSpPr>
          <p:nvPr>
            <p:ph type="title"/>
          </p:nvPr>
        </p:nvSpPr>
        <p:spPr>
          <a:xfrm>
            <a:off x="798443" y="283266"/>
            <a:ext cx="10515600" cy="871766"/>
          </a:xfrm>
          <a:solidFill>
            <a:schemeClr val="accent4"/>
          </a:solidFill>
        </p:spPr>
        <p:txBody>
          <a:bodyPr>
            <a:normAutofit fontScale="90000"/>
          </a:bodyPr>
          <a:lstStyle/>
          <a:p>
            <a:br>
              <a:rPr lang="en-IN" sz="3200" dirty="0">
                <a:latin typeface="Times New Roman" panose="02020603050405020304" pitchFamily="18" charset="0"/>
                <a:cs typeface="Times New Roman" panose="02020603050405020304" pitchFamily="18" charset="0"/>
              </a:rPr>
            </a:br>
            <a:br>
              <a:rPr lang="en-IN" sz="3200" dirty="0">
                <a:latin typeface="Times New Roman" panose="02020603050405020304" pitchFamily="18" charset="0"/>
                <a:cs typeface="Times New Roman" panose="02020603050405020304" pitchFamily="18" charset="0"/>
              </a:rPr>
            </a:br>
            <a:r>
              <a:rPr lang="en-IN" sz="3200" dirty="0">
                <a:latin typeface="Times New Roman" panose="02020603050405020304" pitchFamily="18" charset="0"/>
                <a:cs typeface="Times New Roman" panose="02020603050405020304" pitchFamily="18" charset="0"/>
              </a:rPr>
              <a:t>  </a:t>
            </a:r>
            <a:r>
              <a:rPr lang="en-IN" sz="3600" dirty="0">
                <a:latin typeface="Times New Roman" panose="02020603050405020304" pitchFamily="18" charset="0"/>
                <a:cs typeface="Times New Roman" panose="02020603050405020304" pitchFamily="18" charset="0"/>
              </a:rPr>
              <a:t>RESULTS</a:t>
            </a:r>
            <a:br>
              <a:rPr lang="en-IN" sz="3200" dirty="0">
                <a:latin typeface="Times New Roman" panose="02020603050405020304" pitchFamily="18" charset="0"/>
                <a:cs typeface="Times New Roman" panose="02020603050405020304" pitchFamily="18" charset="0"/>
              </a:rPr>
            </a:br>
            <a:br>
              <a:rPr lang="en-IN" sz="2800" dirty="0"/>
            </a:br>
            <a:r>
              <a:rPr lang="en-IN" sz="2800" dirty="0"/>
              <a:t>    </a:t>
            </a:r>
            <a:r>
              <a:rPr lang="en-IN" sz="2800" b="1" dirty="0"/>
              <a:t>9 women </a:t>
            </a:r>
            <a:r>
              <a:rPr lang="en-IN" sz="2800" dirty="0"/>
              <a:t>with Stage II FGR were included in this analysis</a:t>
            </a:r>
          </a:p>
        </p:txBody>
      </p:sp>
      <p:graphicFrame>
        <p:nvGraphicFramePr>
          <p:cNvPr id="5" name="Table 5">
            <a:extLst>
              <a:ext uri="{FF2B5EF4-FFF2-40B4-BE49-F238E27FC236}">
                <a16:creationId xmlns:a16="http://schemas.microsoft.com/office/drawing/2014/main" id="{1E206A63-A720-4F3F-B135-D3030BB3F6E9}"/>
              </a:ext>
            </a:extLst>
          </p:cNvPr>
          <p:cNvGraphicFramePr>
            <a:graphicFrameLocks noGrp="1"/>
          </p:cNvGraphicFramePr>
          <p:nvPr>
            <p:ph idx="1"/>
            <p:extLst>
              <p:ext uri="{D42A27DB-BD31-4B8C-83A1-F6EECF244321}">
                <p14:modId xmlns:p14="http://schemas.microsoft.com/office/powerpoint/2010/main" val="2433281408"/>
              </p:ext>
            </p:extLst>
          </p:nvPr>
        </p:nvGraphicFramePr>
        <p:xfrm>
          <a:off x="838200" y="1803952"/>
          <a:ext cx="10515600" cy="4933730"/>
        </p:xfrm>
        <a:graphic>
          <a:graphicData uri="http://schemas.openxmlformats.org/drawingml/2006/table">
            <a:tbl>
              <a:tblPr firstRow="1" bandRow="1">
                <a:tableStyleId>{5C22544A-7EE6-4342-B048-85BDC9FD1C3A}</a:tableStyleId>
              </a:tblPr>
              <a:tblGrid>
                <a:gridCol w="1051560">
                  <a:extLst>
                    <a:ext uri="{9D8B030D-6E8A-4147-A177-3AD203B41FA5}">
                      <a16:colId xmlns:a16="http://schemas.microsoft.com/office/drawing/2014/main" val="257904343"/>
                    </a:ext>
                  </a:extLst>
                </a:gridCol>
                <a:gridCol w="1051560">
                  <a:extLst>
                    <a:ext uri="{9D8B030D-6E8A-4147-A177-3AD203B41FA5}">
                      <a16:colId xmlns:a16="http://schemas.microsoft.com/office/drawing/2014/main" val="1158983960"/>
                    </a:ext>
                  </a:extLst>
                </a:gridCol>
                <a:gridCol w="1051560">
                  <a:extLst>
                    <a:ext uri="{9D8B030D-6E8A-4147-A177-3AD203B41FA5}">
                      <a16:colId xmlns:a16="http://schemas.microsoft.com/office/drawing/2014/main" val="4064347214"/>
                    </a:ext>
                  </a:extLst>
                </a:gridCol>
                <a:gridCol w="1051560">
                  <a:extLst>
                    <a:ext uri="{9D8B030D-6E8A-4147-A177-3AD203B41FA5}">
                      <a16:colId xmlns:a16="http://schemas.microsoft.com/office/drawing/2014/main" val="2545705064"/>
                    </a:ext>
                  </a:extLst>
                </a:gridCol>
                <a:gridCol w="1051560">
                  <a:extLst>
                    <a:ext uri="{9D8B030D-6E8A-4147-A177-3AD203B41FA5}">
                      <a16:colId xmlns:a16="http://schemas.microsoft.com/office/drawing/2014/main" val="140576266"/>
                    </a:ext>
                  </a:extLst>
                </a:gridCol>
                <a:gridCol w="1104900">
                  <a:extLst>
                    <a:ext uri="{9D8B030D-6E8A-4147-A177-3AD203B41FA5}">
                      <a16:colId xmlns:a16="http://schemas.microsoft.com/office/drawing/2014/main" val="4015343464"/>
                    </a:ext>
                  </a:extLst>
                </a:gridCol>
                <a:gridCol w="998220">
                  <a:extLst>
                    <a:ext uri="{9D8B030D-6E8A-4147-A177-3AD203B41FA5}">
                      <a16:colId xmlns:a16="http://schemas.microsoft.com/office/drawing/2014/main" val="2699476501"/>
                    </a:ext>
                  </a:extLst>
                </a:gridCol>
                <a:gridCol w="1051560">
                  <a:extLst>
                    <a:ext uri="{9D8B030D-6E8A-4147-A177-3AD203B41FA5}">
                      <a16:colId xmlns:a16="http://schemas.microsoft.com/office/drawing/2014/main" val="798514196"/>
                    </a:ext>
                  </a:extLst>
                </a:gridCol>
                <a:gridCol w="1051560">
                  <a:extLst>
                    <a:ext uri="{9D8B030D-6E8A-4147-A177-3AD203B41FA5}">
                      <a16:colId xmlns:a16="http://schemas.microsoft.com/office/drawing/2014/main" val="3456934435"/>
                    </a:ext>
                  </a:extLst>
                </a:gridCol>
                <a:gridCol w="1051560">
                  <a:extLst>
                    <a:ext uri="{9D8B030D-6E8A-4147-A177-3AD203B41FA5}">
                      <a16:colId xmlns:a16="http://schemas.microsoft.com/office/drawing/2014/main" val="4178652260"/>
                    </a:ext>
                  </a:extLst>
                </a:gridCol>
              </a:tblGrid>
              <a:tr h="681011">
                <a:tc>
                  <a:txBody>
                    <a:bodyPr/>
                    <a:lstStyle/>
                    <a:p>
                      <a:pPr>
                        <a:lnSpc>
                          <a:spcPct val="107000"/>
                        </a:lnSpc>
                        <a:spcAft>
                          <a:spcPts val="800"/>
                        </a:spcAft>
                      </a:pPr>
                      <a:r>
                        <a:rPr lang="en-IN" sz="1000"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nSpc>
                          <a:spcPct val="107000"/>
                        </a:lnSpc>
                        <a:spcAft>
                          <a:spcPts val="800"/>
                        </a:spcAft>
                      </a:pPr>
                      <a:r>
                        <a:rPr lang="en-IN"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Case 1</a:t>
                      </a:r>
                      <a:endParaRPr lang="en-IN"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nSpc>
                          <a:spcPct val="107000"/>
                        </a:lnSpc>
                        <a:spcAft>
                          <a:spcPts val="800"/>
                        </a:spcAft>
                      </a:pPr>
                      <a:r>
                        <a:rPr lang="en-IN"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Case 2</a:t>
                      </a:r>
                      <a:endParaRPr lang="en-IN"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nSpc>
                          <a:spcPct val="107000"/>
                        </a:lnSpc>
                        <a:spcAft>
                          <a:spcPts val="800"/>
                        </a:spcAft>
                      </a:pPr>
                      <a:r>
                        <a:rPr lang="en-IN"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Case 3</a:t>
                      </a:r>
                      <a:endParaRPr lang="en-IN"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nSpc>
                          <a:spcPct val="107000"/>
                        </a:lnSpc>
                        <a:spcAft>
                          <a:spcPts val="800"/>
                        </a:spcAft>
                      </a:pPr>
                      <a:r>
                        <a:rPr lang="en-IN"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Case 4</a:t>
                      </a:r>
                      <a:endParaRPr lang="en-IN"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nSpc>
                          <a:spcPct val="107000"/>
                        </a:lnSpc>
                        <a:spcAft>
                          <a:spcPts val="800"/>
                        </a:spcAft>
                      </a:pPr>
                      <a:r>
                        <a:rPr lang="en-IN"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Case 5</a:t>
                      </a:r>
                      <a:endParaRPr lang="en-IN"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nSpc>
                          <a:spcPct val="107000"/>
                        </a:lnSpc>
                        <a:spcAft>
                          <a:spcPts val="800"/>
                        </a:spcAft>
                      </a:pPr>
                      <a:r>
                        <a:rPr lang="en-IN"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Case 6</a:t>
                      </a:r>
                      <a:endParaRPr lang="en-IN"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nSpc>
                          <a:spcPct val="107000"/>
                        </a:lnSpc>
                        <a:spcAft>
                          <a:spcPts val="800"/>
                        </a:spcAft>
                      </a:pPr>
                      <a:r>
                        <a:rPr lang="en-IN"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Case 7</a:t>
                      </a:r>
                      <a:endParaRPr lang="en-IN"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nSpc>
                          <a:spcPct val="107000"/>
                        </a:lnSpc>
                        <a:spcAft>
                          <a:spcPts val="800"/>
                        </a:spcAft>
                      </a:pPr>
                      <a:r>
                        <a:rPr lang="en-IN"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Case 8</a:t>
                      </a:r>
                      <a:endParaRPr lang="en-IN"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nSpc>
                          <a:spcPct val="107000"/>
                        </a:lnSpc>
                        <a:spcAft>
                          <a:spcPts val="800"/>
                        </a:spcAft>
                      </a:pPr>
                      <a:r>
                        <a:rPr lang="en-IN"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Case 9</a:t>
                      </a:r>
                      <a:endParaRPr lang="en-IN"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extLst>
                  <a:ext uri="{0D108BD9-81ED-4DB2-BD59-A6C34878D82A}">
                    <a16:rowId xmlns:a16="http://schemas.microsoft.com/office/drawing/2014/main" val="2651267874"/>
                  </a:ext>
                </a:extLst>
              </a:tr>
              <a:tr h="703827">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Age (year) </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31</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32</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30</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30</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30</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20</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23</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25</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34 </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330713490"/>
                  </a:ext>
                </a:extLst>
              </a:tr>
              <a:tr h="703827">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Obstetric Score</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G1</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G1</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G4A3</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G1</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G1</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G2A1</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G1</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G1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G2A1</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712043491"/>
                  </a:ext>
                </a:extLst>
              </a:tr>
              <a:tr h="1437411">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Associated pregnancy complications</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Chronic HTN with superimposed PE, FGR</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PE,</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FGR</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Chronic HTN with superimposed PE, FGR</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Chronic HTN with superimposed PE</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FGR</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Chronic HTN, PE, FGR</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HTN retinopathy,</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Diabetes mellitus</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FGR, PE</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GDM,</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FGR,</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TB meningitis</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FGR, Scrub typhus,</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Beta Thalassemia trait</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FGR</a:t>
                      </a:r>
                    </a:p>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Overt DM</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Epilepsy</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4132111028"/>
                  </a:ext>
                </a:extLst>
              </a:tr>
              <a:tr h="703827">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GA at first detection of AEDF (week)</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28</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29 </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29</a:t>
                      </a:r>
                      <a:r>
                        <a:rPr lang="en-IN" sz="1200" b="1" baseline="3000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+2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28</a:t>
                      </a:r>
                      <a:r>
                        <a:rPr lang="en-IN" sz="1200" b="1" baseline="3000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+1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27</a:t>
                      </a:r>
                      <a:r>
                        <a:rPr lang="en-IN" sz="1200" b="1" baseline="3000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+5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35</a:t>
                      </a:r>
                      <a:r>
                        <a:rPr lang="en-IN" sz="1200" b="1" baseline="3000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+5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34</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32</a:t>
                      </a:r>
                      <a:r>
                        <a:rPr lang="en-IN" sz="1200" b="1" baseline="3000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31</a:t>
                      </a:r>
                      <a:r>
                        <a:rPr lang="en-IN" sz="1200" b="1" baseline="30000"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+2</a:t>
                      </a:r>
                      <a:endParaRPr lang="en-IN" sz="1200" b="1" baseline="30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118887767"/>
                  </a:ext>
                </a:extLst>
              </a:tr>
              <a:tr h="703827">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GA at reversal of flow (week)</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31</a:t>
                      </a:r>
                      <a:r>
                        <a:rPr lang="en-IN" sz="1200" b="1" baseline="3000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+1</a:t>
                      </a: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31</a:t>
                      </a:r>
                      <a:r>
                        <a:rPr lang="en-IN" sz="1200" b="1" baseline="30000"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+6</a:t>
                      </a: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30</a:t>
                      </a:r>
                      <a:r>
                        <a:rPr lang="en-IN" sz="1200" b="1" baseline="3000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+2</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29</a:t>
                      </a:r>
                      <a:r>
                        <a:rPr lang="en-IN" sz="1200" b="1" baseline="3000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29</a:t>
                      </a:r>
                      <a:r>
                        <a:rPr lang="en-IN" sz="1200" b="1" baseline="30000"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342900" lvl="0" indent="-342900">
                        <a:lnSpc>
                          <a:spcPct val="107000"/>
                        </a:lnSpc>
                        <a:spcAft>
                          <a:spcPts val="800"/>
                        </a:spcAft>
                        <a:buFont typeface="Calibri" panose="020F0502020204030204" pitchFamily="34" charset="0"/>
                        <a:buChar char="-"/>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 33</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0" lvl="0" indent="0">
                        <a:lnSpc>
                          <a:spcPct val="107000"/>
                        </a:lnSpc>
                        <a:spcAft>
                          <a:spcPts val="800"/>
                        </a:spcAft>
                        <a:buFont typeface="Calibri" panose="020F0502020204030204" pitchFamily="34" charset="0"/>
                        <a:buNone/>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32</a:t>
                      </a:r>
                      <a:r>
                        <a:rPr lang="en-IN" sz="1200" b="1" baseline="30000"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+4</a:t>
                      </a: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354065050"/>
                  </a:ext>
                </a:extLst>
              </a:tr>
            </a:tbl>
          </a:graphicData>
        </a:graphic>
      </p:graphicFrame>
    </p:spTree>
    <p:extLst>
      <p:ext uri="{BB962C8B-B14F-4D97-AF65-F5344CB8AC3E}">
        <p14:creationId xmlns:p14="http://schemas.microsoft.com/office/powerpoint/2010/main" val="2325832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94A0A-D915-4E71-A92A-F01D8DCE207D}"/>
              </a:ext>
            </a:extLst>
          </p:cNvPr>
          <p:cNvSpPr>
            <a:spLocks noGrp="1"/>
          </p:cNvSpPr>
          <p:nvPr>
            <p:ph type="title"/>
          </p:nvPr>
        </p:nvSpPr>
        <p:spPr>
          <a:xfrm>
            <a:off x="838200" y="365125"/>
            <a:ext cx="10515600" cy="619613"/>
          </a:xfrm>
          <a:solidFill>
            <a:schemeClr val="accent4"/>
          </a:solidFill>
        </p:spPr>
        <p:txBody>
          <a:bodyPr>
            <a:normAutofit/>
          </a:bodyPr>
          <a:lstStyle/>
          <a:p>
            <a:r>
              <a:rPr lang="en-US" sz="3200" dirty="0">
                <a:latin typeface="Times New Roman" panose="02020603050405020304" pitchFamily="18" charset="0"/>
                <a:cs typeface="Times New Roman" panose="02020603050405020304" pitchFamily="18" charset="0"/>
              </a:rPr>
              <a:t>			R</a:t>
            </a:r>
            <a:r>
              <a:rPr lang="en-IN" sz="3200" dirty="0">
                <a:latin typeface="Times New Roman" panose="02020603050405020304" pitchFamily="18" charset="0"/>
                <a:cs typeface="Times New Roman" panose="02020603050405020304" pitchFamily="18" charset="0"/>
              </a:rPr>
              <a:t>ESULTS…</a:t>
            </a:r>
          </a:p>
        </p:txBody>
      </p:sp>
      <p:graphicFrame>
        <p:nvGraphicFramePr>
          <p:cNvPr id="4" name="Table 4">
            <a:extLst>
              <a:ext uri="{FF2B5EF4-FFF2-40B4-BE49-F238E27FC236}">
                <a16:creationId xmlns:a16="http://schemas.microsoft.com/office/drawing/2014/main" id="{F14DEC31-E45A-4B5B-9470-8CF968C8DE5B}"/>
              </a:ext>
            </a:extLst>
          </p:cNvPr>
          <p:cNvGraphicFramePr>
            <a:graphicFrameLocks noGrp="1"/>
          </p:cNvGraphicFramePr>
          <p:nvPr>
            <p:ph idx="1"/>
            <p:extLst>
              <p:ext uri="{D42A27DB-BD31-4B8C-83A1-F6EECF244321}">
                <p14:modId xmlns:p14="http://schemas.microsoft.com/office/powerpoint/2010/main" val="573814739"/>
              </p:ext>
            </p:extLst>
          </p:nvPr>
        </p:nvGraphicFramePr>
        <p:xfrm>
          <a:off x="838200" y="1083212"/>
          <a:ext cx="10515600" cy="5219116"/>
        </p:xfrm>
        <a:graphic>
          <a:graphicData uri="http://schemas.openxmlformats.org/drawingml/2006/table">
            <a:tbl>
              <a:tblPr firstRow="1" bandRow="1">
                <a:tableStyleId>{5C22544A-7EE6-4342-B048-85BDC9FD1C3A}</a:tableStyleId>
              </a:tblPr>
              <a:tblGrid>
                <a:gridCol w="1204291">
                  <a:extLst>
                    <a:ext uri="{9D8B030D-6E8A-4147-A177-3AD203B41FA5}">
                      <a16:colId xmlns:a16="http://schemas.microsoft.com/office/drawing/2014/main" val="1688005134"/>
                    </a:ext>
                  </a:extLst>
                </a:gridCol>
                <a:gridCol w="898829">
                  <a:extLst>
                    <a:ext uri="{9D8B030D-6E8A-4147-A177-3AD203B41FA5}">
                      <a16:colId xmlns:a16="http://schemas.microsoft.com/office/drawing/2014/main" val="2633480118"/>
                    </a:ext>
                  </a:extLst>
                </a:gridCol>
                <a:gridCol w="1051560">
                  <a:extLst>
                    <a:ext uri="{9D8B030D-6E8A-4147-A177-3AD203B41FA5}">
                      <a16:colId xmlns:a16="http://schemas.microsoft.com/office/drawing/2014/main" val="38299179"/>
                    </a:ext>
                  </a:extLst>
                </a:gridCol>
                <a:gridCol w="1051560">
                  <a:extLst>
                    <a:ext uri="{9D8B030D-6E8A-4147-A177-3AD203B41FA5}">
                      <a16:colId xmlns:a16="http://schemas.microsoft.com/office/drawing/2014/main" val="4009460111"/>
                    </a:ext>
                  </a:extLst>
                </a:gridCol>
                <a:gridCol w="1051560">
                  <a:extLst>
                    <a:ext uri="{9D8B030D-6E8A-4147-A177-3AD203B41FA5}">
                      <a16:colId xmlns:a16="http://schemas.microsoft.com/office/drawing/2014/main" val="1209533933"/>
                    </a:ext>
                  </a:extLst>
                </a:gridCol>
                <a:gridCol w="1051560">
                  <a:extLst>
                    <a:ext uri="{9D8B030D-6E8A-4147-A177-3AD203B41FA5}">
                      <a16:colId xmlns:a16="http://schemas.microsoft.com/office/drawing/2014/main" val="2028578837"/>
                    </a:ext>
                  </a:extLst>
                </a:gridCol>
                <a:gridCol w="1051560">
                  <a:extLst>
                    <a:ext uri="{9D8B030D-6E8A-4147-A177-3AD203B41FA5}">
                      <a16:colId xmlns:a16="http://schemas.microsoft.com/office/drawing/2014/main" val="2609167925"/>
                    </a:ext>
                  </a:extLst>
                </a:gridCol>
                <a:gridCol w="1051560">
                  <a:extLst>
                    <a:ext uri="{9D8B030D-6E8A-4147-A177-3AD203B41FA5}">
                      <a16:colId xmlns:a16="http://schemas.microsoft.com/office/drawing/2014/main" val="2710693440"/>
                    </a:ext>
                  </a:extLst>
                </a:gridCol>
                <a:gridCol w="1051560">
                  <a:extLst>
                    <a:ext uri="{9D8B030D-6E8A-4147-A177-3AD203B41FA5}">
                      <a16:colId xmlns:a16="http://schemas.microsoft.com/office/drawing/2014/main" val="2528658443"/>
                    </a:ext>
                  </a:extLst>
                </a:gridCol>
                <a:gridCol w="1051560">
                  <a:extLst>
                    <a:ext uri="{9D8B030D-6E8A-4147-A177-3AD203B41FA5}">
                      <a16:colId xmlns:a16="http://schemas.microsoft.com/office/drawing/2014/main" val="2019342327"/>
                    </a:ext>
                  </a:extLst>
                </a:gridCol>
              </a:tblGrid>
              <a:tr h="701955">
                <a:tc>
                  <a:txBody>
                    <a:bodyPr/>
                    <a:lstStyle/>
                    <a:p>
                      <a:pPr>
                        <a:lnSpc>
                          <a:spcPct val="107000"/>
                        </a:lnSpc>
                        <a:spcAft>
                          <a:spcPts val="800"/>
                        </a:spcAft>
                      </a:pPr>
                      <a:r>
                        <a:rPr lang="en-IN" sz="1000"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nSpc>
                          <a:spcPct val="107000"/>
                        </a:lnSpc>
                        <a:spcAft>
                          <a:spcPts val="800"/>
                        </a:spcAft>
                      </a:pPr>
                      <a:r>
                        <a:rPr lang="en-IN"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Case 1</a:t>
                      </a:r>
                      <a:endParaRPr lang="en-IN"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nSpc>
                          <a:spcPct val="107000"/>
                        </a:lnSpc>
                        <a:spcAft>
                          <a:spcPts val="800"/>
                        </a:spcAft>
                      </a:pPr>
                      <a:r>
                        <a:rPr lang="en-IN"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Case 2</a:t>
                      </a:r>
                      <a:endParaRPr lang="en-IN"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nSpc>
                          <a:spcPct val="107000"/>
                        </a:lnSpc>
                        <a:spcAft>
                          <a:spcPts val="800"/>
                        </a:spcAft>
                      </a:pPr>
                      <a:r>
                        <a:rPr lang="en-IN"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Case 3</a:t>
                      </a:r>
                      <a:endParaRPr lang="en-IN"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nSpc>
                          <a:spcPct val="107000"/>
                        </a:lnSpc>
                        <a:spcAft>
                          <a:spcPts val="800"/>
                        </a:spcAft>
                      </a:pPr>
                      <a:r>
                        <a:rPr lang="en-IN"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Case 4</a:t>
                      </a:r>
                      <a:endParaRPr lang="en-IN"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nSpc>
                          <a:spcPct val="107000"/>
                        </a:lnSpc>
                        <a:spcAft>
                          <a:spcPts val="800"/>
                        </a:spcAft>
                      </a:pPr>
                      <a:r>
                        <a:rPr lang="en-IN"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Case 5</a:t>
                      </a:r>
                      <a:endParaRPr lang="en-IN"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nSpc>
                          <a:spcPct val="107000"/>
                        </a:lnSpc>
                        <a:spcAft>
                          <a:spcPts val="800"/>
                        </a:spcAft>
                      </a:pPr>
                      <a:r>
                        <a:rPr lang="en-IN"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Case 6</a:t>
                      </a:r>
                      <a:endParaRPr lang="en-IN"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nSpc>
                          <a:spcPct val="107000"/>
                        </a:lnSpc>
                        <a:spcAft>
                          <a:spcPts val="800"/>
                        </a:spcAft>
                      </a:pPr>
                      <a:r>
                        <a:rPr lang="en-IN"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Case 7</a:t>
                      </a:r>
                      <a:endParaRPr lang="en-IN"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nSpc>
                          <a:spcPct val="107000"/>
                        </a:lnSpc>
                        <a:spcAft>
                          <a:spcPts val="800"/>
                        </a:spcAft>
                      </a:pPr>
                      <a:r>
                        <a:rPr lang="en-IN"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Case 8</a:t>
                      </a:r>
                      <a:endParaRPr lang="en-IN"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nSpc>
                          <a:spcPct val="107000"/>
                        </a:lnSpc>
                        <a:spcAft>
                          <a:spcPts val="800"/>
                        </a:spcAft>
                      </a:pPr>
                      <a:r>
                        <a:rPr lang="en-IN"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Case 9</a:t>
                      </a:r>
                      <a:endParaRPr lang="en-IN"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extLst>
                  <a:ext uri="{0D108BD9-81ED-4DB2-BD59-A6C34878D82A}">
                    <a16:rowId xmlns:a16="http://schemas.microsoft.com/office/drawing/2014/main" val="770190322"/>
                  </a:ext>
                </a:extLst>
              </a:tr>
              <a:tr h="950679">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GA ( weeks) at termination of pregnancy</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31</a:t>
                      </a:r>
                      <a:r>
                        <a:rPr lang="en-IN" sz="1200" b="1" baseline="30000"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+1 </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31</a:t>
                      </a:r>
                      <a:r>
                        <a:rPr lang="en-IN" sz="1200" b="1" baseline="30000"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+6</a:t>
                      </a: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30</a:t>
                      </a:r>
                      <a:r>
                        <a:rPr lang="en-IN" sz="1200" b="1" baseline="30000"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a:t>
                      </a: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29</a:t>
                      </a:r>
                      <a:r>
                        <a:rPr lang="en-IN" sz="1200" b="1" baseline="30000"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29</a:t>
                      </a:r>
                      <a:r>
                        <a:rPr lang="en-IN" sz="1200" b="1" baseline="30000"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36 </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34</a:t>
                      </a:r>
                      <a:r>
                        <a:rPr lang="en-IN" sz="1200" b="1" baseline="30000"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+2</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33</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32</a:t>
                      </a:r>
                      <a:r>
                        <a:rPr lang="en-IN" sz="1200" b="1" baseline="30000"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n-IN" sz="1200" b="1" baseline="30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464233076"/>
                  </a:ext>
                </a:extLst>
              </a:tr>
              <a:tr h="701955">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Birth weight of baby (gram)</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830 </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840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1025</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960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840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1775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920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1500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1050</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445140819"/>
                  </a:ext>
                </a:extLst>
              </a:tr>
              <a:tr h="701955">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Apgar score at 1, 5 min</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5, 8</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6, 7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6, 8</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6, 8</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4, 7</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9, 9</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9, 10</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7, 9</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7, 9</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473154399"/>
                  </a:ext>
                </a:extLst>
              </a:tr>
              <a:tr h="701955">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NICU admission (days)</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42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40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28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34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38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2</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33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7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22</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140733068"/>
                  </a:ext>
                </a:extLst>
              </a:tr>
              <a:tr h="701955">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Follow up</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(month)</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3 </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48955048"/>
                  </a:ext>
                </a:extLst>
              </a:tr>
              <a:tr h="758662">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Associated congenital malformations</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75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Nil</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Nil </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Nil</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Nil</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Nil</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Nil</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Nil</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Nil</a:t>
                      </a:r>
                      <a:endParaRPr lang="en-IN"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IN" sz="1200" b="1" dirty="0">
                          <a:solidFill>
                            <a:srgbClr val="1C1C1A"/>
                          </a:solidFill>
                          <a:effectLst/>
                          <a:latin typeface="Times New Roman" panose="02020603050405020304" pitchFamily="18" charset="0"/>
                          <a:ea typeface="Calibri" panose="020F0502020204030204" pitchFamily="34" charset="0"/>
                          <a:cs typeface="Times New Roman" panose="02020603050405020304" pitchFamily="18" charset="0"/>
                        </a:rPr>
                        <a:t>Nil</a:t>
                      </a:r>
                      <a:endParaRPr lang="en-IN"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982372433"/>
                  </a:ext>
                </a:extLst>
              </a:tr>
            </a:tbl>
          </a:graphicData>
        </a:graphic>
      </p:graphicFrame>
    </p:spTree>
    <p:extLst>
      <p:ext uri="{BB962C8B-B14F-4D97-AF65-F5344CB8AC3E}">
        <p14:creationId xmlns:p14="http://schemas.microsoft.com/office/powerpoint/2010/main" val="1594954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D8742-C928-4E28-85DF-BBE32449E716}"/>
              </a:ext>
            </a:extLst>
          </p:cNvPr>
          <p:cNvSpPr>
            <a:spLocks noGrp="1"/>
          </p:cNvSpPr>
          <p:nvPr>
            <p:ph type="title"/>
          </p:nvPr>
        </p:nvSpPr>
        <p:spPr>
          <a:xfrm>
            <a:off x="838200" y="365125"/>
            <a:ext cx="10515600" cy="732155"/>
          </a:xfrm>
          <a:solidFill>
            <a:schemeClr val="accent4"/>
          </a:solidFill>
        </p:spPr>
        <p:txBody>
          <a:bodyPr>
            <a:normAutofit/>
          </a:bodyPr>
          <a:lstStyle/>
          <a:p>
            <a:r>
              <a:rPr lang="en-IN" sz="3200" dirty="0">
                <a:latin typeface="Times New Roman" panose="02020603050405020304" pitchFamily="18" charset="0"/>
                <a:cs typeface="Times New Roman" panose="02020603050405020304" pitchFamily="18" charset="0"/>
              </a:rPr>
              <a:t>RESULTS: SUMMARY</a:t>
            </a:r>
          </a:p>
        </p:txBody>
      </p:sp>
      <p:sp>
        <p:nvSpPr>
          <p:cNvPr id="3" name="Content Placeholder 2">
            <a:extLst>
              <a:ext uri="{FF2B5EF4-FFF2-40B4-BE49-F238E27FC236}">
                <a16:creationId xmlns:a16="http://schemas.microsoft.com/office/drawing/2014/main" id="{B883AED6-BC95-4A24-B969-AF1CD84003C9}"/>
              </a:ext>
            </a:extLst>
          </p:cNvPr>
          <p:cNvSpPr>
            <a:spLocks noGrp="1"/>
          </p:cNvSpPr>
          <p:nvPr>
            <p:ph idx="1"/>
          </p:nvPr>
        </p:nvSpPr>
        <p:spPr>
          <a:xfrm>
            <a:off x="838200" y="1235242"/>
            <a:ext cx="10515600" cy="5486399"/>
          </a:xfrm>
          <a:solidFill>
            <a:schemeClr val="accent1">
              <a:lumMod val="20000"/>
              <a:lumOff val="80000"/>
            </a:schemeClr>
          </a:solidFill>
        </p:spPr>
        <p:txBody>
          <a:bodyPr>
            <a:normAutofit lnSpcReduction="10000"/>
          </a:bodyPr>
          <a:lstStyle/>
          <a:p>
            <a:pPr>
              <a:lnSpc>
                <a:spcPct val="150000"/>
              </a:lnSpc>
            </a:pPr>
            <a:r>
              <a:rPr lang="en-IN" sz="2400" dirty="0">
                <a:effectLst/>
                <a:latin typeface="Times New Roman" panose="02020603050405020304" pitchFamily="18" charset="0"/>
                <a:ea typeface="Calibri" panose="020F0502020204030204" pitchFamily="34" charset="0"/>
              </a:rPr>
              <a:t> </a:t>
            </a:r>
            <a:r>
              <a:rPr lang="en-IN" sz="2100" b="1" dirty="0">
                <a:effectLst/>
                <a:latin typeface="Times New Roman" panose="02020603050405020304" pitchFamily="18" charset="0"/>
                <a:ea typeface="Calibri" panose="020F0502020204030204" pitchFamily="34" charset="0"/>
              </a:rPr>
              <a:t>Nine (9) women with FGR Stage II </a:t>
            </a:r>
            <a:r>
              <a:rPr lang="en-IN" sz="2100" dirty="0">
                <a:effectLst/>
                <a:latin typeface="Times New Roman" panose="02020603050405020304" pitchFamily="18" charset="0"/>
                <a:ea typeface="Calibri" panose="020F0502020204030204" pitchFamily="34" charset="0"/>
              </a:rPr>
              <a:t>were analysed</a:t>
            </a:r>
            <a:r>
              <a:rPr kumimoji="0" lang="en-IN" sz="21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p>
          <a:p>
            <a:pPr>
              <a:lnSpc>
                <a:spcPct val="150000"/>
              </a:lnSpc>
            </a:pPr>
            <a:r>
              <a:rPr kumimoji="0" lang="en-IN" sz="21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The median gestation of </a:t>
            </a:r>
            <a:r>
              <a:rPr kumimoji="0" lang="en-IN" sz="21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appearance of AEDF was </a:t>
            </a:r>
            <a:r>
              <a:rPr kumimoji="0" lang="en-IN" sz="2100" b="1"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mn-cs"/>
              </a:rPr>
              <a:t>29.2 weeks </a:t>
            </a:r>
          </a:p>
          <a:p>
            <a:pPr marL="228600" marR="0" lvl="0" indent="-22860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kumimoji="0" lang="en-IN" sz="21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The average time from appearance of absence </a:t>
            </a:r>
            <a:r>
              <a:rPr kumimoji="0" lang="en-IN" sz="21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to reversal of UA flow </a:t>
            </a:r>
            <a:r>
              <a:rPr kumimoji="0" lang="en-IN" sz="21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was </a:t>
            </a:r>
            <a:r>
              <a:rPr lang="en-IN" sz="2100" b="1" dirty="0">
                <a:solidFill>
                  <a:srgbClr val="FF0000"/>
                </a:solidFill>
                <a:latin typeface="Times New Roman" panose="02020603050405020304" pitchFamily="18" charset="0"/>
                <a:ea typeface="Calibri" panose="020F0502020204030204" pitchFamily="34" charset="0"/>
              </a:rPr>
              <a:t>1</a:t>
            </a:r>
            <a:r>
              <a:rPr kumimoji="0" lang="en-IN" sz="2100" b="1"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mn-cs"/>
              </a:rPr>
              <a:t> weeks 6 days</a:t>
            </a:r>
          </a:p>
          <a:p>
            <a:pPr marL="228600" marR="0" lvl="0" indent="-22860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kumimoji="0" lang="en-IN" sz="2100" b="1"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mn-cs"/>
              </a:rPr>
              <a:t>Seven (7/9) cases </a:t>
            </a:r>
            <a:r>
              <a:rPr kumimoji="0" lang="en-IN" sz="21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were terminated </a:t>
            </a:r>
            <a:r>
              <a:rPr kumimoji="0" lang="en-IN" sz="21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before 34weeks </a:t>
            </a:r>
            <a:r>
              <a:rPr kumimoji="0" lang="en-IN" sz="21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as there was reversal of end diastolic flow</a:t>
            </a:r>
            <a:endParaRPr lang="en-IN" sz="2100" dirty="0">
              <a:effectLst/>
              <a:latin typeface="Times New Roman" panose="02020603050405020304" pitchFamily="18" charset="0"/>
              <a:ea typeface="Calibri" panose="020F0502020204030204" pitchFamily="34" charset="0"/>
            </a:endParaRPr>
          </a:p>
          <a:p>
            <a:pPr>
              <a:lnSpc>
                <a:spcPct val="150000"/>
              </a:lnSpc>
            </a:pPr>
            <a:r>
              <a:rPr lang="en-IN" sz="2100" b="1" dirty="0">
                <a:effectLst/>
                <a:latin typeface="Times New Roman" panose="02020603050405020304" pitchFamily="18" charset="0"/>
                <a:ea typeface="Calibri" panose="020F0502020204030204" pitchFamily="34" charset="0"/>
              </a:rPr>
              <a:t>FGR Stage II was associated with maternal:</a:t>
            </a:r>
          </a:p>
          <a:p>
            <a:pPr lvl="1">
              <a:lnSpc>
                <a:spcPct val="150000"/>
              </a:lnSpc>
            </a:pPr>
            <a:r>
              <a:rPr lang="en-IN" sz="2100" b="1" dirty="0">
                <a:latin typeface="Times New Roman" panose="02020603050405020304" pitchFamily="18" charset="0"/>
                <a:ea typeface="Calibri" panose="020F0502020204030204" pitchFamily="34" charset="0"/>
              </a:rPr>
              <a:t>C</a:t>
            </a:r>
            <a:r>
              <a:rPr lang="en-IN" sz="2100" b="1" dirty="0">
                <a:effectLst/>
                <a:latin typeface="Times New Roman" panose="02020603050405020304" pitchFamily="18" charset="0"/>
                <a:ea typeface="Calibri" panose="020F0502020204030204" pitchFamily="34" charset="0"/>
              </a:rPr>
              <a:t>hronic hypertension </a:t>
            </a:r>
            <a:r>
              <a:rPr lang="en-IN" sz="2100" dirty="0">
                <a:effectLst/>
                <a:latin typeface="Times New Roman" panose="02020603050405020304" pitchFamily="18" charset="0"/>
                <a:ea typeface="Calibri" panose="020F0502020204030204" pitchFamily="34" charset="0"/>
              </a:rPr>
              <a:t>(4/9 cases)</a:t>
            </a:r>
            <a:endParaRPr lang="en-IN" sz="2100" dirty="0">
              <a:latin typeface="Times New Roman" panose="02020603050405020304" pitchFamily="18" charset="0"/>
              <a:ea typeface="Calibri" panose="020F0502020204030204" pitchFamily="34" charset="0"/>
            </a:endParaRPr>
          </a:p>
          <a:p>
            <a:pPr lvl="1">
              <a:lnSpc>
                <a:spcPct val="150000"/>
              </a:lnSpc>
            </a:pPr>
            <a:r>
              <a:rPr lang="en-IN" sz="2100" b="1" dirty="0">
                <a:latin typeface="Times New Roman" panose="02020603050405020304" pitchFamily="18" charset="0"/>
                <a:ea typeface="Calibri" panose="020F0502020204030204" pitchFamily="34" charset="0"/>
              </a:rPr>
              <a:t>P</a:t>
            </a:r>
            <a:r>
              <a:rPr lang="en-IN" sz="2100" b="1" dirty="0">
                <a:effectLst/>
                <a:latin typeface="Times New Roman" panose="02020603050405020304" pitchFamily="18" charset="0"/>
                <a:ea typeface="Calibri" panose="020F0502020204030204" pitchFamily="34" charset="0"/>
              </a:rPr>
              <a:t>reeclampsia </a:t>
            </a:r>
            <a:r>
              <a:rPr lang="en-IN" sz="2100" dirty="0">
                <a:effectLst/>
                <a:latin typeface="Times New Roman" panose="02020603050405020304" pitchFamily="18" charset="0"/>
                <a:ea typeface="Calibri" panose="020F0502020204030204" pitchFamily="34" charset="0"/>
              </a:rPr>
              <a:t>( 2/9 cases)</a:t>
            </a:r>
          </a:p>
          <a:p>
            <a:pPr lvl="1">
              <a:lnSpc>
                <a:spcPct val="150000"/>
              </a:lnSpc>
            </a:pPr>
            <a:r>
              <a:rPr lang="en-IN" sz="2100" b="1" dirty="0">
                <a:effectLst/>
                <a:latin typeface="Times New Roman" panose="02020603050405020304" pitchFamily="18" charset="0"/>
                <a:ea typeface="Calibri" panose="020F0502020204030204" pitchFamily="34" charset="0"/>
              </a:rPr>
              <a:t>GDM with TB meningitis</a:t>
            </a:r>
            <a:r>
              <a:rPr lang="en-IN" sz="2100" dirty="0">
                <a:effectLst/>
                <a:latin typeface="Times New Roman" panose="02020603050405020304" pitchFamily="18" charset="0"/>
                <a:ea typeface="Calibri" panose="020F0502020204030204" pitchFamily="34" charset="0"/>
              </a:rPr>
              <a:t> (1/9 case)</a:t>
            </a:r>
          </a:p>
          <a:p>
            <a:pPr lvl="1">
              <a:lnSpc>
                <a:spcPct val="150000"/>
              </a:lnSpc>
            </a:pPr>
            <a:r>
              <a:rPr lang="en-IN" sz="2100" b="1" dirty="0">
                <a:effectLst/>
                <a:latin typeface="Times New Roman" panose="02020603050405020304" pitchFamily="18" charset="0"/>
                <a:ea typeface="Calibri" panose="020F0502020204030204" pitchFamily="34" charset="0"/>
              </a:rPr>
              <a:t>Scrub typhus with beta-thalassemia trait </a:t>
            </a:r>
            <a:r>
              <a:rPr lang="en-IN" sz="2100" dirty="0">
                <a:effectLst/>
                <a:latin typeface="Times New Roman" panose="02020603050405020304" pitchFamily="18" charset="0"/>
                <a:ea typeface="Calibri" panose="020F0502020204030204" pitchFamily="34" charset="0"/>
              </a:rPr>
              <a:t>(1/9 case)</a:t>
            </a:r>
          </a:p>
          <a:p>
            <a:pPr lvl="1">
              <a:lnSpc>
                <a:spcPct val="150000"/>
              </a:lnSpc>
            </a:pPr>
            <a:r>
              <a:rPr lang="en-IN" sz="2100" b="1" dirty="0">
                <a:effectLst/>
                <a:latin typeface="Times New Roman" panose="02020603050405020304" pitchFamily="18" charset="0"/>
                <a:ea typeface="Calibri" panose="020F0502020204030204" pitchFamily="34" charset="0"/>
              </a:rPr>
              <a:t>Epilepsy with overt diabetes </a:t>
            </a:r>
            <a:r>
              <a:rPr lang="en-IN" sz="2100" dirty="0">
                <a:effectLst/>
                <a:latin typeface="Times New Roman" panose="02020603050405020304" pitchFamily="18" charset="0"/>
                <a:ea typeface="Calibri" panose="020F0502020204030204" pitchFamily="34" charset="0"/>
              </a:rPr>
              <a:t>(1/9 case)</a:t>
            </a:r>
          </a:p>
        </p:txBody>
      </p:sp>
    </p:spTree>
    <p:extLst>
      <p:ext uri="{BB962C8B-B14F-4D97-AF65-F5344CB8AC3E}">
        <p14:creationId xmlns:p14="http://schemas.microsoft.com/office/powerpoint/2010/main" val="2222436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36AA0-D7D5-4E8C-BA56-1A8F7A4FC437}"/>
              </a:ext>
            </a:extLst>
          </p:cNvPr>
          <p:cNvSpPr>
            <a:spLocks noGrp="1"/>
          </p:cNvSpPr>
          <p:nvPr>
            <p:ph type="title"/>
          </p:nvPr>
        </p:nvSpPr>
        <p:spPr>
          <a:xfrm>
            <a:off x="838200" y="365126"/>
            <a:ext cx="10515600" cy="921992"/>
          </a:xfrm>
          <a:solidFill>
            <a:schemeClr val="accent4"/>
          </a:solidFill>
        </p:spPr>
        <p:txBody>
          <a:bodyPr>
            <a:normAutofit/>
          </a:bodyPr>
          <a:lstStyle/>
          <a:p>
            <a:r>
              <a:rPr lang="en-US" sz="3200" dirty="0">
                <a:latin typeface="Times New Roman" panose="02020603050405020304" pitchFamily="18" charset="0"/>
                <a:cs typeface="Times New Roman" panose="02020603050405020304" pitchFamily="18" charset="0"/>
              </a:rPr>
              <a:t>R</a:t>
            </a:r>
            <a:r>
              <a:rPr lang="en-IN" sz="3200" dirty="0">
                <a:latin typeface="Times New Roman" panose="02020603050405020304" pitchFamily="18" charset="0"/>
                <a:cs typeface="Times New Roman" panose="02020603050405020304" pitchFamily="18" charset="0"/>
              </a:rPr>
              <a:t>ESULTS: SUMMARY</a:t>
            </a:r>
          </a:p>
        </p:txBody>
      </p:sp>
      <p:sp>
        <p:nvSpPr>
          <p:cNvPr id="3" name="Content Placeholder 2">
            <a:extLst>
              <a:ext uri="{FF2B5EF4-FFF2-40B4-BE49-F238E27FC236}">
                <a16:creationId xmlns:a16="http://schemas.microsoft.com/office/drawing/2014/main" id="{0DE1F3C9-06A8-48F5-8DB1-040F65F686F0}"/>
              </a:ext>
            </a:extLst>
          </p:cNvPr>
          <p:cNvSpPr>
            <a:spLocks noGrp="1"/>
          </p:cNvSpPr>
          <p:nvPr>
            <p:ph idx="1"/>
          </p:nvPr>
        </p:nvSpPr>
        <p:spPr>
          <a:xfrm>
            <a:off x="838200" y="1491175"/>
            <a:ext cx="10515600" cy="5148776"/>
          </a:xfrm>
          <a:solidFill>
            <a:schemeClr val="accent1">
              <a:lumMod val="20000"/>
              <a:lumOff val="80000"/>
            </a:schemeClr>
          </a:solidFill>
        </p:spPr>
        <p:txBody>
          <a:bodyPr>
            <a:normAutofit/>
          </a:bodyPr>
          <a:lstStyle/>
          <a:p>
            <a:pPr>
              <a:lnSpc>
                <a:spcPct val="150000"/>
              </a:lnSpc>
            </a:pPr>
            <a:r>
              <a:rPr lang="en-IN" sz="2000" dirty="0">
                <a:effectLst/>
                <a:latin typeface="Times New Roman" panose="02020603050405020304" pitchFamily="18" charset="0"/>
                <a:ea typeface="Calibri" panose="020F0502020204030204" pitchFamily="34" charset="0"/>
              </a:rPr>
              <a:t>In all cases, the mode of termination was </a:t>
            </a:r>
            <a:r>
              <a:rPr lang="en-IN" sz="2000" b="1" dirty="0">
                <a:effectLst/>
                <a:latin typeface="Times New Roman" panose="02020603050405020304" pitchFamily="18" charset="0"/>
                <a:ea typeface="Calibri" panose="020F0502020204030204" pitchFamily="34" charset="0"/>
              </a:rPr>
              <a:t>lower segment caesarean section</a:t>
            </a:r>
            <a:endParaRPr lang="en-IN" sz="2000" dirty="0">
              <a:effectLst/>
              <a:latin typeface="Times New Roman" panose="02020603050405020304" pitchFamily="18" charset="0"/>
              <a:ea typeface="Calibri" panose="020F0502020204030204" pitchFamily="34" charset="0"/>
            </a:endParaRPr>
          </a:p>
          <a:p>
            <a:pPr>
              <a:lnSpc>
                <a:spcPct val="150000"/>
              </a:lnSpc>
            </a:pPr>
            <a:r>
              <a:rPr lang="en-IN" sz="2000" dirty="0">
                <a:effectLst/>
                <a:latin typeface="Times New Roman" panose="02020603050405020304" pitchFamily="18" charset="0"/>
                <a:ea typeface="Calibri" panose="020F0502020204030204" pitchFamily="34" charset="0"/>
              </a:rPr>
              <a:t> </a:t>
            </a:r>
            <a:r>
              <a:rPr lang="en-IN" sz="2000" b="1" dirty="0">
                <a:effectLst/>
                <a:latin typeface="Times New Roman" panose="02020603050405020304" pitchFamily="18" charset="0"/>
                <a:ea typeface="Calibri" panose="020F0502020204030204" pitchFamily="34" charset="0"/>
              </a:rPr>
              <a:t>All </a:t>
            </a:r>
            <a:r>
              <a:rPr lang="en-IN" sz="2000" b="1" dirty="0">
                <a:latin typeface="Times New Roman" panose="02020603050405020304" pitchFamily="18" charset="0"/>
                <a:ea typeface="Calibri" panose="020F0502020204030204" pitchFamily="34" charset="0"/>
              </a:rPr>
              <a:t>babies had low birth weight</a:t>
            </a:r>
            <a:r>
              <a:rPr lang="en-IN" sz="2000" dirty="0">
                <a:latin typeface="Times New Roman" panose="02020603050405020304" pitchFamily="18" charset="0"/>
                <a:ea typeface="Calibri" panose="020F0502020204030204" pitchFamily="34" charset="0"/>
              </a:rPr>
              <a:t>, contributing to longer NICU admission</a:t>
            </a:r>
          </a:p>
          <a:p>
            <a:pPr lvl="1">
              <a:lnSpc>
                <a:spcPct val="150000"/>
              </a:lnSpc>
            </a:pPr>
            <a:r>
              <a:rPr lang="en-IN" sz="2000" b="1" dirty="0">
                <a:latin typeface="Times New Roman" panose="02020603050405020304" pitchFamily="18" charset="0"/>
                <a:ea typeface="Calibri" panose="020F0502020204030204" pitchFamily="34" charset="0"/>
              </a:rPr>
              <a:t>E</a:t>
            </a:r>
            <a:r>
              <a:rPr lang="en-IN" sz="2000" b="1" dirty="0">
                <a:effectLst/>
                <a:latin typeface="Times New Roman" panose="02020603050405020304" pitchFamily="18" charset="0"/>
                <a:ea typeface="Calibri" panose="020F0502020204030204" pitchFamily="34" charset="0"/>
              </a:rPr>
              <a:t>xtremely low birth weight babies (&lt;1000gram) :</a:t>
            </a:r>
            <a:r>
              <a:rPr lang="en-IN" sz="2000" b="1" dirty="0">
                <a:solidFill>
                  <a:srgbClr val="FF0000"/>
                </a:solidFill>
                <a:effectLst/>
                <a:latin typeface="Times New Roman" panose="02020603050405020304" pitchFamily="18" charset="0"/>
                <a:ea typeface="Calibri" panose="020F0502020204030204" pitchFamily="34" charset="0"/>
              </a:rPr>
              <a:t>5</a:t>
            </a:r>
            <a:r>
              <a:rPr lang="en-IN" sz="2000" b="1" dirty="0">
                <a:effectLst/>
                <a:latin typeface="Times New Roman" panose="02020603050405020304" pitchFamily="18" charset="0"/>
                <a:ea typeface="Calibri" panose="020F0502020204030204" pitchFamily="34" charset="0"/>
              </a:rPr>
              <a:t>/9 babies</a:t>
            </a:r>
          </a:p>
          <a:p>
            <a:pPr lvl="1">
              <a:lnSpc>
                <a:spcPct val="150000"/>
              </a:lnSpc>
            </a:pPr>
            <a:r>
              <a:rPr lang="en-IN" sz="2000" b="1" dirty="0">
                <a:latin typeface="Times New Roman" panose="02020603050405020304" pitchFamily="18" charset="0"/>
                <a:ea typeface="Calibri" panose="020F0502020204030204" pitchFamily="34" charset="0"/>
              </a:rPr>
              <a:t>V</a:t>
            </a:r>
            <a:r>
              <a:rPr lang="en-IN" sz="2000" b="1" dirty="0">
                <a:effectLst/>
                <a:latin typeface="Times New Roman" panose="02020603050405020304" pitchFamily="18" charset="0"/>
                <a:ea typeface="Calibri" panose="020F0502020204030204" pitchFamily="34" charset="0"/>
              </a:rPr>
              <a:t>ery low birth weight (&lt;1500gram): </a:t>
            </a:r>
            <a:r>
              <a:rPr lang="en-IN" sz="2000" b="1" dirty="0">
                <a:solidFill>
                  <a:srgbClr val="FF0000"/>
                </a:solidFill>
                <a:effectLst/>
                <a:latin typeface="Times New Roman" panose="02020603050405020304" pitchFamily="18" charset="0"/>
                <a:ea typeface="Calibri" panose="020F0502020204030204" pitchFamily="34" charset="0"/>
              </a:rPr>
              <a:t>2</a:t>
            </a:r>
            <a:r>
              <a:rPr lang="en-IN" sz="2000" b="1" dirty="0">
                <a:effectLst/>
                <a:latin typeface="Times New Roman" panose="02020603050405020304" pitchFamily="18" charset="0"/>
                <a:ea typeface="Calibri" panose="020F0502020204030204" pitchFamily="34" charset="0"/>
              </a:rPr>
              <a:t>/9 babies</a:t>
            </a:r>
          </a:p>
          <a:p>
            <a:pPr lvl="1">
              <a:lnSpc>
                <a:spcPct val="150000"/>
              </a:lnSpc>
            </a:pPr>
            <a:r>
              <a:rPr lang="en-IN" sz="2000" b="1" dirty="0">
                <a:latin typeface="Times New Roman" panose="02020603050405020304" pitchFamily="18" charset="0"/>
                <a:ea typeface="Calibri" panose="020F0502020204030204" pitchFamily="34" charset="0"/>
              </a:rPr>
              <a:t>Low birth weight babies ( 1500-2500 gram): </a:t>
            </a:r>
            <a:r>
              <a:rPr lang="en-IN" sz="2000" b="1" dirty="0">
                <a:solidFill>
                  <a:srgbClr val="FF0000"/>
                </a:solidFill>
                <a:latin typeface="Times New Roman" panose="02020603050405020304" pitchFamily="18" charset="0"/>
                <a:ea typeface="Calibri" panose="020F0502020204030204" pitchFamily="34" charset="0"/>
              </a:rPr>
              <a:t>2</a:t>
            </a:r>
            <a:r>
              <a:rPr lang="en-IN" sz="2000" b="1" dirty="0">
                <a:latin typeface="Times New Roman" panose="02020603050405020304" pitchFamily="18" charset="0"/>
                <a:ea typeface="Calibri" panose="020F0502020204030204" pitchFamily="34" charset="0"/>
              </a:rPr>
              <a:t>/9 babies</a:t>
            </a:r>
            <a:endParaRPr lang="en-IN" sz="2000" b="1" dirty="0">
              <a:effectLst/>
              <a:latin typeface="Times New Roman" panose="02020603050405020304" pitchFamily="18" charset="0"/>
              <a:ea typeface="Calibri" panose="020F0502020204030204" pitchFamily="34" charset="0"/>
            </a:endParaRPr>
          </a:p>
          <a:p>
            <a:pPr>
              <a:lnSpc>
                <a:spcPct val="150000"/>
              </a:lnSpc>
            </a:pPr>
            <a:r>
              <a:rPr lang="en-IN" sz="2000" dirty="0">
                <a:effectLst/>
                <a:latin typeface="Times New Roman" panose="02020603050405020304" pitchFamily="18" charset="0"/>
                <a:ea typeface="Calibri" panose="020F0502020204030204" pitchFamily="34" charset="0"/>
              </a:rPr>
              <a:t>The </a:t>
            </a:r>
            <a:r>
              <a:rPr lang="en-IN" sz="2000" b="1" dirty="0">
                <a:effectLst/>
                <a:latin typeface="Times New Roman" panose="02020603050405020304" pitchFamily="18" charset="0"/>
                <a:ea typeface="Calibri" panose="020F0502020204030204" pitchFamily="34" charset="0"/>
              </a:rPr>
              <a:t>mean NICU admission </a:t>
            </a:r>
            <a:r>
              <a:rPr lang="en-IN" sz="2000" dirty="0">
                <a:effectLst/>
                <a:latin typeface="Times New Roman" panose="02020603050405020304" pitchFamily="18" charset="0"/>
                <a:ea typeface="Calibri" panose="020F0502020204030204" pitchFamily="34" charset="0"/>
              </a:rPr>
              <a:t>for extremely low birth weight babies was </a:t>
            </a:r>
            <a:r>
              <a:rPr lang="en-IN" sz="2000" b="1" dirty="0">
                <a:solidFill>
                  <a:srgbClr val="FF0000"/>
                </a:solidFill>
                <a:effectLst/>
                <a:latin typeface="Times New Roman" panose="02020603050405020304" pitchFamily="18" charset="0"/>
                <a:ea typeface="Calibri" panose="020F0502020204030204" pitchFamily="34" charset="0"/>
              </a:rPr>
              <a:t>37.4 days</a:t>
            </a:r>
            <a:endParaRPr lang="en-IN" sz="2000" dirty="0">
              <a:effectLst/>
              <a:latin typeface="Times New Roman" panose="02020603050405020304" pitchFamily="18" charset="0"/>
              <a:ea typeface="Calibri" panose="020F0502020204030204" pitchFamily="34" charset="0"/>
            </a:endParaRPr>
          </a:p>
          <a:p>
            <a:pPr>
              <a:lnSpc>
                <a:spcPct val="150000"/>
              </a:lnSpc>
            </a:pPr>
            <a:r>
              <a:rPr lang="en-IN" sz="2000" dirty="0">
                <a:latin typeface="Times New Roman" panose="02020603050405020304" pitchFamily="18" charset="0"/>
                <a:ea typeface="Calibri" panose="020F0502020204030204" pitchFamily="34" charset="0"/>
              </a:rPr>
              <a:t>A</a:t>
            </a:r>
            <a:r>
              <a:rPr lang="en-IN" sz="2000" dirty="0">
                <a:effectLst/>
                <a:latin typeface="Times New Roman" panose="02020603050405020304" pitchFamily="18" charset="0"/>
                <a:ea typeface="Calibri" panose="020F0502020204030204" pitchFamily="34" charset="0"/>
              </a:rPr>
              <a:t>ll the babies were </a:t>
            </a:r>
            <a:r>
              <a:rPr lang="en-IN" sz="2000" b="1" dirty="0">
                <a:effectLst/>
                <a:latin typeface="Times New Roman" panose="02020603050405020304" pitchFamily="18" charset="0"/>
                <a:ea typeface="Calibri" panose="020F0502020204030204" pitchFamily="34" charset="0"/>
              </a:rPr>
              <a:t>followed up after 3 month age and found to be healthy </a:t>
            </a:r>
          </a:p>
          <a:p>
            <a:pPr>
              <a:lnSpc>
                <a:spcPct val="150000"/>
              </a:lnSpc>
            </a:pPr>
            <a:r>
              <a:rPr lang="en-IN" sz="2000" b="1" dirty="0">
                <a:latin typeface="Times New Roman" panose="02020603050405020304" pitchFamily="18" charset="0"/>
                <a:ea typeface="Calibri" panose="020F0502020204030204" pitchFamily="34" charset="0"/>
              </a:rPr>
              <a:t>There were n</a:t>
            </a:r>
            <a:r>
              <a:rPr lang="en-IN" sz="2000" b="1" dirty="0">
                <a:effectLst/>
                <a:latin typeface="Times New Roman" panose="02020603050405020304" pitchFamily="18" charset="0"/>
                <a:ea typeface="Calibri" panose="020F0502020204030204" pitchFamily="34" charset="0"/>
              </a:rPr>
              <a:t>o neonatal deaths</a:t>
            </a:r>
          </a:p>
          <a:p>
            <a:pPr>
              <a:lnSpc>
                <a:spcPct val="150000"/>
              </a:lnSpc>
            </a:pPr>
            <a:r>
              <a:rPr lang="en-IN" sz="2000" b="1" dirty="0">
                <a:effectLst/>
                <a:latin typeface="Times New Roman" panose="02020603050405020304" pitchFamily="18" charset="0"/>
                <a:ea typeface="Calibri" panose="020F0502020204030204" pitchFamily="34" charset="0"/>
              </a:rPr>
              <a:t>No congenital anomalies </a:t>
            </a:r>
            <a:r>
              <a:rPr lang="en-IN" sz="2000" dirty="0">
                <a:effectLst/>
                <a:latin typeface="Times New Roman" panose="02020603050405020304" pitchFamily="18" charset="0"/>
                <a:ea typeface="Calibri" panose="020F0502020204030204" pitchFamily="34" charset="0"/>
              </a:rPr>
              <a:t>were detected in any of the babies</a:t>
            </a:r>
            <a:endParaRPr lang="en-IN" sz="2000" dirty="0"/>
          </a:p>
        </p:txBody>
      </p:sp>
    </p:spTree>
    <p:extLst>
      <p:ext uri="{BB962C8B-B14F-4D97-AF65-F5344CB8AC3E}">
        <p14:creationId xmlns:p14="http://schemas.microsoft.com/office/powerpoint/2010/main" val="1385594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61864-A79E-4884-8587-754D08A6BB3D}"/>
              </a:ext>
            </a:extLst>
          </p:cNvPr>
          <p:cNvSpPr>
            <a:spLocks noGrp="1"/>
          </p:cNvSpPr>
          <p:nvPr>
            <p:ph type="title"/>
          </p:nvPr>
        </p:nvSpPr>
        <p:spPr>
          <a:xfrm>
            <a:off x="838200" y="189914"/>
            <a:ext cx="10515600" cy="981160"/>
          </a:xfrm>
          <a:solidFill>
            <a:schemeClr val="accent4"/>
          </a:solidFill>
        </p:spPr>
        <p:txBody>
          <a:bodyPr>
            <a:normAutofit fontScale="90000"/>
          </a:bodyPr>
          <a:lstStyle/>
          <a:p>
            <a:r>
              <a:rPr lang="en-IN" sz="3200" dirty="0">
                <a:latin typeface="Times New Roman" panose="02020603050405020304" pitchFamily="18" charset="0"/>
                <a:cs typeface="Times New Roman" panose="02020603050405020304" pitchFamily="18" charset="0"/>
              </a:rPr>
              <a:t>			</a:t>
            </a:r>
            <a:br>
              <a:rPr lang="en-IN" sz="3200" dirty="0">
                <a:latin typeface="Times New Roman" panose="02020603050405020304" pitchFamily="18" charset="0"/>
                <a:cs typeface="Times New Roman" panose="02020603050405020304" pitchFamily="18" charset="0"/>
              </a:rPr>
            </a:br>
            <a:r>
              <a:rPr lang="en-IN" sz="3200" dirty="0">
                <a:latin typeface="Times New Roman" panose="02020603050405020304" pitchFamily="18" charset="0"/>
                <a:cs typeface="Times New Roman" panose="02020603050405020304" pitchFamily="18" charset="0"/>
              </a:rPr>
              <a:t> </a:t>
            </a:r>
            <a:r>
              <a:rPr lang="en-IN" sz="3600" dirty="0">
                <a:latin typeface="Times New Roman" panose="02020603050405020304" pitchFamily="18" charset="0"/>
                <a:cs typeface="Times New Roman" panose="02020603050405020304" pitchFamily="18" charset="0"/>
              </a:rPr>
              <a:t>DISCUSSION </a:t>
            </a:r>
            <a:br>
              <a:rPr lang="en-IN" sz="3200" dirty="0">
                <a:latin typeface="Times New Roman" panose="02020603050405020304" pitchFamily="18" charset="0"/>
                <a:cs typeface="Times New Roman" panose="02020603050405020304" pitchFamily="18" charset="0"/>
              </a:rPr>
            </a:br>
            <a:endParaRPr lang="en-IN"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C42DA85-FDA7-43C3-9E52-4D783E7EB316}"/>
              </a:ext>
            </a:extLst>
          </p:cNvPr>
          <p:cNvSpPr>
            <a:spLocks noGrp="1"/>
          </p:cNvSpPr>
          <p:nvPr>
            <p:ph idx="1"/>
          </p:nvPr>
        </p:nvSpPr>
        <p:spPr>
          <a:xfrm>
            <a:off x="838200" y="1331495"/>
            <a:ext cx="10515600" cy="5336591"/>
          </a:xfrm>
          <a:solidFill>
            <a:schemeClr val="accent1">
              <a:lumMod val="20000"/>
              <a:lumOff val="80000"/>
            </a:schemeClr>
          </a:solidFill>
        </p:spPr>
        <p:txBody>
          <a:bodyPr>
            <a:normAutofit/>
          </a:bodyPr>
          <a:lstStyle/>
          <a:p>
            <a:pPr>
              <a:lnSpc>
                <a:spcPct val="150000"/>
              </a:lnSpc>
            </a:pPr>
            <a:r>
              <a:rPr lang="en-IN" sz="2400" dirty="0">
                <a:effectLst/>
                <a:latin typeface="Times New Roman" panose="02020603050405020304" pitchFamily="18" charset="0"/>
                <a:ea typeface="Calibri" panose="020F0502020204030204" pitchFamily="34" charset="0"/>
              </a:rPr>
              <a:t>The </a:t>
            </a:r>
            <a:r>
              <a:rPr lang="en-IN" sz="2400" b="1" dirty="0">
                <a:effectLst/>
                <a:latin typeface="Times New Roman" panose="02020603050405020304" pitchFamily="18" charset="0"/>
                <a:ea typeface="Calibri" panose="020F0502020204030204" pitchFamily="34" charset="0"/>
              </a:rPr>
              <a:t>absence or reversal of end diastolic flow </a:t>
            </a:r>
            <a:r>
              <a:rPr lang="en-IN" sz="2400" dirty="0">
                <a:effectLst/>
                <a:latin typeface="Times New Roman" panose="02020603050405020304" pitchFamily="18" charset="0"/>
                <a:ea typeface="Calibri" panose="020F0502020204030204" pitchFamily="34" charset="0"/>
              </a:rPr>
              <a:t>in the umbilical artery Doppler  undoubtedly indicates a </a:t>
            </a:r>
            <a:r>
              <a:rPr lang="en-IN" sz="2400" b="1" dirty="0">
                <a:effectLst/>
                <a:latin typeface="Times New Roman" panose="02020603050405020304" pitchFamily="18" charset="0"/>
                <a:ea typeface="Calibri" panose="020F0502020204030204" pitchFamily="34" charset="0"/>
              </a:rPr>
              <a:t>high-risk </a:t>
            </a:r>
            <a:r>
              <a:rPr lang="en-IN" sz="2400" b="1" dirty="0" err="1">
                <a:effectLst/>
                <a:latin typeface="Times New Roman" panose="02020603050405020304" pitchFamily="18" charset="0"/>
                <a:ea typeface="Calibri" panose="020F0502020204030204" pitchFamily="34" charset="0"/>
              </a:rPr>
              <a:t>fetus</a:t>
            </a:r>
            <a:r>
              <a:rPr lang="en-IN" sz="2400" b="1" dirty="0">
                <a:effectLst/>
                <a:latin typeface="Times New Roman" panose="02020603050405020304" pitchFamily="18" charset="0"/>
                <a:ea typeface="Calibri" panose="020F0502020204030204" pitchFamily="34" charset="0"/>
              </a:rPr>
              <a:t> </a:t>
            </a:r>
            <a:r>
              <a:rPr lang="en-IN" sz="2400" dirty="0">
                <a:effectLst/>
                <a:latin typeface="Times New Roman" panose="02020603050405020304" pitchFamily="18" charset="0"/>
                <a:ea typeface="Calibri" panose="020F0502020204030204" pitchFamily="34" charset="0"/>
              </a:rPr>
              <a:t>requiring intense </a:t>
            </a:r>
            <a:r>
              <a:rPr lang="en-IN" sz="2400" dirty="0" err="1">
                <a:effectLst/>
                <a:latin typeface="Times New Roman" panose="02020603050405020304" pitchFamily="18" charset="0"/>
                <a:ea typeface="Calibri" panose="020F0502020204030204" pitchFamily="34" charset="0"/>
              </a:rPr>
              <a:t>fetal</a:t>
            </a:r>
            <a:r>
              <a:rPr lang="en-IN" sz="2400" dirty="0">
                <a:effectLst/>
                <a:latin typeface="Times New Roman" panose="02020603050405020304" pitchFamily="18" charset="0"/>
                <a:ea typeface="Calibri" panose="020F0502020204030204" pitchFamily="34" charset="0"/>
              </a:rPr>
              <a:t> surveillance, judicious and expeditious  delivery</a:t>
            </a:r>
            <a:r>
              <a:rPr lang="en-IN" sz="2400" baseline="30000" dirty="0">
                <a:latin typeface="Times New Roman" panose="02020603050405020304" pitchFamily="18" charset="0"/>
                <a:ea typeface="Calibri" panose="020F0502020204030204" pitchFamily="34" charset="0"/>
              </a:rPr>
              <a:t>4</a:t>
            </a:r>
            <a:endParaRPr lang="en-IN" sz="2400" dirty="0">
              <a:effectLst/>
              <a:latin typeface="Times New Roman" panose="02020603050405020304" pitchFamily="18" charset="0"/>
              <a:ea typeface="Calibri" panose="020F0502020204030204" pitchFamily="34" charset="0"/>
            </a:endParaRPr>
          </a:p>
          <a:p>
            <a:pPr>
              <a:lnSpc>
                <a:spcPct val="150000"/>
              </a:lnSpc>
            </a:pPr>
            <a:r>
              <a:rPr lang="en-IN" sz="2400" dirty="0">
                <a:effectLst/>
                <a:latin typeface="Times New Roman" panose="02020603050405020304" pitchFamily="18" charset="0"/>
                <a:ea typeface="Calibri" panose="020F0502020204030204" pitchFamily="34" charset="0"/>
              </a:rPr>
              <a:t>Although immediate delivery may not be indicated, the  consensus says </a:t>
            </a:r>
            <a:r>
              <a:rPr lang="en-IN" sz="2400" b="1" dirty="0">
                <a:effectLst/>
                <a:latin typeface="Times New Roman" panose="02020603050405020304" pitchFamily="18" charset="0"/>
                <a:ea typeface="Calibri" panose="020F0502020204030204" pitchFamily="34" charset="0"/>
              </a:rPr>
              <a:t>intensive </a:t>
            </a:r>
            <a:r>
              <a:rPr lang="en-IN" sz="2400" b="1" dirty="0" err="1">
                <a:effectLst/>
                <a:latin typeface="Times New Roman" panose="02020603050405020304" pitchFamily="18" charset="0"/>
                <a:ea typeface="Calibri" panose="020F0502020204030204" pitchFamily="34" charset="0"/>
              </a:rPr>
              <a:t>fetal</a:t>
            </a:r>
            <a:r>
              <a:rPr lang="en-IN" sz="2400" b="1" dirty="0">
                <a:effectLst/>
                <a:latin typeface="Times New Roman" panose="02020603050405020304" pitchFamily="18" charset="0"/>
                <a:ea typeface="Calibri" panose="020F0502020204030204" pitchFamily="34" charset="0"/>
              </a:rPr>
              <a:t> surveillance should be initiated </a:t>
            </a:r>
            <a:r>
              <a:rPr lang="en-IN" sz="2400" dirty="0">
                <a:effectLst/>
                <a:latin typeface="Times New Roman" panose="02020603050405020304" pitchFamily="18" charset="0"/>
                <a:ea typeface="Calibri" panose="020F0502020204030204" pitchFamily="34" charset="0"/>
              </a:rPr>
              <a:t>with </a:t>
            </a:r>
            <a:r>
              <a:rPr lang="en-IN" sz="2400" b="1" dirty="0">
                <a:effectLst/>
                <a:latin typeface="Times New Roman" panose="02020603050405020304" pitchFamily="18" charset="0"/>
                <a:ea typeface="Calibri" panose="020F0502020204030204" pitchFamily="34" charset="0"/>
              </a:rPr>
              <a:t>strong consideration given to early delivery</a:t>
            </a:r>
            <a:r>
              <a:rPr lang="en-IN" sz="2400" dirty="0">
                <a:effectLst/>
                <a:latin typeface="Times New Roman" panose="02020603050405020304" pitchFamily="18" charset="0"/>
                <a:ea typeface="Calibri" panose="020F0502020204030204" pitchFamily="34" charset="0"/>
              </a:rPr>
              <a:t> if conditions get worsened</a:t>
            </a:r>
          </a:p>
          <a:p>
            <a:pPr>
              <a:lnSpc>
                <a:spcPct val="150000"/>
              </a:lnSpc>
            </a:pPr>
            <a:r>
              <a:rPr lang="en-IN" sz="2400" dirty="0">
                <a:effectLst/>
                <a:latin typeface="Times New Roman" panose="02020603050405020304" pitchFamily="18" charset="0"/>
                <a:ea typeface="Calibri" panose="020F0502020204030204" pitchFamily="34" charset="0"/>
              </a:rPr>
              <a:t> </a:t>
            </a:r>
            <a:r>
              <a:rPr lang="en-IN" sz="2400" dirty="0">
                <a:effectLst/>
                <a:latin typeface="Times New Roman" panose="02020603050405020304" pitchFamily="18" charset="0"/>
                <a:ea typeface="ArialMT"/>
              </a:rPr>
              <a:t>Obstetric challenge in the management consists of ascertaining the </a:t>
            </a:r>
            <a:r>
              <a:rPr lang="en-IN" sz="2400" b="1" dirty="0">
                <a:effectLst/>
                <a:latin typeface="Times New Roman" panose="02020603050405020304" pitchFamily="18" charset="0"/>
                <a:ea typeface="ArialMT"/>
              </a:rPr>
              <a:t>optimal time of delivery</a:t>
            </a:r>
            <a:r>
              <a:rPr lang="en-IN" sz="2400" dirty="0">
                <a:effectLst/>
                <a:latin typeface="Times New Roman" panose="02020603050405020304" pitchFamily="18" charset="0"/>
                <a:ea typeface="ArialMT"/>
              </a:rPr>
              <a:t> by  weighing the risks of prematurity against the risks of a potentially hostile intrauterine environment.</a:t>
            </a:r>
            <a:r>
              <a:rPr lang="en-IN" sz="2400" baseline="30000" dirty="0">
                <a:latin typeface="Times New Roman" panose="02020603050405020304" pitchFamily="18" charset="0"/>
                <a:ea typeface="ArialMT"/>
              </a:rPr>
              <a:t>5</a:t>
            </a:r>
            <a:r>
              <a:rPr lang="en-IN" sz="2400" dirty="0">
                <a:effectLst/>
                <a:latin typeface="Times New Roman" panose="02020603050405020304" pitchFamily="18" charset="0"/>
                <a:ea typeface="ArialMT"/>
              </a:rPr>
              <a:t> </a:t>
            </a:r>
            <a:endParaRPr lang="en-IN" sz="2400" dirty="0"/>
          </a:p>
        </p:txBody>
      </p:sp>
    </p:spTree>
    <p:extLst>
      <p:ext uri="{BB962C8B-B14F-4D97-AF65-F5344CB8AC3E}">
        <p14:creationId xmlns:p14="http://schemas.microsoft.com/office/powerpoint/2010/main" val="35825385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588</TotalTime>
  <Words>1580</Words>
  <Application>Microsoft Office PowerPoint</Application>
  <PresentationFormat>Widescreen</PresentationFormat>
  <Paragraphs>231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PERINATAL OUTCOMES IN STAGE II FETAL GROWTH RESTRICTION </vt:lpstr>
      <vt:lpstr>INTRODUCTION</vt:lpstr>
      <vt:lpstr>OBJECTIVES</vt:lpstr>
      <vt:lpstr>METHODOLOGY</vt:lpstr>
      <vt:lpstr>    RESULTS      9 women with Stage II FGR were included in this analysis</vt:lpstr>
      <vt:lpstr>   RESULTS…</vt:lpstr>
      <vt:lpstr>RESULTS: SUMMARY</vt:lpstr>
      <vt:lpstr>RESULTS: SUMMARY</vt:lpstr>
      <vt:lpstr>     DISCUSSION  </vt:lpstr>
      <vt:lpstr> DISCUSSION</vt:lpstr>
      <vt:lpstr>DISCUSSION</vt:lpstr>
      <vt:lpstr>CONCLUSION </vt:lpstr>
      <vt:lpstr>   REFERENCES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PERINATAL OUTCOMES IN STAGE II FETAL GROWTH RESTRICTION </dc:title>
  <dc:creator>Shravan Maroju</dc:creator>
  <cp:lastModifiedBy>Shravan Maroju</cp:lastModifiedBy>
  <cp:revision>72</cp:revision>
  <dcterms:created xsi:type="dcterms:W3CDTF">2020-09-28T15:13:24Z</dcterms:created>
  <dcterms:modified xsi:type="dcterms:W3CDTF">2020-09-30T01:40:00Z</dcterms:modified>
</cp:coreProperties>
</file>