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59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670175"/>
          </a:xfrm>
        </p:spPr>
        <p:txBody>
          <a:bodyPr>
            <a:normAutofit/>
          </a:bodyPr>
          <a:lstStyle/>
          <a:p>
            <a:r>
              <a:rPr lang="en-US" b="1" dirty="0" smtClean="0"/>
              <a:t>ATYPICAL PRESENTATION OF BLADDER LEIOMYOMA-DYSPARENUIA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Leiomyoma is a benign smooth muscle tumor, can arise from any </a:t>
            </a:r>
            <a:r>
              <a:rPr lang="en-US" dirty="0" smtClean="0"/>
              <a:t>organ besides uterus</a:t>
            </a:r>
            <a:endParaRPr lang="en-US" dirty="0" smtClean="0"/>
          </a:p>
          <a:p>
            <a:r>
              <a:rPr lang="en-US" dirty="0" smtClean="0"/>
              <a:t>Female are affected more, 70% of bladder leiomyoma were presented in female</a:t>
            </a:r>
          </a:p>
          <a:p>
            <a:r>
              <a:rPr lang="en-US" dirty="0" smtClean="0"/>
              <a:t>USG bladder and cystoscopy are primary modality of investigation</a:t>
            </a:r>
          </a:p>
          <a:p>
            <a:r>
              <a:rPr lang="en-US" dirty="0" smtClean="0"/>
              <a:t>MRI is preferred for further information about size, location, composition and extension of tumor </a:t>
            </a:r>
          </a:p>
          <a:p>
            <a:r>
              <a:rPr lang="en-US" dirty="0" smtClean="0"/>
              <a:t>The definitive diagnosis of bladder leiomyoma requires histopathology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CONCLUSION-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Traditionally, the </a:t>
            </a:r>
            <a:r>
              <a:rPr lang="en-IN" dirty="0" smtClean="0"/>
              <a:t>cause of </a:t>
            </a:r>
            <a:r>
              <a:rPr lang="en-IN" dirty="0" err="1" smtClean="0"/>
              <a:t>dyspareunia</a:t>
            </a:r>
            <a:r>
              <a:rPr lang="en-IN" dirty="0" smtClean="0"/>
              <a:t> may include physical </a:t>
            </a:r>
            <a:r>
              <a:rPr lang="en-IN" dirty="0" smtClean="0"/>
              <a:t>and </a:t>
            </a:r>
            <a:r>
              <a:rPr lang="en-IN" dirty="0" smtClean="0"/>
              <a:t>psychological </a:t>
            </a:r>
            <a:r>
              <a:rPr lang="en-IN" dirty="0" smtClean="0"/>
              <a:t>issues which can </a:t>
            </a:r>
            <a:r>
              <a:rPr lang="en-IN" dirty="0" smtClean="0"/>
              <a:t>be </a:t>
            </a:r>
            <a:r>
              <a:rPr lang="en-IN" dirty="0" smtClean="0"/>
              <a:t>difficult sometimes to pin point. </a:t>
            </a:r>
            <a:r>
              <a:rPr lang="en-IN" dirty="0" smtClean="0"/>
              <a:t>However, it is necessary to take into account the possibility that the coexisting bladder and uterine </a:t>
            </a:r>
            <a:r>
              <a:rPr lang="en-IN" dirty="0" err="1" smtClean="0"/>
              <a:t>leiomyomas</a:t>
            </a:r>
            <a:r>
              <a:rPr lang="en-IN" dirty="0" smtClean="0"/>
              <a:t> may have an unusual clinical manifestation such as </a:t>
            </a:r>
            <a:r>
              <a:rPr lang="en-IN" dirty="0" err="1" smtClean="0"/>
              <a:t>dyspareunia</a:t>
            </a:r>
            <a:r>
              <a:rPr lang="en-IN" dirty="0" smtClean="0"/>
              <a:t>.</a:t>
            </a:r>
          </a:p>
          <a:p>
            <a:r>
              <a:rPr lang="en-US" b="1" dirty="0" smtClean="0"/>
              <a:t>Besides urinary tract symptoms the urinary bladder </a:t>
            </a:r>
            <a:r>
              <a:rPr lang="en-US" b="1" dirty="0" err="1" smtClean="0"/>
              <a:t>leiomyoma</a:t>
            </a:r>
            <a:r>
              <a:rPr lang="en-US" b="1" dirty="0" smtClean="0"/>
              <a:t>  can present with unusual complaints like </a:t>
            </a:r>
            <a:r>
              <a:rPr lang="en-US" b="1" dirty="0" err="1" smtClean="0"/>
              <a:t>dyspareunia</a:t>
            </a:r>
            <a:r>
              <a:rPr lang="en-US" b="1" dirty="0" smtClean="0"/>
              <a:t> especially the </a:t>
            </a:r>
            <a:r>
              <a:rPr lang="en-US" b="1" dirty="0" err="1" smtClean="0"/>
              <a:t>extravesical</a:t>
            </a:r>
            <a:r>
              <a:rPr lang="en-US" b="1" dirty="0" smtClean="0"/>
              <a:t> type of </a:t>
            </a:r>
            <a:r>
              <a:rPr lang="en-US" b="1" dirty="0" err="1" smtClean="0"/>
              <a:t>leiomyoma</a:t>
            </a:r>
            <a:r>
              <a:rPr lang="en-US" b="1" dirty="0" smtClean="0"/>
              <a:t>  which are </a:t>
            </a:r>
          </a:p>
          <a:p>
            <a:r>
              <a:rPr lang="en-IN" dirty="0" smtClean="0"/>
              <a:t>detected late when they are large enough.</a:t>
            </a:r>
            <a:endParaRPr lang="en-IN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INTRODUCTION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</a:t>
            </a:r>
            <a:r>
              <a:rPr lang="en-US" dirty="0" err="1" smtClean="0"/>
              <a:t>eiomyoma</a:t>
            </a:r>
            <a:r>
              <a:rPr lang="en-US" dirty="0" smtClean="0"/>
              <a:t> of the urinary bladder </a:t>
            </a:r>
            <a:r>
              <a:rPr lang="en-US" dirty="0" smtClean="0"/>
              <a:t>is </a:t>
            </a:r>
            <a:r>
              <a:rPr lang="en-US" dirty="0" smtClean="0"/>
              <a:t>rare </a:t>
            </a:r>
            <a:r>
              <a:rPr lang="en-US" dirty="0" err="1" smtClean="0"/>
              <a:t>tumour</a:t>
            </a:r>
            <a:r>
              <a:rPr lang="en-US" dirty="0" smtClean="0"/>
              <a:t> of bladder.</a:t>
            </a:r>
          </a:p>
          <a:p>
            <a:r>
              <a:rPr lang="en-US" dirty="0" smtClean="0"/>
              <a:t> </a:t>
            </a:r>
            <a:r>
              <a:rPr lang="en-US" dirty="0" smtClean="0"/>
              <a:t>B</a:t>
            </a:r>
            <a:r>
              <a:rPr lang="en-US" dirty="0" smtClean="0"/>
              <a:t>enign </a:t>
            </a:r>
            <a:r>
              <a:rPr lang="en-US" dirty="0" err="1" smtClean="0"/>
              <a:t>mesenchymal</a:t>
            </a:r>
            <a:r>
              <a:rPr lang="en-US" dirty="0" smtClean="0"/>
              <a:t> neoplasm of urinary bladder. </a:t>
            </a:r>
          </a:p>
          <a:p>
            <a:r>
              <a:rPr lang="en-US" dirty="0" smtClean="0"/>
              <a:t> </a:t>
            </a:r>
            <a:r>
              <a:rPr lang="en-US" dirty="0" smtClean="0"/>
              <a:t>A</a:t>
            </a:r>
            <a:r>
              <a:rPr lang="en-US" dirty="0" smtClean="0"/>
              <a:t>ccounts </a:t>
            </a:r>
            <a:r>
              <a:rPr lang="en-US" dirty="0" smtClean="0"/>
              <a:t>for 0.43% of all bladder tumors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First reported by Virchow in 1931</a:t>
            </a:r>
            <a:endParaRPr lang="en-US" dirty="0" smtClean="0"/>
          </a:p>
          <a:p>
            <a:r>
              <a:rPr lang="en-US" dirty="0" smtClean="0"/>
              <a:t> Only 250 case reports </a:t>
            </a:r>
            <a:r>
              <a:rPr lang="en-US" dirty="0" smtClean="0"/>
              <a:t>have been reported in literature </a:t>
            </a:r>
            <a:r>
              <a:rPr lang="en-US" dirty="0" smtClean="0"/>
              <a:t>worldwide.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</a:t>
            </a:r>
            <a:r>
              <a:rPr lang="en-US" dirty="0" smtClean="0"/>
              <a:t>tiology </a:t>
            </a:r>
            <a:r>
              <a:rPr lang="en-US" dirty="0" smtClean="0"/>
              <a:t>is still unknown. Estrogen may be associated with growth as </a:t>
            </a:r>
            <a:r>
              <a:rPr lang="en-US" dirty="0" err="1" smtClean="0"/>
              <a:t>immuno-histochemical</a:t>
            </a:r>
            <a:r>
              <a:rPr lang="en-US" dirty="0" smtClean="0"/>
              <a:t> and pathological findings are same as that of uterine </a:t>
            </a:r>
            <a:r>
              <a:rPr lang="en-US" dirty="0" err="1" smtClean="0"/>
              <a:t>leiomyoma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Bladder </a:t>
            </a:r>
            <a:r>
              <a:rPr lang="en-US" dirty="0" err="1" smtClean="0"/>
              <a:t>leiomyoma</a:t>
            </a:r>
            <a:r>
              <a:rPr lang="en-US" dirty="0" smtClean="0"/>
              <a:t> can be </a:t>
            </a:r>
            <a:r>
              <a:rPr lang="en-IN" dirty="0" err="1" smtClean="0"/>
              <a:t>intravesical</a:t>
            </a:r>
            <a:r>
              <a:rPr lang="en-IN" dirty="0" smtClean="0"/>
              <a:t> (51.1%), intramural (30%), and </a:t>
            </a:r>
            <a:r>
              <a:rPr lang="en-IN" dirty="0" err="1" smtClean="0"/>
              <a:t>extravesical</a:t>
            </a:r>
            <a:r>
              <a:rPr lang="en-IN" dirty="0" smtClean="0"/>
              <a:t> (16.7%)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20% of Bladder leiomyoma can be asymptomatic.</a:t>
            </a:r>
          </a:p>
          <a:p>
            <a:endParaRPr lang="en-US" dirty="0" smtClean="0"/>
          </a:p>
          <a:p>
            <a:r>
              <a:rPr lang="en-US" dirty="0" smtClean="0"/>
              <a:t>Most common presenting symptoms </a:t>
            </a:r>
            <a:r>
              <a:rPr lang="en-US" dirty="0" smtClean="0"/>
              <a:t>reported are obstructive </a:t>
            </a:r>
            <a:r>
              <a:rPr lang="en-US" dirty="0" smtClean="0"/>
              <a:t>symptoms, irritative symptoms or </a:t>
            </a:r>
            <a:r>
              <a:rPr lang="en-US" dirty="0" err="1" smtClean="0"/>
              <a:t>hematuria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b="1" dirty="0" smtClean="0"/>
              <a:t>We </a:t>
            </a:r>
            <a:r>
              <a:rPr lang="en-US" b="1" dirty="0" smtClean="0"/>
              <a:t>report </a:t>
            </a:r>
            <a:r>
              <a:rPr lang="en-US" b="1" dirty="0" smtClean="0"/>
              <a:t>a case of bladder leiomyoma presenting with </a:t>
            </a:r>
            <a:r>
              <a:rPr lang="en-US" b="1" dirty="0" err="1" smtClean="0"/>
              <a:t>dysparenuia</a:t>
            </a:r>
            <a:r>
              <a:rPr lang="en-US" b="1" dirty="0" smtClean="0"/>
              <a:t> and abdominal mass.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A </a:t>
            </a:r>
            <a:r>
              <a:rPr lang="en-US" dirty="0" smtClean="0"/>
              <a:t>42 </a:t>
            </a:r>
            <a:r>
              <a:rPr lang="en-US" dirty="0" smtClean="0"/>
              <a:t>years old </a:t>
            </a:r>
            <a:r>
              <a:rPr lang="en-US" dirty="0" err="1" smtClean="0"/>
              <a:t>multiparous</a:t>
            </a:r>
            <a:r>
              <a:rPr lang="en-US" dirty="0" smtClean="0"/>
              <a:t> woman presented </a:t>
            </a:r>
            <a:r>
              <a:rPr lang="en-US" dirty="0" smtClean="0"/>
              <a:t>to gynecological OPD with complains of </a:t>
            </a:r>
            <a:r>
              <a:rPr lang="en-US" dirty="0" err="1" smtClean="0"/>
              <a:t>dysparenuia</a:t>
            </a:r>
            <a:r>
              <a:rPr lang="en-US" dirty="0" smtClean="0"/>
              <a:t> </a:t>
            </a:r>
            <a:r>
              <a:rPr lang="en-US" dirty="0" smtClean="0"/>
              <a:t> and </a:t>
            </a:r>
            <a:r>
              <a:rPr lang="en-US" dirty="0" smtClean="0"/>
              <a:t> </a:t>
            </a:r>
            <a:r>
              <a:rPr lang="en-US" dirty="0" err="1" smtClean="0"/>
              <a:t>suprapubic</a:t>
            </a:r>
            <a:r>
              <a:rPr lang="en-US" dirty="0" smtClean="0"/>
              <a:t> </a:t>
            </a:r>
            <a:r>
              <a:rPr lang="en-US" dirty="0" smtClean="0"/>
              <a:t>abdominal </a:t>
            </a:r>
            <a:r>
              <a:rPr lang="en-US" dirty="0" smtClean="0"/>
              <a:t>mass, more so for last </a:t>
            </a:r>
            <a:r>
              <a:rPr lang="en-US" dirty="0" smtClean="0"/>
              <a:t>5-6</a:t>
            </a:r>
            <a:r>
              <a:rPr lang="en-US" dirty="0" smtClean="0"/>
              <a:t> months. There was no significant medical or surgical history . She gave history of slight </a:t>
            </a:r>
            <a:r>
              <a:rPr lang="en-US" dirty="0" smtClean="0"/>
              <a:t>increase in frequency of </a:t>
            </a:r>
            <a:r>
              <a:rPr lang="en-US" dirty="0" err="1" smtClean="0"/>
              <a:t>micturition</a:t>
            </a:r>
            <a:r>
              <a:rPr lang="en-US" dirty="0" smtClean="0"/>
              <a:t> from last 3 </a:t>
            </a:r>
            <a:r>
              <a:rPr lang="en-US" dirty="0" smtClean="0"/>
              <a:t>months. There was no history of vaginal discharge and her  menstrual history was normal.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On abdominal examination, a suprapubic mass was found with upper limit up to umbilicus </a:t>
            </a:r>
            <a:r>
              <a:rPr lang="en-US" dirty="0" smtClean="0"/>
              <a:t>,firm in consistency</a:t>
            </a:r>
            <a:r>
              <a:rPr lang="en-US" dirty="0" smtClean="0"/>
              <a:t>, slightly more towards right side. </a:t>
            </a:r>
          </a:p>
          <a:p>
            <a:r>
              <a:rPr lang="en-US" dirty="0" smtClean="0"/>
              <a:t>Vaginal examination revealed cervix was backwards , uterus was </a:t>
            </a:r>
            <a:r>
              <a:rPr lang="en-US" dirty="0" err="1" smtClean="0"/>
              <a:t>multiparous</a:t>
            </a:r>
            <a:r>
              <a:rPr lang="en-US" dirty="0" smtClean="0"/>
              <a:t> in size, firm in consistency non tender . In close association with uterus on right side there was a mass equivalent to 20 weeks size pregnant uterus was felt , one lobe of this mass was protruding in vagina. Left fornix was free.</a:t>
            </a:r>
            <a:endParaRPr lang="en-US" dirty="0" smtClean="0"/>
          </a:p>
          <a:p>
            <a:r>
              <a:rPr lang="en-US" dirty="0" smtClean="0"/>
              <a:t>On USG, a 16× 12 cm homogenous mass with regular contour present in right broad ligament </a:t>
            </a:r>
            <a:r>
              <a:rPr lang="en-US" dirty="0" smtClean="0"/>
              <a:t>suggestive of fibroid.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dirty="0" smtClean="0"/>
              <a:t>Patient underwent laparotomy with diagnosis of broad ligament fibroid </a:t>
            </a:r>
          </a:p>
          <a:p>
            <a:r>
              <a:rPr lang="en-US" dirty="0" smtClean="0"/>
              <a:t>Incidentally, a </a:t>
            </a:r>
            <a:r>
              <a:rPr lang="en-US" dirty="0" err="1" smtClean="0"/>
              <a:t>subpedunculated</a:t>
            </a:r>
            <a:r>
              <a:rPr lang="en-US" dirty="0" smtClean="0"/>
              <a:t> </a:t>
            </a:r>
            <a:r>
              <a:rPr lang="en-US" dirty="0" err="1" smtClean="0"/>
              <a:t>leiomyoma</a:t>
            </a:r>
            <a:r>
              <a:rPr lang="en-US" dirty="0" smtClean="0"/>
              <a:t> was </a:t>
            </a:r>
            <a:r>
              <a:rPr lang="en-US" dirty="0" smtClean="0"/>
              <a:t>found </a:t>
            </a:r>
            <a:r>
              <a:rPr lang="en-US" dirty="0" smtClean="0"/>
              <a:t>anterior to urinary bladder. Uterus and both tubes and ovaries were normal.(Shown in </a:t>
            </a:r>
            <a:r>
              <a:rPr lang="en-US" dirty="0" err="1" smtClean="0"/>
              <a:t>pic</a:t>
            </a:r>
            <a:r>
              <a:rPr lang="en-US" dirty="0" smtClean="0"/>
              <a:t>) </a:t>
            </a:r>
          </a:p>
          <a:p>
            <a:r>
              <a:rPr lang="en-US" dirty="0" smtClean="0"/>
              <a:t>The same </a:t>
            </a:r>
            <a:r>
              <a:rPr lang="en-US" dirty="0" err="1" smtClean="0"/>
              <a:t>tumour</a:t>
            </a:r>
            <a:r>
              <a:rPr lang="en-US" dirty="0" smtClean="0"/>
              <a:t> was enucleated and patient was discharged in good health </a:t>
            </a:r>
          </a:p>
          <a:p>
            <a:r>
              <a:rPr lang="en-US" dirty="0" smtClean="0"/>
              <a:t>.On follow up  patient </a:t>
            </a:r>
            <a:r>
              <a:rPr lang="en-US" dirty="0" smtClean="0"/>
              <a:t>is free of all </a:t>
            </a:r>
            <a:r>
              <a:rPr lang="en-US" dirty="0" smtClean="0"/>
              <a:t>symptoms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-20200930-WA0045.jpg"/>
          <p:cNvPicPr>
            <a:picLocks noGrp="1" noChangeAspect="1"/>
          </p:cNvPicPr>
          <p:nvPr isPhoto="1">
            <p:ph idx="1"/>
          </p:nvPr>
        </p:nvPicPr>
        <p:blipFill>
          <a:blip r:embed="rId2">
            <a:lum/>
          </a:blip>
          <a:stretch>
            <a:fillRect/>
          </a:stretch>
        </p:blipFill>
        <p:spPr>
          <a:xfrm>
            <a:off x="533400" y="1295400"/>
            <a:ext cx="4876800" cy="5334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562600" y="26670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INTRAOPERATIVE PRESENTATION OF BLADDER LEIOMYOMA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MG-20200930-WA0046 (1).jpg"/>
          <p:cNvPicPr>
            <a:picLocks noGrp="1" noChangeAspect="1"/>
          </p:cNvPicPr>
          <p:nvPr isPhoto="1">
            <p:ph idx="1"/>
          </p:nvPr>
        </p:nvPicPr>
        <p:blipFill>
          <a:blip r:embed="rId2">
            <a:lum/>
          </a:blip>
          <a:stretch>
            <a:fillRect/>
          </a:stretch>
        </p:blipFill>
        <p:spPr>
          <a:xfrm>
            <a:off x="228600" y="1524000"/>
            <a:ext cx="5105400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791200" y="29718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GROSSLY, MASS IS WHITE- GREY WITH WHORLED APPEARENCE 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total solutions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4495800" cy="3810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105400" y="2286000"/>
            <a:ext cx="64565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BLADDER LEIOMYOMA COMPOSED </a:t>
            </a:r>
          </a:p>
          <a:p>
            <a:r>
              <a:rPr lang="en-US" b="1" dirty="0" smtClean="0"/>
              <a:t>OF INTERSECTIN</a:t>
            </a:r>
          </a:p>
          <a:p>
            <a:r>
              <a:rPr lang="en-US" b="1" dirty="0" smtClean="0"/>
              <a:t>FASCICLES  OF SMOOTH MUSCLE</a:t>
            </a:r>
          </a:p>
          <a:p>
            <a:r>
              <a:rPr lang="en-US" b="1" dirty="0" smtClean="0"/>
              <a:t>(Hematoxylin and eosin)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529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ATYPICAL PRESENTATION OF BLADDER LEIOMYOMA-DYSPARENUIA</vt:lpstr>
      <vt:lpstr>INTRODUCTION </vt:lpstr>
      <vt:lpstr>Slide 3</vt:lpstr>
      <vt:lpstr>Slide 4</vt:lpstr>
      <vt:lpstr>Slide 5</vt:lpstr>
      <vt:lpstr>Slide 6</vt:lpstr>
      <vt:lpstr>Slide 7</vt:lpstr>
      <vt:lpstr>Slide 8</vt:lpstr>
      <vt:lpstr>Slide 9</vt:lpstr>
      <vt:lpstr>DISCUSSION</vt:lpstr>
      <vt:lpstr>CONCLUSION-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ATYPICAL PRESENTATION OF BLADDER LEIOMYOMA-DYSPARENUIA</dc:title>
  <dc:creator>total solutions</dc:creator>
  <cp:lastModifiedBy>JK</cp:lastModifiedBy>
  <cp:revision>34</cp:revision>
  <dcterms:created xsi:type="dcterms:W3CDTF">2006-08-16T00:00:00Z</dcterms:created>
  <dcterms:modified xsi:type="dcterms:W3CDTF">2020-10-03T07:51:52Z</dcterms:modified>
</cp:coreProperties>
</file>