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5C169-C69C-4F20-A132-8F92F7526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4897" y="14527"/>
            <a:ext cx="9159300" cy="1524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b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TITLE: RECURRENT SPONTANEOUS HEMOPERITONEUM IN ENDOMETRIOSIS: MANAGEMENT AND CHALLENGES DURING THE COVID-19 PANDEMIC</a:t>
            </a:r>
            <a:b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N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AUTHORS: </a:t>
            </a:r>
            <a:r>
              <a:rPr lang="en-IN" sz="1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 ADITYA PATI</a:t>
            </a:r>
            <a:r>
              <a:rPr lang="en-IN" sz="1100" b="1" u="sng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IN" sz="11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 SWETA SINGH</a:t>
            </a:r>
            <a:r>
              <a:rPr lang="en-IN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DR SUDIPTA MOHAKUD</a:t>
            </a:r>
            <a:r>
              <a:rPr lang="en-IN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DR MANAS KUMAR PANIGRAHI</a:t>
            </a:r>
            <a:r>
              <a:rPr lang="en-IN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DR ASHUTOSH PANIGRAHI</a:t>
            </a:r>
            <a:r>
              <a:rPr lang="en-IN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br>
              <a:rPr lang="en-IN" sz="11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N" sz="11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DEPARTMENTS OF OBSTETRICS AND GYNAECOLOGY</a:t>
            </a:r>
            <a:r>
              <a:rPr lang="en-IN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,RADIOLOGY</a:t>
            </a:r>
            <a:r>
              <a:rPr lang="en-IN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,GASTROENTEROLOGY</a:t>
            </a:r>
            <a:r>
              <a:rPr lang="en-IN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HEMATOLOGY</a:t>
            </a:r>
            <a:r>
              <a:rPr lang="en-IN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IN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 INDIA INSTITUTE OF MEDICAL SCIENCES BHUBANESWAR,BHUBANESWAR, INDIA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4B92961-AC60-4697-AC71-E7868BC7F6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383" y="652136"/>
            <a:ext cx="827370" cy="827370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A108CBAA-4836-4D09-A595-639E5705F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247" y="762325"/>
            <a:ext cx="1066800" cy="60699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FCF172A-FC91-44A7-80D5-03322A0214F8}"/>
              </a:ext>
            </a:extLst>
          </p:cNvPr>
          <p:cNvSpPr txBox="1"/>
          <p:nvPr/>
        </p:nvSpPr>
        <p:spPr>
          <a:xfrm>
            <a:off x="-13917" y="1538035"/>
            <a:ext cx="3131981" cy="14316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Introduction:</a:t>
            </a:r>
            <a:endParaRPr lang="en-IN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Spontaneous hemoperitoneum in endometriosis is rare.</a:t>
            </a:r>
            <a:r>
              <a:rPr lang="en-IN" sz="1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present here the case of a nulliparous woman, who presented with 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recurrent spontaneous hemoperitoneum,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discuss the management and challenges faced during the 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COVID-19 pandemic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N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D122C6-6275-41AE-8728-199FF00168A9}"/>
              </a:ext>
            </a:extLst>
          </p:cNvPr>
          <p:cNvSpPr txBox="1"/>
          <p:nvPr/>
        </p:nvSpPr>
        <p:spPr>
          <a:xfrm>
            <a:off x="2287" y="2969645"/>
            <a:ext cx="3124898" cy="340971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Case: </a:t>
            </a:r>
            <a:endParaRPr lang="en-IN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28 year old nulliparous woman was referred with abdominal distension and pain. 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 last menstrual period was 20 days back.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 had been evaluated earlier for primary subfertility. 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Diagnostic </a:t>
            </a:r>
            <a:r>
              <a:rPr lang="en-IN" sz="1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hysterolaparoscopy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had been performed in 2015, where frozen pelvis was documented. S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Subsequently, she underwent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emergency laparoscopic procedures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hemoperitoneum, and histopathology of the right ovarian cystectomy specimen revealed ruptured corpus luteum. </a:t>
            </a:r>
            <a:endParaRPr lang="en-IN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 had received a course of empirical antitubercular therapy. 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Paracentesis had been performed 5 times 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previously.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1E0905-2848-4ECF-8F78-FAD4D70064AF}"/>
              </a:ext>
            </a:extLst>
          </p:cNvPr>
          <p:cNvSpPr txBox="1"/>
          <p:nvPr/>
        </p:nvSpPr>
        <p:spPr>
          <a:xfrm>
            <a:off x="3118064" y="1552578"/>
            <a:ext cx="3711218" cy="2910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Result:</a:t>
            </a:r>
            <a:endParaRPr lang="en-IN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Upon presentation, her vitals were stable and pallor was present. </a:t>
            </a:r>
            <a:endParaRPr lang="en-IN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was mild abdominal distension.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Ultrasonography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revealed significant </a:t>
            </a:r>
            <a:r>
              <a:rPr lang="en-IN" sz="1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haemoperitoneum,and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MRI confirmed endometriosis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Her </a:t>
            </a:r>
            <a:r>
              <a:rPr lang="en-IN" sz="1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hemoglobin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was 6.8g%, urine pregnancy test was negative and coagulation profile was normal. She received 1 unit of packed cell transfusion.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view of COVID-19 pandemic and stoppage of elective laparoscopic surgeries, 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imaging guided pig tail catheter insertion and drainage 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 performed. Around 3.7 litres of haemorrhagic fluid was drained. 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Tubercular and bleeding disorder workup was negative. 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 was started on 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 OCPs 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at 2 months follow up, she was asymptomatic with the minimal ascites.</a:t>
            </a:r>
            <a:endParaRPr lang="en-IN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74B7B2-4F12-4CE6-97EC-20A04EF7BD84}"/>
              </a:ext>
            </a:extLst>
          </p:cNvPr>
          <p:cNvSpPr txBox="1"/>
          <p:nvPr/>
        </p:nvSpPr>
        <p:spPr>
          <a:xfrm>
            <a:off x="6835266" y="1540867"/>
            <a:ext cx="2308734" cy="48597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Discussionn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MRI has greater specificity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the diagnosis of endometriosis.</a:t>
            </a:r>
            <a:r>
              <a:rPr lang="en-IN" sz="1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1000" baseline="30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Hemoperitoneum predisposes to deep infiltrating endometriosis.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During the 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COVID-19 pandemic 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stoppage of elective laparoscopic surgeries, </a:t>
            </a: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 methods of management 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to be adopted.</a:t>
            </a:r>
          </a:p>
          <a:p>
            <a:pPr marL="171450" indent="-1714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IN" sz="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en-IN" sz="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IN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References:</a:t>
            </a:r>
            <a:endParaRPr lang="en-IN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Gonzalez A, </a:t>
            </a:r>
            <a:r>
              <a:rPr lang="en-IN" sz="1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Artazcoz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S, </a:t>
            </a:r>
            <a:r>
              <a:rPr lang="en-IN" sz="1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Elorriaga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F, Palin H, </a:t>
            </a:r>
            <a:r>
              <a:rPr lang="en-IN" sz="1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Carungo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J. Massive recurrent hemoperitoneum with encapsulating peritonitis: another enigmatic clinical feature of endometriosis. </a:t>
            </a:r>
            <a:r>
              <a:rPr lang="en-IN" sz="1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FertilSteril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2019; 112: 1190-1192</a:t>
            </a:r>
            <a:endParaRPr lang="en-IN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Siegelman ES, Oliver ER. MR imaging of endometriosis: ten imaging pearls. </a:t>
            </a:r>
            <a:r>
              <a:rPr lang="en-IN" sz="1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Radiographics</a:t>
            </a: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2012; 32:1675-91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IN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 descr="C:\Users\Dr. S .Singh\Desktop\Cases getting worked up 2020\Anita Apat Spontaneous hemoperitoneum in endometriosis\Anita Apat Pre-op\202004281041310001GYN.JPG">
            <a:extLst>
              <a:ext uri="{FF2B5EF4-FFF2-40B4-BE49-F238E27FC236}">
                <a16:creationId xmlns:a16="http://schemas.microsoft.com/office/drawing/2014/main" id="{04EBB064-0C39-4E06-B78A-1A10CE3B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1374" y="4429283"/>
            <a:ext cx="930391" cy="1173842"/>
          </a:xfrm>
          <a:prstGeom prst="rect">
            <a:avLst/>
          </a:prstGeom>
          <a:noFill/>
        </p:spPr>
      </p:pic>
      <p:pic>
        <p:nvPicPr>
          <p:cNvPr id="16" name="Picture 6" descr="C:\Users\Dr. S .Singh\Downloads\20200604_131718.jpg">
            <a:extLst>
              <a:ext uri="{FF2B5EF4-FFF2-40B4-BE49-F238E27FC236}">
                <a16:creationId xmlns:a16="http://schemas.microsoft.com/office/drawing/2014/main" id="{0E5ED025-ABBD-4DBE-A0A3-80ACF10F9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41039" y="4429283"/>
            <a:ext cx="832658" cy="1950078"/>
          </a:xfrm>
          <a:prstGeom prst="rect">
            <a:avLst/>
          </a:prstGeom>
          <a:noFill/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3E86F99-5B0C-4513-837A-ABAC4B5BF1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756" y="4477554"/>
            <a:ext cx="974655" cy="1901807"/>
          </a:xfrm>
          <a:prstGeom prst="rect">
            <a:avLst/>
          </a:prstGeom>
        </p:spPr>
      </p:pic>
      <p:pic>
        <p:nvPicPr>
          <p:cNvPr id="20" name="Picture 5" descr="C:\Users\Dr. S .Singh\Desktop\Cases getting worked up 2020\Anita Apat Spontaneous hemoperitoneum in endometriosis\Anita Apat Post-op\OB20200514100606\202005141016190022OB.JPG">
            <a:extLst>
              <a:ext uri="{FF2B5EF4-FFF2-40B4-BE49-F238E27FC236}">
                <a16:creationId xmlns:a16="http://schemas.microsoft.com/office/drawing/2014/main" id="{5F509827-0935-454C-B39F-6A9E83C51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40268" y="4429283"/>
            <a:ext cx="981554" cy="1173842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92FEE67-2D25-4B4A-8A22-4E8997BCA782}"/>
              </a:ext>
            </a:extLst>
          </p:cNvPr>
          <p:cNvSpPr txBox="1"/>
          <p:nvPr/>
        </p:nvSpPr>
        <p:spPr>
          <a:xfrm>
            <a:off x="0" y="6424829"/>
            <a:ext cx="9144000" cy="248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en-IN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:1,2. .USG on presentation;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,3,4. MRI showing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Acites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Endometrioma,5. Pigtail catheter insertion under USG guidance,6..Drainage of hemorrhagic fluid via pigtail catheter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AFEA65-12A6-4A4A-B3D9-A330AAAEC719}"/>
              </a:ext>
            </a:extLst>
          </p:cNvPr>
          <p:cNvSpPr/>
          <p:nvPr/>
        </p:nvSpPr>
        <p:spPr>
          <a:xfrm>
            <a:off x="3154037" y="5654007"/>
            <a:ext cx="240392" cy="17431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B4D4C6-8A3F-4136-9C7C-59C5E1183363}"/>
              </a:ext>
            </a:extLst>
          </p:cNvPr>
          <p:cNvSpPr/>
          <p:nvPr/>
        </p:nvSpPr>
        <p:spPr>
          <a:xfrm>
            <a:off x="4655792" y="6110067"/>
            <a:ext cx="298850" cy="310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B8C9C9-32E0-4838-9D40-5A7323A21247}"/>
              </a:ext>
            </a:extLst>
          </p:cNvPr>
          <p:cNvSpPr txBox="1"/>
          <p:nvPr/>
        </p:nvSpPr>
        <p:spPr>
          <a:xfrm>
            <a:off x="3113042" y="5631036"/>
            <a:ext cx="22529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CFE544B-4EE6-4ADB-8F0D-F3A5BDD148C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486" y="5605643"/>
            <a:ext cx="1000336" cy="77495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5F50767-11E3-472C-8D84-48A84146990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772" y="5623351"/>
            <a:ext cx="921099" cy="77725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9C2DD5EE-98EB-450E-B745-E9F94F791AEA}"/>
              </a:ext>
            </a:extLst>
          </p:cNvPr>
          <p:cNvSpPr txBox="1"/>
          <p:nvPr/>
        </p:nvSpPr>
        <p:spPr>
          <a:xfrm>
            <a:off x="5004003" y="4445386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5DB7A4-F5D3-423B-923A-B7A60400DA97}"/>
              </a:ext>
            </a:extLst>
          </p:cNvPr>
          <p:cNvSpPr txBox="1"/>
          <p:nvPr/>
        </p:nvSpPr>
        <p:spPr>
          <a:xfrm>
            <a:off x="3110254" y="4442611"/>
            <a:ext cx="39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954D76-0C6E-4A61-A3F7-2D81A725427D}"/>
              </a:ext>
            </a:extLst>
          </p:cNvPr>
          <p:cNvSpPr txBox="1"/>
          <p:nvPr/>
        </p:nvSpPr>
        <p:spPr>
          <a:xfrm flipH="1">
            <a:off x="4006403" y="4472575"/>
            <a:ext cx="34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FFBB58-E389-4AB2-BFF7-C8C7EFB01060}"/>
              </a:ext>
            </a:extLst>
          </p:cNvPr>
          <p:cNvSpPr txBox="1"/>
          <p:nvPr/>
        </p:nvSpPr>
        <p:spPr>
          <a:xfrm>
            <a:off x="5873697" y="4493625"/>
            <a:ext cx="277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2E49A1-286F-4795-AFEA-89F53D4942AA}"/>
              </a:ext>
            </a:extLst>
          </p:cNvPr>
          <p:cNvSpPr txBox="1"/>
          <p:nvPr/>
        </p:nvSpPr>
        <p:spPr>
          <a:xfrm>
            <a:off x="3070655" y="5521130"/>
            <a:ext cx="284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60A12F0-C39A-4463-BA1E-FE1E4C715B83}"/>
              </a:ext>
            </a:extLst>
          </p:cNvPr>
          <p:cNvSpPr txBox="1"/>
          <p:nvPr/>
        </p:nvSpPr>
        <p:spPr>
          <a:xfrm>
            <a:off x="4635289" y="5533335"/>
            <a:ext cx="31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094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464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   TITLE: RECURRENT SPONTANEOUS HEMOPERITONEUM IN ENDOMETRIOSIS: MANAGEMENT AND CHALLENGES DURING THE COVID-19 PANDEMIC  AUTHORS: DR ADITYA PATI1, DR SWETA SINGH1, DR SUDIPTA MOHAKUD2, DR MANAS KUMAR PANIGRAHI3,  DR ASHUTOSH PANIGRAHI4  DEPARTMENTS OF OBSTETRICS AND GYNAECOLOGY1,RADIOLOGY2,GASTROENTEROLOGY3, HEMATOLOGY4,   ALL INDIA INSTITUTE OF MEDICAL SCIENCES BHUBANESWAR,BHUBANESWAR, INDIA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 .Singh</dc:creator>
  <cp:lastModifiedBy>Ashish Dash</cp:lastModifiedBy>
  <cp:revision>20</cp:revision>
  <dcterms:created xsi:type="dcterms:W3CDTF">2006-08-16T00:00:00Z</dcterms:created>
  <dcterms:modified xsi:type="dcterms:W3CDTF">2020-09-30T10:56:36Z</dcterms:modified>
</cp:coreProperties>
</file>