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2" r:id="rId5"/>
    <p:sldId id="259" r:id="rId6"/>
    <p:sldId id="268" r:id="rId7"/>
    <p:sldId id="269" r:id="rId8"/>
    <p:sldId id="270" r:id="rId9"/>
    <p:sldId id="258" r:id="rId10"/>
    <p:sldId id="272" r:id="rId11"/>
    <p:sldId id="260" r:id="rId12"/>
    <p:sldId id="26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1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7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0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7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9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8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4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6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02F5-7B0D-41EE-998D-2EE6E42185D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E961-2CFC-40B4-ACEC-CE67BEA9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2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5307" y="2317056"/>
            <a:ext cx="11101589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</a:rPr>
              <a:t>IVF/ICSI success rate in PCOD women in fresh IVF cycle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05318" y="5183273"/>
            <a:ext cx="797202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200" b="1" dirty="0">
                <a:solidFill>
                  <a:srgbClr val="7030A0"/>
                </a:solidFill>
              </a:rPr>
              <a:t>Aayush Test Tube Baby Centre - Raipur (CG</a:t>
            </a:r>
            <a:r>
              <a:rPr lang="en-IN" sz="3200" b="1" dirty="0" smtClean="0">
                <a:solidFill>
                  <a:srgbClr val="7030A0"/>
                </a:solidFill>
              </a:rPr>
              <a:t>)</a:t>
            </a:r>
            <a:endParaRPr lang="en-US" sz="3200" dirty="0">
              <a:solidFill>
                <a:srgbClr val="7030A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31121" y="0"/>
            <a:ext cx="2950978" cy="198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305317" y="4002666"/>
            <a:ext cx="766292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00CC"/>
                </a:solidFill>
              </a:rPr>
              <a:t>Dr. </a:t>
            </a:r>
            <a:r>
              <a:rPr lang="en-US" sz="3600" b="1" dirty="0" err="1">
                <a:solidFill>
                  <a:srgbClr val="CC00CC"/>
                </a:solidFill>
              </a:rPr>
              <a:t>Manoj</a:t>
            </a:r>
            <a:r>
              <a:rPr lang="en-US" sz="3600" b="1" dirty="0">
                <a:solidFill>
                  <a:srgbClr val="CC00CC"/>
                </a:solidFill>
              </a:rPr>
              <a:t> </a:t>
            </a:r>
            <a:r>
              <a:rPr lang="en-US" sz="3600" b="1" dirty="0" err="1">
                <a:solidFill>
                  <a:srgbClr val="CC00CC"/>
                </a:solidFill>
              </a:rPr>
              <a:t>Chellani</a:t>
            </a:r>
            <a:r>
              <a:rPr lang="en-US" sz="3600" b="1" dirty="0">
                <a:solidFill>
                  <a:srgbClr val="CC00CC"/>
                </a:solidFill>
              </a:rPr>
              <a:t/>
            </a:r>
            <a:br>
              <a:rPr lang="en-US" sz="3600" b="1" dirty="0">
                <a:solidFill>
                  <a:srgbClr val="CC00CC"/>
                </a:solidFill>
              </a:rPr>
            </a:br>
            <a:r>
              <a:rPr lang="en-US" sz="3600" b="1" dirty="0">
                <a:solidFill>
                  <a:srgbClr val="CC00CC"/>
                </a:solidFill>
              </a:rPr>
              <a:t> </a:t>
            </a:r>
            <a:r>
              <a:rPr lang="en-IN" sz="2800" b="1" dirty="0">
                <a:solidFill>
                  <a:srgbClr val="7030A0"/>
                </a:solidFill>
              </a:rPr>
              <a:t>Director</a:t>
            </a:r>
            <a:r>
              <a:rPr lang="en-IN" sz="4000" dirty="0">
                <a:solidFill>
                  <a:srgbClr val="7030A0"/>
                </a:solidFill>
              </a:rPr>
              <a:t> 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0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30560"/>
              </p:ext>
            </p:extLst>
          </p:nvPr>
        </p:nvGraphicFramePr>
        <p:xfrm>
          <a:off x="592428" y="1479110"/>
          <a:ext cx="10959921" cy="4887595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4803820"/>
                <a:gridCol w="1918952"/>
                <a:gridCol w="2021983"/>
                <a:gridCol w="221516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PCOD (</a:t>
                      </a:r>
                      <a:r>
                        <a:rPr lang="en-US" sz="1800" dirty="0">
                          <a:effectLst/>
                        </a:rPr>
                        <a:t>N=58)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Non-PCOD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N=84)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Value (</a:t>
                      </a:r>
                      <a:r>
                        <a:rPr lang="en-US" sz="1800" dirty="0" smtClean="0">
                          <a:effectLst/>
                        </a:rPr>
                        <a:t>Significance)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72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97298F"/>
                          </a:solidFill>
                          <a:effectLst/>
                        </a:rPr>
                        <a:t>AMH level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7.78± 3.06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2.46± 1.05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 0.0001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999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Retrieved  oocytes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13.00±5.51 (793)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9.55±5.02 (821)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0.0001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059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</a:rPr>
                        <a:t>Matured oocytes  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10.75 ± 4.34 (656)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7.76± 4.24 (667)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0.0001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302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effectLst/>
                        </a:rPr>
                        <a:t>Good </a:t>
                      </a: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</a:rPr>
                        <a:t>quality cleaved embryos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7.15 ±3.37 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  <a:effectLst/>
                        </a:rPr>
                        <a:t>(</a:t>
                      </a: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436)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5.39± 2.96(464)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7030A0"/>
                          </a:solidFill>
                          <a:effectLst/>
                        </a:rPr>
                        <a:t>0.001</a:t>
                      </a:r>
                      <a:endParaRPr lang="en-US" sz="16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29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Endometrium thickness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9.66</a:t>
                      </a:r>
                      <a:r>
                        <a:rPr lang="en-US" sz="1600" dirty="0">
                          <a:effectLst/>
                        </a:rPr>
                        <a:t>± 1.83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9.49±1.40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0.549(NS)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82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cycle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623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Embryo transfer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 (81.96%)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81(94.18%)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0.0195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7005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Embryo transfer cancel cycle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11(18.03%)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5(5.81%)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0.0174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829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β-</a:t>
                      </a:r>
                      <a:r>
                        <a:rPr lang="en-US" sz="1800" b="1" dirty="0" err="1" smtClean="0">
                          <a:solidFill>
                            <a:srgbClr val="C00000"/>
                          </a:solidFill>
                        </a:rPr>
                        <a:t>hCG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C00000"/>
                          </a:solidFill>
                          <a:effectLst/>
                        </a:rPr>
                        <a:t>Positive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effectLst/>
                        </a:rPr>
                        <a:t>Biochemical pregnancy rate (%)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B0F0"/>
                          </a:solidFill>
                          <a:effectLst/>
                        </a:rPr>
                        <a:t>29(58.00%)</a:t>
                      </a:r>
                      <a:endParaRPr lang="en-US" sz="1800" b="1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</a:rPr>
                        <a:t>45(55.55%)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0.7686</a:t>
                      </a:r>
                      <a:r>
                        <a:rPr lang="en-US" sz="1800" b="1" dirty="0">
                          <a:effectLst/>
                        </a:rPr>
                        <a:t> (NS</a:t>
                      </a:r>
                      <a:r>
                        <a:rPr lang="en-US" sz="1800" b="1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451272" y="1109778"/>
            <a:ext cx="4387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Table2 </a:t>
            </a:r>
            <a:r>
              <a:rPr lang="en-US" b="1" dirty="0"/>
              <a:t>:  Analysis of PCOD and Non- PCOD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592428" y="249542"/>
            <a:ext cx="10833280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Results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79942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6218"/>
              </p:ext>
            </p:extLst>
          </p:nvPr>
        </p:nvGraphicFramePr>
        <p:xfrm>
          <a:off x="682581" y="2009102"/>
          <a:ext cx="10671219" cy="450760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812146"/>
                <a:gridCol w="2433043"/>
                <a:gridCol w="2668912"/>
                <a:gridCol w="1757118"/>
              </a:tblGrid>
              <a:tr h="433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Group </a:t>
                      </a:r>
                      <a:r>
                        <a:rPr lang="en-US" sz="1800" dirty="0">
                          <a:effectLst/>
                        </a:rPr>
                        <a:t>1(</a:t>
                      </a:r>
                      <a:r>
                        <a:rPr lang="en-US" sz="1600" dirty="0">
                          <a:effectLst/>
                        </a:rPr>
                        <a:t>AMH ≤6)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Group </a:t>
                      </a:r>
                      <a:r>
                        <a:rPr lang="en-US" sz="1800" dirty="0">
                          <a:effectLst/>
                        </a:rPr>
                        <a:t>2 (</a:t>
                      </a:r>
                      <a:r>
                        <a:rPr lang="en-US" sz="1600" dirty="0">
                          <a:effectLst/>
                        </a:rPr>
                        <a:t>AMH &gt; 6)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 Value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Number  of cycle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31.59±3.80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29.24±3.09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0.045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Duration of infertility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7.00±4.32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5.56±2.12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97298F"/>
                          </a:solidFill>
                          <a:effectLst/>
                        </a:rPr>
                        <a:t>AMH  </a:t>
                      </a: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level (ng/mL)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5.37±0.92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10.31±2.12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0.0001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oocyte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226 (10.27±4.45)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263 (15.47±6.40)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0.004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Mature oocyte 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196 (8.91±3.75)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209 (12.29±5.13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0.022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Day3 cleaved </a:t>
                      </a:r>
                      <a:r>
                        <a:rPr lang="en-US" sz="1600" b="1" dirty="0" smtClean="0">
                          <a:solidFill>
                            <a:srgbClr val="97298F"/>
                          </a:solidFill>
                          <a:effectLst/>
                        </a:rPr>
                        <a:t>good quality Embryos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97298F"/>
                          </a:solidFill>
                          <a:effectLst/>
                        </a:rPr>
                        <a:t>126 (5.73±2.29)</a:t>
                      </a:r>
                      <a:endParaRPr lang="en-US" sz="1600" b="1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150 (9±3.81)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97298F"/>
                          </a:solidFill>
                          <a:effectLst/>
                        </a:rPr>
                        <a:t>0.003</a:t>
                      </a:r>
                      <a:endParaRPr lang="en-US" sz="1600" b="1" dirty="0">
                        <a:solidFill>
                          <a:srgbClr val="97298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6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Endometrium thickness (mm)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10±2.17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9.39±1.62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Embryo transfer Cancel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0 .101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4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β-</a:t>
                      </a:r>
                      <a:r>
                        <a:rPr lang="en-US" sz="1600" b="1" dirty="0" err="1" smtClean="0">
                          <a:solidFill>
                            <a:srgbClr val="7030A0"/>
                          </a:solidFill>
                        </a:rPr>
                        <a:t>hCG</a:t>
                      </a:r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7030A0"/>
                          </a:solidFill>
                          <a:effectLst/>
                        </a:rPr>
                        <a:t>Positive Biochemical pregnancy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 (55%)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 (47 %)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0 .645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2580" y="214424"/>
            <a:ext cx="106712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en-US" dirty="0" smtClean="0"/>
          </a:p>
          <a:p>
            <a:pPr indent="457200"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PCOD patients again categorized in two </a:t>
            </a:r>
            <a:r>
              <a:rPr lang="en-US" sz="2000" dirty="0" smtClean="0"/>
              <a:t>groups, group </a:t>
            </a:r>
            <a:r>
              <a:rPr lang="en-US" sz="2000" dirty="0"/>
              <a:t>1 </a:t>
            </a:r>
            <a:r>
              <a:rPr lang="en-US" sz="2000" dirty="0" smtClean="0"/>
              <a:t>PCOD </a:t>
            </a:r>
            <a:r>
              <a:rPr lang="en-US" sz="2000" dirty="0"/>
              <a:t>patients having </a:t>
            </a:r>
            <a:r>
              <a:rPr lang="en-US" sz="2000" dirty="0"/>
              <a:t>≤</a:t>
            </a:r>
            <a:r>
              <a:rPr lang="en-US" sz="2000" dirty="0" smtClean="0"/>
              <a:t>6ng/mL </a:t>
            </a:r>
            <a:r>
              <a:rPr lang="en-US" sz="2000" dirty="0"/>
              <a:t>AMH level </a:t>
            </a:r>
            <a:r>
              <a:rPr lang="en-US" sz="2000" dirty="0" smtClean="0"/>
              <a:t> and </a:t>
            </a:r>
            <a:r>
              <a:rPr lang="en-US" sz="2000" dirty="0"/>
              <a:t>group 2 having </a:t>
            </a:r>
            <a:r>
              <a:rPr lang="en-US" sz="2000" dirty="0" smtClean="0"/>
              <a:t> &gt;</a:t>
            </a:r>
            <a:r>
              <a:rPr lang="en-US" sz="2000" dirty="0"/>
              <a:t>6 ng/mL AMH</a:t>
            </a:r>
            <a:r>
              <a:rPr lang="en-US" sz="2000" dirty="0" smtClean="0"/>
              <a:t>.</a:t>
            </a:r>
          </a:p>
          <a:p>
            <a:pPr indent="457200" algn="ctr">
              <a:lnSpc>
                <a:spcPct val="20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2:  Analysis of Group 1 and Group 2 PCOD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endParaRPr lang="en-US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579" y="234601"/>
            <a:ext cx="10671220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Results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86388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973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Conclusion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1747"/>
            <a:ext cx="10515600" cy="492905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b="1" dirty="0"/>
              <a:t>I</a:t>
            </a:r>
            <a:r>
              <a:rPr lang="en-US" b="1" dirty="0" smtClean="0"/>
              <a:t>n the </a:t>
            </a:r>
            <a:r>
              <a:rPr lang="en-US" b="1" dirty="0" smtClean="0">
                <a:solidFill>
                  <a:srgbClr val="C00000"/>
                </a:solidFill>
              </a:rPr>
              <a:t>PCOD group significantly higher number of oocytes and good quality 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embryos</a:t>
            </a:r>
            <a:r>
              <a:rPr lang="en-US" b="1" dirty="0" smtClean="0"/>
              <a:t> were </a:t>
            </a:r>
            <a:r>
              <a:rPr lang="en-US" b="1" dirty="0" smtClean="0"/>
              <a:t>found. </a:t>
            </a:r>
            <a:endParaRPr lang="en-US" b="1" dirty="0" smtClean="0"/>
          </a:p>
          <a:p>
            <a:pPr algn="just">
              <a:lnSpc>
                <a:spcPct val="170000"/>
              </a:lnSpc>
            </a:pP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biochemical pregnancy </a:t>
            </a:r>
            <a:r>
              <a:rPr lang="en-US" b="1" dirty="0" smtClean="0"/>
              <a:t>rate was </a:t>
            </a:r>
            <a:r>
              <a:rPr lang="en-US" b="1" dirty="0" smtClean="0">
                <a:solidFill>
                  <a:srgbClr val="C00000"/>
                </a:solidFill>
              </a:rPr>
              <a:t>also higher</a:t>
            </a:r>
            <a:r>
              <a:rPr lang="en-US" b="1" dirty="0" smtClean="0"/>
              <a:t> in PCOD group but it was </a:t>
            </a:r>
            <a:r>
              <a:rPr lang="en-US" b="1" dirty="0" smtClean="0">
                <a:solidFill>
                  <a:srgbClr val="C00000"/>
                </a:solidFill>
              </a:rPr>
              <a:t>not significant</a:t>
            </a:r>
            <a:r>
              <a:rPr lang="en-US" b="1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b="1" dirty="0" smtClean="0"/>
              <a:t>Between PCOD group, the </a:t>
            </a:r>
            <a:r>
              <a:rPr lang="en-US" b="1" dirty="0" smtClean="0">
                <a:solidFill>
                  <a:srgbClr val="00B0F0"/>
                </a:solidFill>
              </a:rPr>
              <a:t>AMH level &gt; 6ng/mL </a:t>
            </a:r>
            <a:r>
              <a:rPr lang="en-US" b="1" dirty="0" smtClean="0"/>
              <a:t>had significantly </a:t>
            </a:r>
            <a:r>
              <a:rPr lang="en-US" b="1" dirty="0" smtClean="0">
                <a:solidFill>
                  <a:srgbClr val="00B0F0"/>
                </a:solidFill>
              </a:rPr>
              <a:t>higher number of oocytes and good quality </a:t>
            </a:r>
            <a:r>
              <a:rPr lang="en-US" b="1" dirty="0" smtClean="0">
                <a:solidFill>
                  <a:srgbClr val="00B0F0"/>
                </a:solidFill>
              </a:rPr>
              <a:t>embryos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7030A0"/>
                </a:solidFill>
              </a:rPr>
              <a:t>but lower biochemical pregnancy rate </a:t>
            </a:r>
            <a:r>
              <a:rPr lang="en-US" b="1" dirty="0" smtClean="0"/>
              <a:t>were found although it was not statistically significant.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8848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564" y="2688510"/>
            <a:ext cx="10515600" cy="904696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chemeClr val="bg1"/>
                </a:solidFill>
              </a:rPr>
              <a:t>Thank you 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7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09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Introduction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515155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solidFill>
                  <a:srgbClr val="7030A0"/>
                </a:solidFill>
              </a:rPr>
              <a:t>Polycystic ovary syndrome </a:t>
            </a:r>
            <a:r>
              <a:rPr lang="en-US" b="1" dirty="0"/>
              <a:t>(PCOS) is a common </a:t>
            </a:r>
            <a:r>
              <a:rPr lang="en-US" b="1" dirty="0" smtClean="0"/>
              <a:t>endocrine disorder </a:t>
            </a:r>
            <a:r>
              <a:rPr lang="en-US" b="1" dirty="0"/>
              <a:t>of women, which occurs </a:t>
            </a:r>
            <a:r>
              <a:rPr lang="en-US" b="1" dirty="0">
                <a:solidFill>
                  <a:srgbClr val="7030A0"/>
                </a:solidFill>
              </a:rPr>
              <a:t>in 5% to </a:t>
            </a:r>
            <a:r>
              <a:rPr lang="en-US" b="1" dirty="0" smtClean="0">
                <a:solidFill>
                  <a:srgbClr val="7030A0"/>
                </a:solidFill>
              </a:rPr>
              <a:t>13% </a:t>
            </a:r>
            <a:r>
              <a:rPr lang="en-US" b="1" dirty="0" smtClean="0"/>
              <a:t>in women </a:t>
            </a:r>
            <a:r>
              <a:rPr lang="en-US" b="1" dirty="0"/>
              <a:t>of reproductive age</a:t>
            </a:r>
            <a:r>
              <a:rPr lang="en-US" b="1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b="1" dirty="0"/>
              <a:t>PCOD characterized by </a:t>
            </a:r>
            <a:r>
              <a:rPr lang="en-US" b="1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heterogeneous </a:t>
            </a:r>
            <a:r>
              <a:rPr lang="en-US" b="1" dirty="0">
                <a:solidFill>
                  <a:srgbClr val="C00000"/>
                </a:solidFill>
              </a:rPr>
              <a:t>presentation of hyperandrogenism </a:t>
            </a:r>
            <a:r>
              <a:rPr lang="en-US" b="1" dirty="0"/>
              <a:t>(</a:t>
            </a:r>
            <a:r>
              <a:rPr lang="en-US" b="1" dirty="0" smtClean="0"/>
              <a:t>increased body </a:t>
            </a:r>
            <a:r>
              <a:rPr lang="en-US" b="1" dirty="0"/>
              <a:t>hair or hirsutism, acne), </a:t>
            </a:r>
            <a:r>
              <a:rPr lang="en-US" b="1" dirty="0">
                <a:solidFill>
                  <a:srgbClr val="C00000"/>
                </a:solidFill>
              </a:rPr>
              <a:t>ovulatory </a:t>
            </a:r>
            <a:r>
              <a:rPr lang="en-US" b="1" dirty="0" smtClean="0">
                <a:solidFill>
                  <a:srgbClr val="C00000"/>
                </a:solidFill>
              </a:rPr>
              <a:t>dysfunction </a:t>
            </a:r>
            <a:r>
              <a:rPr lang="en-US" b="1" dirty="0" smtClean="0"/>
              <a:t>(irregular </a:t>
            </a:r>
            <a:r>
              <a:rPr lang="en-US" b="1" dirty="0"/>
              <a:t>or absent periods, abnormal or absent </a:t>
            </a:r>
            <a:r>
              <a:rPr lang="en-US" b="1" dirty="0" smtClean="0"/>
              <a:t>ovulation and </a:t>
            </a:r>
            <a:r>
              <a:rPr lang="en-US" b="1" dirty="0"/>
              <a:t>infertility) and </a:t>
            </a:r>
            <a:r>
              <a:rPr lang="en-US" b="1" dirty="0">
                <a:solidFill>
                  <a:srgbClr val="C00000"/>
                </a:solidFill>
              </a:rPr>
              <a:t>increased </a:t>
            </a:r>
            <a:r>
              <a:rPr lang="en-US" b="1" dirty="0" smtClean="0">
                <a:solidFill>
                  <a:srgbClr val="C00000"/>
                </a:solidFill>
              </a:rPr>
              <a:t>BMI </a:t>
            </a:r>
            <a:r>
              <a:rPr lang="en-US" b="1" dirty="0">
                <a:solidFill>
                  <a:srgbClr val="C00000"/>
                </a:solidFill>
              </a:rPr>
              <a:t>at the reproductive age </a:t>
            </a:r>
            <a:r>
              <a:rPr lang="en-US" b="1" dirty="0"/>
              <a:t>is often associated </a:t>
            </a:r>
            <a:r>
              <a:rPr lang="en-US" b="1" dirty="0" smtClean="0"/>
              <a:t>with infertility.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970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3957"/>
            <a:ext cx="10515600" cy="4703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/>
              <a:t>PCOS </a:t>
            </a:r>
            <a:r>
              <a:rPr lang="en-US" sz="2400" b="1" dirty="0"/>
              <a:t>has its unique properties such as </a:t>
            </a:r>
            <a:r>
              <a:rPr lang="en-US" sz="2400" b="1" dirty="0">
                <a:solidFill>
                  <a:srgbClr val="7030A0"/>
                </a:solidFill>
              </a:rPr>
              <a:t>increased antral follicle count, serum AMH (</a:t>
            </a:r>
            <a:r>
              <a:rPr lang="en-US" sz="2400" b="1" dirty="0"/>
              <a:t>Anti-</a:t>
            </a:r>
            <a:r>
              <a:rPr lang="en-US" sz="2400" b="1" dirty="0" err="1"/>
              <a:t>Mullerian</a:t>
            </a:r>
            <a:r>
              <a:rPr lang="en-US" sz="2400" b="1" dirty="0"/>
              <a:t> hormone) and LH/FSH ratio.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The </a:t>
            </a:r>
            <a:r>
              <a:rPr lang="en-US" sz="2400" b="1" dirty="0">
                <a:solidFill>
                  <a:srgbClr val="C00000"/>
                </a:solidFill>
              </a:rPr>
              <a:t>prediction of clinical pregnancy </a:t>
            </a:r>
            <a:r>
              <a:rPr lang="en-US" sz="2400" b="1" dirty="0" smtClean="0"/>
              <a:t>in </a:t>
            </a:r>
            <a:r>
              <a:rPr lang="en-US" sz="2400" b="1" dirty="0" smtClean="0">
                <a:solidFill>
                  <a:srgbClr val="C00000"/>
                </a:solidFill>
              </a:rPr>
              <a:t>PCOS </a:t>
            </a:r>
            <a:r>
              <a:rPr lang="en-US" sz="2400" b="1" dirty="0">
                <a:solidFill>
                  <a:srgbClr val="C00000"/>
                </a:solidFill>
              </a:rPr>
              <a:t>is more challenging </a:t>
            </a:r>
            <a:r>
              <a:rPr lang="en-US" sz="2400" b="1" dirty="0">
                <a:solidFill>
                  <a:schemeClr val="tx2"/>
                </a:solidFill>
              </a:rPr>
              <a:t>than non-PCOS </a:t>
            </a:r>
            <a:r>
              <a:rPr lang="en-US" sz="2400" b="1" dirty="0" smtClean="0">
                <a:solidFill>
                  <a:schemeClr val="tx2"/>
                </a:solidFill>
              </a:rPr>
              <a:t>women.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Many </a:t>
            </a:r>
            <a:r>
              <a:rPr lang="en-US" sz="2400" b="1" dirty="0" smtClean="0">
                <a:solidFill>
                  <a:srgbClr val="7030A0"/>
                </a:solidFill>
              </a:rPr>
              <a:t>other </a:t>
            </a:r>
            <a:r>
              <a:rPr lang="en-US" sz="2400" b="1" dirty="0">
                <a:solidFill>
                  <a:srgbClr val="7030A0"/>
                </a:solidFill>
              </a:rPr>
              <a:t>studies have demonstrated </a:t>
            </a:r>
            <a:r>
              <a:rPr lang="en-US" sz="2400" b="1" dirty="0"/>
              <a:t>that </a:t>
            </a:r>
            <a:r>
              <a:rPr lang="en-US" sz="2400" b="1" dirty="0">
                <a:solidFill>
                  <a:srgbClr val="7030A0"/>
                </a:solidFill>
              </a:rPr>
              <a:t>oocyte quality </a:t>
            </a:r>
            <a:r>
              <a:rPr lang="en-US" sz="2400" b="1" dirty="0" smtClean="0">
                <a:solidFill>
                  <a:srgbClr val="7030A0"/>
                </a:solidFill>
              </a:rPr>
              <a:t>and embryo </a:t>
            </a:r>
            <a:r>
              <a:rPr lang="en-US" sz="2400" b="1" dirty="0">
                <a:solidFill>
                  <a:srgbClr val="7030A0"/>
                </a:solidFill>
              </a:rPr>
              <a:t>development may be affected by PCOS. 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However, it </a:t>
            </a:r>
            <a:r>
              <a:rPr lang="en-US" sz="2400" b="1" dirty="0"/>
              <a:t>is </a:t>
            </a:r>
            <a:r>
              <a:rPr lang="en-US" sz="2400" b="1" dirty="0">
                <a:solidFill>
                  <a:srgbClr val="00B0F0"/>
                </a:solidFill>
              </a:rPr>
              <a:t>still obscure whether these deleterious effects </a:t>
            </a:r>
            <a:r>
              <a:rPr lang="en-US" sz="2400" b="1" dirty="0" smtClean="0">
                <a:solidFill>
                  <a:srgbClr val="00B0F0"/>
                </a:solidFill>
              </a:rPr>
              <a:t>can induce </a:t>
            </a:r>
            <a:r>
              <a:rPr lang="en-US" sz="2400" b="1" dirty="0">
                <a:solidFill>
                  <a:srgbClr val="00B0F0"/>
                </a:solidFill>
              </a:rPr>
              <a:t>developmental arrest of early embryos during </a:t>
            </a:r>
            <a:r>
              <a:rPr lang="en-US" sz="2400" b="1" dirty="0" smtClean="0">
                <a:solidFill>
                  <a:srgbClr val="00B0F0"/>
                </a:solidFill>
              </a:rPr>
              <a:t>IVF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Introduction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9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309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Aim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7747"/>
            <a:ext cx="10515600" cy="96591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00B0F0"/>
                </a:solidFill>
              </a:rPr>
              <a:t>Our </a:t>
            </a:r>
            <a:r>
              <a:rPr lang="en-US" sz="3600" b="1" dirty="0">
                <a:solidFill>
                  <a:srgbClr val="00B0F0"/>
                </a:solidFill>
              </a:rPr>
              <a:t>aim was to investigate the IVF/ICSI outcomes in PCOD </a:t>
            </a:r>
            <a:r>
              <a:rPr lang="en-US" sz="3600" b="1" dirty="0" smtClean="0">
                <a:solidFill>
                  <a:srgbClr val="00B0F0"/>
                </a:solidFill>
              </a:rPr>
              <a:t>patients</a:t>
            </a:r>
          </a:p>
        </p:txBody>
      </p:sp>
    </p:spTree>
    <p:extLst>
      <p:ext uri="{BB962C8B-B14F-4D97-AF65-F5344CB8AC3E}">
        <p14:creationId xmlns:p14="http://schemas.microsoft.com/office/powerpoint/2010/main" val="18763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1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Materials and Methods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95836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Study conducted on PCOD and non-PCOD IVF patients of our IVF </a:t>
            </a:r>
            <a:r>
              <a:rPr lang="en-US" b="1" dirty="0" smtClean="0"/>
              <a:t>Centre</a:t>
            </a:r>
            <a:endParaRPr lang="en-US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A total of </a:t>
            </a:r>
            <a:r>
              <a:rPr lang="en-US" b="1" dirty="0" smtClean="0">
                <a:solidFill>
                  <a:srgbClr val="C00000"/>
                </a:solidFill>
              </a:rPr>
              <a:t>142 women </a:t>
            </a:r>
            <a:r>
              <a:rPr lang="en-US" b="1" dirty="0" smtClean="0"/>
              <a:t>were involved in </a:t>
            </a:r>
            <a:r>
              <a:rPr lang="en-US" b="1" dirty="0" smtClean="0">
                <a:solidFill>
                  <a:srgbClr val="C00000"/>
                </a:solidFill>
              </a:rPr>
              <a:t>147 fresh IVF </a:t>
            </a:r>
            <a:r>
              <a:rPr lang="en-US" b="1" dirty="0" smtClean="0">
                <a:solidFill>
                  <a:srgbClr val="C00000"/>
                </a:solidFill>
              </a:rPr>
              <a:t>cycles </a:t>
            </a:r>
            <a:r>
              <a:rPr lang="en-US" b="1" dirty="0" smtClean="0"/>
              <a:t>[</a:t>
            </a:r>
            <a:r>
              <a:rPr lang="en-US" b="1" dirty="0" smtClean="0">
                <a:solidFill>
                  <a:srgbClr val="7030A0"/>
                </a:solidFill>
              </a:rPr>
              <a:t>PCOD= </a:t>
            </a:r>
            <a:r>
              <a:rPr lang="en-US" b="1" dirty="0" smtClean="0">
                <a:solidFill>
                  <a:srgbClr val="7030A0"/>
                </a:solidFill>
              </a:rPr>
              <a:t>58</a:t>
            </a:r>
            <a:r>
              <a:rPr lang="en-US" b="1" dirty="0" smtClean="0"/>
              <a:t>; </a:t>
            </a:r>
            <a:r>
              <a:rPr lang="en-US" b="1" dirty="0" smtClean="0">
                <a:solidFill>
                  <a:srgbClr val="0070C0"/>
                </a:solidFill>
              </a:rPr>
              <a:t>non-PCOD</a:t>
            </a:r>
            <a:r>
              <a:rPr lang="en-US" b="1" dirty="0" smtClean="0"/>
              <a:t>(other </a:t>
            </a:r>
            <a:r>
              <a:rPr lang="en-US" b="1" dirty="0"/>
              <a:t>infertility factor</a:t>
            </a:r>
            <a:r>
              <a:rPr lang="en-US" b="1" dirty="0" smtClean="0"/>
              <a:t>) </a:t>
            </a:r>
            <a:r>
              <a:rPr lang="en-US" b="1" dirty="0" smtClean="0">
                <a:solidFill>
                  <a:srgbClr val="0070C0"/>
                </a:solidFill>
              </a:rPr>
              <a:t>= 84</a:t>
            </a:r>
            <a:r>
              <a:rPr lang="en-US" b="1" dirty="0" smtClean="0"/>
              <a:t>]</a:t>
            </a:r>
            <a:endParaRPr lang="en-US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B050"/>
                </a:solidFill>
              </a:rPr>
              <a:t>Inclusion</a:t>
            </a:r>
            <a:r>
              <a:rPr lang="en-US" b="1" dirty="0" smtClean="0"/>
              <a:t> criteria: women with age of </a:t>
            </a:r>
            <a:r>
              <a:rPr lang="en-US" b="1" dirty="0" smtClean="0">
                <a:solidFill>
                  <a:srgbClr val="00B050"/>
                </a:solidFill>
              </a:rPr>
              <a:t>&gt;22 and &lt;46 years</a:t>
            </a:r>
            <a:r>
              <a:rPr lang="en-US" b="1" dirty="0"/>
              <a:t>.</a:t>
            </a:r>
            <a:endParaRPr lang="en-US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xclusion</a:t>
            </a:r>
            <a:r>
              <a:rPr lang="en-US" b="1" dirty="0" smtClean="0"/>
              <a:t> criteria: patients with </a:t>
            </a:r>
            <a:r>
              <a:rPr lang="en-US" b="1" dirty="0" smtClean="0">
                <a:solidFill>
                  <a:srgbClr val="FF0000"/>
                </a:solidFill>
              </a:rPr>
              <a:t>oocyte </a:t>
            </a:r>
            <a:r>
              <a:rPr lang="en-US" b="1" dirty="0" smtClean="0">
                <a:solidFill>
                  <a:srgbClr val="FF0000"/>
                </a:solidFill>
              </a:rPr>
              <a:t>recipient (OR) </a:t>
            </a:r>
            <a:r>
              <a:rPr lang="en-US" b="1" dirty="0" smtClean="0"/>
              <a:t>in IVF cycle</a:t>
            </a:r>
            <a:r>
              <a:rPr lang="en-US" b="1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Hormonal test and other blood test were done by outsourced pathology lab.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9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076"/>
            <a:ext cx="10636876" cy="525775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All women underwent </a:t>
            </a:r>
            <a:r>
              <a:rPr lang="en-US" sz="2400" b="1" dirty="0">
                <a:solidFill>
                  <a:srgbClr val="C00000"/>
                </a:solidFill>
              </a:rPr>
              <a:t>control ovarian </a:t>
            </a:r>
            <a:r>
              <a:rPr lang="en-US" sz="2400" b="1" dirty="0" smtClean="0">
                <a:solidFill>
                  <a:srgbClr val="C00000"/>
                </a:solidFill>
              </a:rPr>
              <a:t>stimulation (COS</a:t>
            </a:r>
            <a:r>
              <a:rPr lang="en-US" sz="2400" b="1" dirty="0" smtClean="0"/>
              <a:t>) </a:t>
            </a:r>
            <a:r>
              <a:rPr lang="en-US" sz="2400" b="1" dirty="0" smtClean="0"/>
              <a:t>with FSH </a:t>
            </a:r>
            <a:r>
              <a:rPr lang="en-US" sz="2400" b="1" dirty="0"/>
              <a:t>and pituitary suppression with an </a:t>
            </a:r>
            <a:r>
              <a:rPr lang="en-US" sz="2400" b="1" dirty="0">
                <a:solidFill>
                  <a:srgbClr val="C00000"/>
                </a:solidFill>
              </a:rPr>
              <a:t>agonist </a:t>
            </a:r>
            <a:r>
              <a:rPr lang="en-US" sz="2400" b="1" dirty="0" smtClean="0">
                <a:solidFill>
                  <a:srgbClr val="C00000"/>
                </a:solidFill>
              </a:rPr>
              <a:t>long protocol </a:t>
            </a:r>
            <a:r>
              <a:rPr lang="en-US" sz="2400" b="1" dirty="0"/>
              <a:t>consisting of oral contraceptive pretreatment </a:t>
            </a:r>
            <a:r>
              <a:rPr lang="en-US" sz="2400" b="1" dirty="0" smtClean="0"/>
              <a:t>with lupride-4mg/4ml </a:t>
            </a:r>
            <a:r>
              <a:rPr lang="en-US" sz="2400" b="1" dirty="0"/>
              <a:t>20U &amp; 10U. </a:t>
            </a:r>
            <a:endParaRPr lang="en-US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The </a:t>
            </a:r>
            <a:r>
              <a:rPr lang="en-US" sz="2400" b="1" dirty="0"/>
              <a:t>ovarian </a:t>
            </a:r>
            <a:r>
              <a:rPr lang="en-US" sz="2400" b="1" dirty="0" smtClean="0">
                <a:solidFill>
                  <a:srgbClr val="00B0F0"/>
                </a:solidFill>
              </a:rPr>
              <a:t>stimulations</a:t>
            </a:r>
            <a:r>
              <a:rPr lang="en-US" sz="2400" b="1" dirty="0" smtClean="0"/>
              <a:t> were </a:t>
            </a:r>
            <a:r>
              <a:rPr lang="en-US" sz="2400" b="1" dirty="0"/>
              <a:t>done by using </a:t>
            </a:r>
            <a:r>
              <a:rPr lang="en-US" sz="2400" b="1" dirty="0">
                <a:solidFill>
                  <a:srgbClr val="00B0F0"/>
                </a:solidFill>
              </a:rPr>
              <a:t>recombinant follicle </a:t>
            </a:r>
            <a:r>
              <a:rPr lang="en-US" sz="2400" b="1" dirty="0" smtClean="0">
                <a:solidFill>
                  <a:srgbClr val="00B0F0"/>
                </a:solidFill>
              </a:rPr>
              <a:t>stimulating hormone </a:t>
            </a:r>
            <a:r>
              <a:rPr lang="en-US" sz="2400" b="1" dirty="0" err="1">
                <a:solidFill>
                  <a:srgbClr val="00B0F0"/>
                </a:solidFill>
              </a:rPr>
              <a:t>Folisurge</a:t>
            </a:r>
            <a:r>
              <a:rPr lang="en-US" sz="2400" b="1" dirty="0">
                <a:solidFill>
                  <a:srgbClr val="00B0F0"/>
                </a:solidFill>
              </a:rPr>
              <a:t> (</a:t>
            </a:r>
            <a:r>
              <a:rPr lang="en-US" sz="2400" b="1" dirty="0" err="1">
                <a:solidFill>
                  <a:srgbClr val="00B0F0"/>
                </a:solidFill>
              </a:rPr>
              <a:t>rFSH</a:t>
            </a:r>
            <a:r>
              <a:rPr lang="en-US" sz="2400" b="1" dirty="0">
                <a:solidFill>
                  <a:srgbClr val="00B0F0"/>
                </a:solidFill>
              </a:rPr>
              <a:t>)</a:t>
            </a:r>
            <a:r>
              <a:rPr lang="en-US" sz="2400" b="1" dirty="0"/>
              <a:t> 150U and </a:t>
            </a:r>
            <a:r>
              <a:rPr lang="en-US" sz="2400" b="1" dirty="0">
                <a:solidFill>
                  <a:srgbClr val="00B0F0"/>
                </a:solidFill>
              </a:rPr>
              <a:t>human </a:t>
            </a:r>
            <a:r>
              <a:rPr lang="en-US" sz="2400" b="1" dirty="0" smtClean="0">
                <a:solidFill>
                  <a:srgbClr val="00B0F0"/>
                </a:solidFill>
              </a:rPr>
              <a:t>menopausal gonadotropins </a:t>
            </a:r>
            <a:r>
              <a:rPr lang="en-US" sz="2400" b="1" dirty="0">
                <a:solidFill>
                  <a:srgbClr val="00B0F0"/>
                </a:solidFill>
              </a:rPr>
              <a:t>(HMG). </a:t>
            </a:r>
            <a:r>
              <a:rPr lang="en-US" sz="2400" b="1" dirty="0" smtClean="0">
                <a:solidFill>
                  <a:srgbClr val="00B0F0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</a:rPr>
              <a:t>Ovarian </a:t>
            </a:r>
            <a:r>
              <a:rPr lang="en-US" sz="2400" b="1" dirty="0">
                <a:solidFill>
                  <a:srgbClr val="7030A0"/>
                </a:solidFill>
              </a:rPr>
              <a:t>response</a:t>
            </a:r>
            <a:r>
              <a:rPr lang="en-US" sz="2400" b="1" dirty="0"/>
              <a:t> was </a:t>
            </a:r>
            <a:r>
              <a:rPr lang="en-US" sz="2400" b="1" dirty="0" smtClean="0"/>
              <a:t>monitored by </a:t>
            </a:r>
            <a:r>
              <a:rPr lang="en-US" sz="2400" b="1" dirty="0"/>
              <a:t>transvaginal </a:t>
            </a:r>
            <a:r>
              <a:rPr lang="en-US" sz="2400" b="1" dirty="0" smtClean="0"/>
              <a:t>ultrasonography (</a:t>
            </a:r>
            <a:r>
              <a:rPr lang="en-US" sz="2400" b="1" dirty="0" smtClean="0">
                <a:solidFill>
                  <a:srgbClr val="7030A0"/>
                </a:solidFill>
              </a:rPr>
              <a:t>TVS</a:t>
            </a:r>
            <a:r>
              <a:rPr lang="en-US" sz="2400" b="1" dirty="0" smtClean="0"/>
              <a:t>) </a:t>
            </a:r>
            <a:r>
              <a:rPr lang="en-US" sz="2400" b="1" dirty="0" smtClean="0"/>
              <a:t>and serum </a:t>
            </a:r>
            <a:r>
              <a:rPr lang="en-US" sz="2400" b="1" dirty="0">
                <a:solidFill>
                  <a:srgbClr val="7030A0"/>
                </a:solidFill>
              </a:rPr>
              <a:t>E2 </a:t>
            </a:r>
            <a:r>
              <a:rPr lang="en-US" sz="2400" b="1" dirty="0" smtClean="0">
                <a:solidFill>
                  <a:srgbClr val="7030A0"/>
                </a:solidFill>
              </a:rPr>
              <a:t>level</a:t>
            </a:r>
            <a:r>
              <a:rPr lang="en-US" sz="2400" b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dose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of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</a:rPr>
              <a:t>rFSH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and HMG was individually </a:t>
            </a:r>
            <a:r>
              <a:rPr lang="en-US" sz="2400" b="1" dirty="0"/>
              <a:t>adjusted </a:t>
            </a:r>
            <a:r>
              <a:rPr lang="en-US" sz="2400" b="1" dirty="0" smtClean="0"/>
              <a:t>based on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number and size of follicles and the estradiol level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636876" cy="72957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Materials and Methods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9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5169"/>
            <a:ext cx="10515600" cy="506457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The </a:t>
            </a:r>
            <a:r>
              <a:rPr lang="en-US" sz="2400" b="1" dirty="0">
                <a:solidFill>
                  <a:srgbClr val="00B0F0"/>
                </a:solidFill>
              </a:rPr>
              <a:t>administration of </a:t>
            </a:r>
            <a:r>
              <a:rPr lang="en-US" sz="2400" b="1" dirty="0" err="1">
                <a:solidFill>
                  <a:srgbClr val="00B0F0"/>
                </a:solidFill>
              </a:rPr>
              <a:t>hCG</a:t>
            </a:r>
            <a:r>
              <a:rPr lang="en-US" sz="2400" b="1" dirty="0">
                <a:solidFill>
                  <a:srgbClr val="00B0F0"/>
                </a:solidFill>
              </a:rPr>
              <a:t> triggers </a:t>
            </a:r>
            <a:r>
              <a:rPr lang="en-US" sz="2400" b="1" dirty="0"/>
              <a:t>was decided when at least </a:t>
            </a:r>
            <a:r>
              <a:rPr lang="en-US" sz="2400" b="1" dirty="0">
                <a:solidFill>
                  <a:srgbClr val="00B0F0"/>
                </a:solidFill>
              </a:rPr>
              <a:t>3 follicles reached &gt;17mm diameter.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</a:rPr>
              <a:t>Final </a:t>
            </a:r>
            <a:r>
              <a:rPr lang="en-US" sz="2400" b="1" dirty="0">
                <a:solidFill>
                  <a:srgbClr val="7030A0"/>
                </a:solidFill>
              </a:rPr>
              <a:t>maturation </a:t>
            </a:r>
            <a:r>
              <a:rPr lang="en-US" sz="2400" b="1" dirty="0"/>
              <a:t>of follicles was done </a:t>
            </a:r>
            <a:r>
              <a:rPr lang="en-US" sz="2400" b="1" dirty="0">
                <a:solidFill>
                  <a:srgbClr val="7030A0"/>
                </a:solidFill>
              </a:rPr>
              <a:t>by intramuscular of hCG</a:t>
            </a:r>
            <a:r>
              <a:rPr lang="en-US" sz="2400" b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After 36h of hCG administration </a:t>
            </a:r>
            <a:r>
              <a:rPr lang="en-US" sz="2400" b="1" dirty="0">
                <a:solidFill>
                  <a:srgbClr val="C00000"/>
                </a:solidFill>
              </a:rPr>
              <a:t>oocyte retrieval carried  out by Transvaginal USG–guided ovum pickup needle.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oocyte retrieved and </a:t>
            </a:r>
            <a:r>
              <a:rPr lang="en-US" sz="2400" b="1" dirty="0">
                <a:solidFill>
                  <a:srgbClr val="00B0F0"/>
                </a:solidFill>
              </a:rPr>
              <a:t>cumulus cell were removed </a:t>
            </a:r>
            <a:r>
              <a:rPr lang="en-US" sz="2400" b="1" dirty="0"/>
              <a:t>after exposure to HEPES-buffered medium with </a:t>
            </a:r>
            <a:r>
              <a:rPr lang="en-US" sz="2400" b="1" dirty="0" err="1"/>
              <a:t>hyluronidase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by gently denuding pipette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7030A0"/>
                </a:solidFill>
              </a:rPr>
              <a:t>Matured </a:t>
            </a:r>
            <a:r>
              <a:rPr lang="en-US" sz="2400" b="1" dirty="0">
                <a:solidFill>
                  <a:srgbClr val="7030A0"/>
                </a:solidFill>
              </a:rPr>
              <a:t>metaphase II (</a:t>
            </a:r>
            <a:r>
              <a:rPr lang="en-US" sz="2400" b="1" dirty="0" smtClean="0">
                <a:solidFill>
                  <a:srgbClr val="7030A0"/>
                </a:solidFill>
              </a:rPr>
              <a:t>M2</a:t>
            </a:r>
            <a:r>
              <a:rPr lang="en-US" sz="2400" b="1" dirty="0" smtClean="0"/>
              <a:t>) oocytes </a:t>
            </a:r>
            <a:r>
              <a:rPr lang="en-US" sz="2400" b="1" dirty="0"/>
              <a:t>were identified and </a:t>
            </a:r>
            <a:r>
              <a:rPr lang="en-US" sz="2400" b="1" dirty="0">
                <a:solidFill>
                  <a:srgbClr val="7030A0"/>
                </a:solidFill>
              </a:rPr>
              <a:t>in-vitro fertilized with </a:t>
            </a:r>
            <a:r>
              <a:rPr lang="en-US" sz="2400" b="1" dirty="0" smtClean="0">
                <a:solidFill>
                  <a:srgbClr val="7030A0"/>
                </a:solidFill>
              </a:rPr>
              <a:t>husband sperm </a:t>
            </a:r>
            <a:r>
              <a:rPr lang="en-US" sz="2400" b="1" dirty="0">
                <a:solidFill>
                  <a:srgbClr val="7030A0"/>
                </a:solidFill>
              </a:rPr>
              <a:t>or donor sperm </a:t>
            </a:r>
            <a:r>
              <a:rPr lang="en-US" sz="2400" b="1" dirty="0"/>
              <a:t>by Intra Cytoplasmic Sperm </a:t>
            </a:r>
            <a:r>
              <a:rPr lang="en-US" sz="2400" b="1" dirty="0" smtClean="0"/>
              <a:t>injection (</a:t>
            </a:r>
            <a:r>
              <a:rPr lang="en-US" sz="2400" b="1" dirty="0">
                <a:solidFill>
                  <a:srgbClr val="7030A0"/>
                </a:solidFill>
              </a:rPr>
              <a:t>ICSI</a:t>
            </a:r>
            <a:r>
              <a:rPr lang="en-US" sz="2400" b="1" dirty="0"/>
              <a:t>). </a:t>
            </a: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1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Materials and Methods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3652"/>
            <a:ext cx="10515600" cy="47812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Day 3 </a:t>
            </a:r>
            <a:r>
              <a:rPr lang="en-US" sz="2400" b="1" dirty="0">
                <a:solidFill>
                  <a:srgbClr val="7030A0"/>
                </a:solidFill>
              </a:rPr>
              <a:t>fertilized embryos </a:t>
            </a:r>
            <a:r>
              <a:rPr lang="en-US" sz="2400" b="1" dirty="0"/>
              <a:t>were </a:t>
            </a:r>
            <a:r>
              <a:rPr lang="en-US" sz="2400" b="1" dirty="0">
                <a:solidFill>
                  <a:srgbClr val="7030A0"/>
                </a:solidFill>
              </a:rPr>
              <a:t>assessed and good quality 2-3 embryos </a:t>
            </a:r>
            <a:r>
              <a:rPr lang="en-US" sz="2400" b="1" dirty="0"/>
              <a:t>were </a:t>
            </a:r>
            <a:r>
              <a:rPr lang="en-US" sz="2400" b="1" dirty="0">
                <a:solidFill>
                  <a:srgbClr val="7030A0"/>
                </a:solidFill>
              </a:rPr>
              <a:t>transferred </a:t>
            </a:r>
            <a:r>
              <a:rPr lang="en-US" sz="2400" b="1" dirty="0"/>
              <a:t>in uterus.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B050"/>
                </a:solidFill>
              </a:rPr>
              <a:t>Luteal </a:t>
            </a:r>
            <a:r>
              <a:rPr lang="en-US" sz="2400" b="1" dirty="0">
                <a:solidFill>
                  <a:srgbClr val="00B050"/>
                </a:solidFill>
              </a:rPr>
              <a:t>phase support </a:t>
            </a:r>
            <a:r>
              <a:rPr lang="en-US" sz="2400" b="1" dirty="0"/>
              <a:t>progesterone administration was </a:t>
            </a:r>
            <a:r>
              <a:rPr lang="en-US" sz="2400" b="1" dirty="0">
                <a:solidFill>
                  <a:srgbClr val="00B050"/>
                </a:solidFill>
              </a:rPr>
              <a:t>started </a:t>
            </a:r>
            <a:r>
              <a:rPr lang="en-US" sz="2400" b="1" dirty="0"/>
              <a:t>on the day of </a:t>
            </a:r>
            <a:r>
              <a:rPr lang="en-US" sz="2400" b="1" dirty="0">
                <a:solidFill>
                  <a:srgbClr val="00B050"/>
                </a:solidFill>
              </a:rPr>
              <a:t>oocyte </a:t>
            </a:r>
            <a:r>
              <a:rPr lang="en-US" sz="2400" b="1" dirty="0" smtClean="0">
                <a:solidFill>
                  <a:srgbClr val="00B050"/>
                </a:solidFill>
              </a:rPr>
              <a:t>pick-up.</a:t>
            </a:r>
            <a:endParaRPr lang="en-US" sz="2400" b="1" dirty="0">
              <a:solidFill>
                <a:srgbClr val="00B05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After </a:t>
            </a:r>
            <a:r>
              <a:rPr lang="en-US" sz="2400" b="1" dirty="0">
                <a:solidFill>
                  <a:srgbClr val="C00000"/>
                </a:solidFill>
              </a:rPr>
              <a:t>14 days of embryos transfer β-hCG test </a:t>
            </a:r>
            <a:r>
              <a:rPr lang="en-US" sz="2400" b="1" dirty="0"/>
              <a:t>for biochemical pregnancy were performed.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/>
              <a:t>The β-hCG </a:t>
            </a:r>
            <a:r>
              <a:rPr lang="en-US" sz="2400" b="1" dirty="0">
                <a:solidFill>
                  <a:srgbClr val="C00000"/>
                </a:solidFill>
              </a:rPr>
              <a:t>value more than 100mIU/mL </a:t>
            </a:r>
            <a:r>
              <a:rPr lang="en-US" sz="2400" b="1" dirty="0"/>
              <a:t>considered as </a:t>
            </a:r>
            <a:r>
              <a:rPr lang="en-US" sz="2400" b="1" dirty="0">
                <a:solidFill>
                  <a:srgbClr val="C00000"/>
                </a:solidFill>
              </a:rPr>
              <a:t>positive biochemical </a:t>
            </a:r>
            <a:r>
              <a:rPr lang="en-US" sz="2400" b="1" dirty="0"/>
              <a:t>pregnancy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1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Materials and Methods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5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614170"/>
              </p:ext>
            </p:extLst>
          </p:nvPr>
        </p:nvGraphicFramePr>
        <p:xfrm>
          <a:off x="974501" y="3179121"/>
          <a:ext cx="10423302" cy="275056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4262017"/>
                <a:gridCol w="1816402"/>
                <a:gridCol w="2396352"/>
                <a:gridCol w="1948531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PCOD (</a:t>
                      </a:r>
                      <a:r>
                        <a:rPr lang="en-US" sz="1800" dirty="0">
                          <a:effectLst/>
                        </a:rPr>
                        <a:t>N=58)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Non-PCOD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N=84)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Value (Significance 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Male </a:t>
                      </a:r>
                      <a:r>
                        <a:rPr lang="en-US" sz="1800" dirty="0">
                          <a:effectLst/>
                        </a:rPr>
                        <a:t>Factor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25 (</a:t>
                      </a:r>
                      <a:r>
                        <a:rPr lang="en-US" sz="1600" dirty="0">
                          <a:effectLst/>
                        </a:rPr>
                        <a:t>30%)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9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Female factor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39(67.2%)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(Only PCOD)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 (32%)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(other than PCOD)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Both factor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19 (32.7% 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21(25%)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Unexplained infertility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11(13%)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30.89±3.64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30.66 ±4.02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0.732 (NS)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3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Duration of infertility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6.84± 3.57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6.97± 3.47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0.829 (NS)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65607" y="2779011"/>
            <a:ext cx="77144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Table1 :  PCOD and Non- PCOD characteristics </a:t>
            </a:r>
            <a:endParaRPr lang="en-US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706189" y="239234"/>
            <a:ext cx="10833280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Results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974500" y="1193652"/>
            <a:ext cx="105649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Data</a:t>
            </a:r>
            <a:r>
              <a:rPr lang="en-US" sz="2000" b="1" dirty="0"/>
              <a:t> </a:t>
            </a:r>
            <a:r>
              <a:rPr lang="en-US" sz="2000" b="1" dirty="0" smtClean="0"/>
              <a:t>generated from the study were </a:t>
            </a:r>
            <a:r>
              <a:rPr lang="en-US" sz="2000" b="1" dirty="0">
                <a:solidFill>
                  <a:srgbClr val="C00000"/>
                </a:solidFill>
              </a:rPr>
              <a:t>statistical analyzed </a:t>
            </a:r>
            <a:r>
              <a:rPr lang="en-US" sz="2000" b="1" dirty="0"/>
              <a:t>by using </a:t>
            </a:r>
            <a:r>
              <a:rPr lang="en-US" sz="2000" b="1" dirty="0">
                <a:solidFill>
                  <a:srgbClr val="C00000"/>
                </a:solidFill>
              </a:rPr>
              <a:t>Student T-Test </a:t>
            </a:r>
            <a:r>
              <a:rPr lang="en-US" sz="2000" b="1" dirty="0"/>
              <a:t>(online available GraphPad Prism software). </a:t>
            </a:r>
            <a:endParaRPr lang="en-US" sz="20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The P values of </a:t>
            </a:r>
            <a:r>
              <a:rPr lang="en-US" sz="2000" b="1" dirty="0">
                <a:solidFill>
                  <a:srgbClr val="C00000"/>
                </a:solidFill>
              </a:rPr>
              <a:t>&lt;0.05 were considered statistically significant</a:t>
            </a:r>
          </a:p>
        </p:txBody>
      </p:sp>
    </p:spTree>
    <p:extLst>
      <p:ext uri="{BB962C8B-B14F-4D97-AF65-F5344CB8AC3E}">
        <p14:creationId xmlns:p14="http://schemas.microsoft.com/office/powerpoint/2010/main" val="249327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944</Words>
  <Application>Microsoft Office PowerPoint</Application>
  <PresentationFormat>Widescreen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Introduction </vt:lpstr>
      <vt:lpstr>Introduction </vt:lpstr>
      <vt:lpstr>Aim </vt:lpstr>
      <vt:lpstr>Materials and Methods</vt:lpstr>
      <vt:lpstr>Materials and Methods</vt:lpstr>
      <vt:lpstr>Materials and Methods</vt:lpstr>
      <vt:lpstr>Materials and Methods</vt:lpstr>
      <vt:lpstr>PowerPoint Presentation</vt:lpstr>
      <vt:lpstr>PowerPoint Presentation</vt:lpstr>
      <vt:lpstr>PowerPoint Presentation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manju.chellani@yahoo.com</dc:creator>
  <cp:lastModifiedBy>manju.chellani@yahoo.com</cp:lastModifiedBy>
  <cp:revision>40</cp:revision>
  <dcterms:created xsi:type="dcterms:W3CDTF">2020-09-29T11:20:51Z</dcterms:created>
  <dcterms:modified xsi:type="dcterms:W3CDTF">2020-10-01T09:12:15Z</dcterms:modified>
</cp:coreProperties>
</file>