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9" r:id="rId5"/>
    <p:sldId id="269" r:id="rId6"/>
    <p:sldId id="271" r:id="rId7"/>
    <p:sldId id="266" r:id="rId8"/>
    <p:sldId id="260" r:id="rId9"/>
    <p:sldId id="268" r:id="rId10"/>
    <p:sldId id="267" r:id="rId11"/>
    <p:sldId id="270" r:id="rId12"/>
    <p:sldId id="25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335A-4FCD-4DAF-9D24-0F4781919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3200" dirty="0"/>
              <a:t>MULLERIAN ANOMALY  AND ASSOCIATED MULTISYSTEM ABNORMALITIES</a:t>
            </a:r>
            <a:br>
              <a:rPr lang="en-IN" sz="3200" dirty="0"/>
            </a:br>
            <a:r>
              <a:rPr lang="en-IN" sz="3200" dirty="0"/>
              <a:t>:A RARE CASE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F353D-59DA-4DF0-B883-A726B0917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419240"/>
          </a:xfrm>
        </p:spPr>
        <p:txBody>
          <a:bodyPr>
            <a:normAutofit/>
          </a:bodyPr>
          <a:lstStyle/>
          <a:p>
            <a:r>
              <a:rPr lang="en-IN" dirty="0"/>
              <a:t>DR PRAGYAN PARAMITA PRADHAN</a:t>
            </a:r>
          </a:p>
          <a:p>
            <a:r>
              <a:rPr lang="en-IN" dirty="0"/>
              <a:t>DR PUSHPAWATI THAKUR</a:t>
            </a:r>
          </a:p>
          <a:p>
            <a:r>
              <a:rPr lang="en-IN" dirty="0"/>
              <a:t>DR SARITA RAJBHAR</a:t>
            </a:r>
          </a:p>
          <a:p>
            <a:r>
              <a:rPr lang="en-IN"/>
              <a:t>DR YARANG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893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4D81F-ADBE-410A-B288-BD24E289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0F5E-0EBD-4DBC-AFE7-375E3E5B9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17639"/>
            <a:ext cx="8596668" cy="502372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Intra operatively  there was </a:t>
            </a:r>
            <a:r>
              <a:rPr lang="en-US" sz="2400" dirty="0" err="1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unicornuate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uterus with  left sided rudimentary horn (ASRM type </a:t>
            </a:r>
            <a:r>
              <a:rPr lang="en-US" sz="24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II Mullerian anomaly)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and a 8</a:t>
            </a:r>
            <a:r>
              <a:rPr lang="en-US" sz="24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x8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cm  right ovarian endometriotic  cyst. </a:t>
            </a:r>
          </a:p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There was also malrotation of gut and </a:t>
            </a:r>
            <a:r>
              <a:rPr lang="en-US" sz="2400" dirty="0" err="1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meckel’s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diverticulum. </a:t>
            </a:r>
          </a:p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Ad</a:t>
            </a:r>
            <a:r>
              <a:rPr lang="en-US" sz="24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hesions were released followed by excision of rudimentary horn and preservation of functioning uterus. Right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ovarian endometriotic cyst excision was done.</a:t>
            </a:r>
          </a:p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Post operatively 1 unit PRBC transfusion was done and  patient was </a:t>
            </a:r>
            <a:r>
              <a:rPr lang="en-US" sz="24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shifted to ICU for a day for observation. </a:t>
            </a:r>
          </a:p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Rest of post op period was uneventful and she  was discharged on day 5.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342309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74919-C1F9-4AFE-8CEB-E7836BF6A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dirty="0"/>
              <a:t>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EFD0B-5065-4CEF-B790-2968F9988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At discharge patient was put on GnRH agonist (</a:t>
            </a:r>
            <a:r>
              <a:rPr lang="en-IN" sz="2400" dirty="0" err="1"/>
              <a:t>inj</a:t>
            </a:r>
            <a:r>
              <a:rPr lang="en-IN" sz="2400" dirty="0"/>
              <a:t> leuprolide ) for 3 months.</a:t>
            </a:r>
          </a:p>
          <a:p>
            <a:r>
              <a:rPr lang="en-IN" sz="2400" dirty="0"/>
              <a:t>Subsequent  follow ups of the  patient for 3 months were  normal.</a:t>
            </a:r>
          </a:p>
        </p:txBody>
      </p:sp>
    </p:spTree>
    <p:extLst>
      <p:ext uri="{BB962C8B-B14F-4D97-AF65-F5344CB8AC3E}">
        <p14:creationId xmlns:p14="http://schemas.microsoft.com/office/powerpoint/2010/main" val="2097497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19F0D-5B5F-481D-881B-3000DE172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26A67-5AC6-47C0-9676-A69B44D3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6349"/>
            <a:ext cx="8596668" cy="4655014"/>
          </a:xfrm>
        </p:spPr>
        <p:txBody>
          <a:bodyPr/>
          <a:lstStyle/>
          <a:p>
            <a:r>
              <a:rPr lang="en-IN" sz="2400" dirty="0"/>
              <a:t>The uniqueness of the above reported case lies in the fact that there were  abnormalities of multiple systems like cardiac ,renal ,genital, skeletal and gastrointestinal .</a:t>
            </a:r>
          </a:p>
          <a:p>
            <a:r>
              <a:rPr lang="en-IN" sz="2400" dirty="0"/>
              <a:t>Each of the abnormalities required proper evaluation .</a:t>
            </a:r>
          </a:p>
          <a:p>
            <a:r>
              <a:rPr lang="en-IN" sz="2400" dirty="0"/>
              <a:t>Hence it is recommended that in every case of Mullerian anomaly other systems also need to be evaluated properly to detect and manage those abnormalities in time</a:t>
            </a:r>
            <a:r>
              <a:rPr lang="en-IN" dirty="0"/>
              <a:t>. </a:t>
            </a:r>
          </a:p>
          <a:p>
            <a:pPr marL="0" indent="0">
              <a:buNone/>
            </a:pPr>
            <a:r>
              <a:rPr lang="en-IN" sz="2400" b="1" dirty="0">
                <a:solidFill>
                  <a:schemeClr val="accent1"/>
                </a:solidFill>
              </a:rPr>
              <a:t>REFERENCE</a:t>
            </a:r>
          </a:p>
          <a:p>
            <a:pPr marL="0" indent="0">
              <a:buNone/>
            </a:pPr>
            <a:r>
              <a:rPr lang="en-IN" dirty="0"/>
              <a:t>1.Banerjee I, Dam P, Roy SD. Mullerian Developmental Defect Along with Multisystem Abnormalities: A Rare Case with Rare Association. Int J Sci Stud 2015;2(12):201-203.-</a:t>
            </a:r>
          </a:p>
        </p:txBody>
      </p:sp>
    </p:spTree>
    <p:extLst>
      <p:ext uri="{BB962C8B-B14F-4D97-AF65-F5344CB8AC3E}">
        <p14:creationId xmlns:p14="http://schemas.microsoft.com/office/powerpoint/2010/main" val="1350542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B849-7193-4173-B87E-D6CC1298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0064-0F9E-40E9-BC1E-1E9780425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Mullerian development defects are some of the most fascinating disorders encountered in gynaecology which may 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result from abnormal formation, fusion or reabsorption of the Müllerian ducts during fetal </a:t>
            </a:r>
            <a:r>
              <a:rPr lang="en-US" sz="2400" dirty="0" err="1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life.Incidence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of Mullerian anomalies is 1-3% in general population.</a:t>
            </a:r>
          </a:p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process may be partial or total and can  have associated urinary tract anomalies as there is  close embryologic relation exists between the development of the urinary and reproductive organs.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61105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D072D-09CF-4811-9B4B-9E901FED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90629-FC74-43AC-8616-F315F39C1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Rarely other anomalies of cardiovascular , gastrointestinal and  axial skeletal  system can be present along with </a:t>
            </a:r>
            <a:r>
              <a:rPr lang="en-US" sz="2400" dirty="0" err="1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mullerian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and renal anomalies </a:t>
            </a:r>
          </a:p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 a case scenario described by </a:t>
            </a:r>
            <a:r>
              <a:rPr lang="en-US" sz="2400" dirty="0" err="1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Indranil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Banerjee et al. a 19 year old girl had </a:t>
            </a:r>
            <a:r>
              <a:rPr lang="en-US" sz="2400" dirty="0" err="1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unicornuate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uterus with right chocolate cyst ,with history of rectal atresia ,VSD, right renal agenesis.[1]</a:t>
            </a:r>
          </a:p>
          <a:p>
            <a:r>
              <a:rPr lang="en-US" sz="2400" dirty="0">
                <a:solidFill>
                  <a:srgbClr val="4A5155"/>
                </a:solidFill>
                <a:latin typeface="Arial" panose="020B0604020202020204" pitchFamily="34" charset="0"/>
                <a:cs typeface="Mangal" panose="02040503050203030202" pitchFamily="18" charset="0"/>
              </a:rPr>
              <a:t>Here is such a rare case involving multisystem abnormalities managed successfully at AIIMS ,Raipur.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1357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2826-1C57-4F59-93DF-12DC8D73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CASE REPORT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02FFC-AB3B-4894-9912-FDAC47270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2323"/>
            <a:ext cx="8596668" cy="4778477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 </a:t>
            </a:r>
            <a:r>
              <a:rPr lang="en-US" sz="26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20 year married nulligravida female came to AIIMS OPD with complain of chronic lower abdominal pain  for 6 months and a lump abdomen since 4 months.</a:t>
            </a:r>
          </a:p>
          <a:p>
            <a:r>
              <a:rPr lang="en-US" sz="26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She was  a known case of moderate aortic stenosis with bicuspid aortic valve with  outside USG done 3 months back   s/o right sided pelvic kidney  and right complex </a:t>
            </a:r>
            <a:r>
              <a:rPr lang="en-US" sz="2600" dirty="0" err="1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adenexal</a:t>
            </a:r>
            <a:r>
              <a:rPr lang="en-US" sz="26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mass .</a:t>
            </a:r>
          </a:p>
          <a:p>
            <a:r>
              <a:rPr lang="en-US" sz="26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She had underwent  laparotomy 2 month back outside where removal of  </a:t>
            </a:r>
            <a:r>
              <a:rPr lang="en-US" sz="26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right sided ectopic kidney was done .However they were not able to remove the cyst and was hence  referred to higher </a:t>
            </a:r>
            <a:r>
              <a:rPr lang="en-US" sz="2600" dirty="0" err="1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centre</a:t>
            </a:r>
            <a:r>
              <a:rPr lang="en-US" sz="26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  <a:endParaRPr lang="en-US" sz="2600" dirty="0">
              <a:solidFill>
                <a:srgbClr val="4A515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sz="1800" dirty="0">
              <a:solidFill>
                <a:srgbClr val="4A515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070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EC7F3-BB8C-466A-8D69-321350E7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38DC53-6D08-4BDC-A8F5-713A7730B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" y="332509"/>
            <a:ext cx="11416146" cy="6386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B06DC-8CF8-492B-ABEA-E485A805241A}"/>
              </a:ext>
            </a:extLst>
          </p:cNvPr>
          <p:cNvSpPr txBox="1"/>
          <p:nvPr/>
        </p:nvSpPr>
        <p:spPr>
          <a:xfrm>
            <a:off x="4468761" y="5737123"/>
            <a:ext cx="29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COMPLEX RIGHT ADENEXAL CYST</a:t>
            </a:r>
          </a:p>
        </p:txBody>
      </p:sp>
    </p:spTree>
    <p:extLst>
      <p:ext uri="{BB962C8B-B14F-4D97-AF65-F5344CB8AC3E}">
        <p14:creationId xmlns:p14="http://schemas.microsoft.com/office/powerpoint/2010/main" val="398930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F4D8-2175-4B91-841F-586297D8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B10A0-D3FE-4210-87EA-1FEF2152C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497" y="-7425"/>
            <a:ext cx="6450779" cy="4602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15617-F1FB-4DB0-B1B0-4EF801F34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283" y="1594054"/>
            <a:ext cx="5705438" cy="5263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E44BB-2C7D-47E3-81E0-38DCA2BECB4C}"/>
              </a:ext>
            </a:extLst>
          </p:cNvPr>
          <p:cNvSpPr txBox="1"/>
          <p:nvPr/>
        </p:nvSpPr>
        <p:spPr>
          <a:xfrm>
            <a:off x="3393769" y="3167004"/>
            <a:ext cx="238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ENDOMETRIOTIC CYST</a:t>
            </a:r>
          </a:p>
        </p:txBody>
      </p:sp>
    </p:spTree>
    <p:extLst>
      <p:ext uri="{BB962C8B-B14F-4D97-AF65-F5344CB8AC3E}">
        <p14:creationId xmlns:p14="http://schemas.microsoft.com/office/powerpoint/2010/main" val="397165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62EDF-607E-481A-AD09-18C3E82CB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6F32F-A29C-4ECC-836D-C1F87D8A8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She was evaluated at AIIMS .All tumor markers were normal except  CA 125 </a:t>
            </a:r>
            <a:r>
              <a:rPr lang="en-US" sz="24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which was raised .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CECT suggested of  complex midline mass (?hydrosalpinx /pyosalpinx) and left ovarian cyst with segmentation anomalies in lower lumber vertebra </a:t>
            </a:r>
            <a:r>
              <a:rPr lang="en-US" sz="24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and single left kidney.</a:t>
            </a:r>
            <a:endParaRPr lang="en-US" sz="2400" dirty="0">
              <a:solidFill>
                <a:srgbClr val="4A515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After proper preoperative evaluation, cardiology ,urology opinio</a:t>
            </a:r>
            <a:r>
              <a:rPr lang="en-US" sz="2400" dirty="0">
                <a:solidFill>
                  <a:srgbClr val="4A5155"/>
                </a:solidFill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 </a:t>
            </a:r>
            <a:r>
              <a:rPr lang="en-US" sz="2400" dirty="0">
                <a:solidFill>
                  <a:srgbClr val="4A515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at AIIMS and PAC clearance  she underwent laparoscopic evaluation .Due to dense adhesions between bladder ,bowels and the endometriotic cyst decision for  laparotomy was taken. 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2219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DA77-E818-49BB-B216-F6C8D707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79FF8A-72C6-49AE-B927-98BABFFDC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218" y="152400"/>
            <a:ext cx="11471563" cy="655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80EB28-0F19-4D63-9DF9-0A4A91E57E30}"/>
              </a:ext>
            </a:extLst>
          </p:cNvPr>
          <p:cNvSpPr txBox="1"/>
          <p:nvPr/>
        </p:nvSpPr>
        <p:spPr>
          <a:xfrm flipH="1">
            <a:off x="3201874" y="3864077"/>
            <a:ext cx="187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ENDOMETRIOTIC   CYST</a:t>
            </a:r>
          </a:p>
        </p:txBody>
      </p:sp>
    </p:spTree>
    <p:extLst>
      <p:ext uri="{BB962C8B-B14F-4D97-AF65-F5344CB8AC3E}">
        <p14:creationId xmlns:p14="http://schemas.microsoft.com/office/powerpoint/2010/main" val="144720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9CC7D-BE44-4502-905B-20B3A826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27E4A9-71A1-4F32-90AC-ECE8AC945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36" y="-96535"/>
            <a:ext cx="11623964" cy="6511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92F84-BE28-41BF-83BB-1BE67A3C404E}"/>
              </a:ext>
            </a:extLst>
          </p:cNvPr>
          <p:cNvSpPr txBox="1"/>
          <p:nvPr/>
        </p:nvSpPr>
        <p:spPr>
          <a:xfrm>
            <a:off x="4527755" y="3067665"/>
            <a:ext cx="337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UNICORNUATE  UTERUS AND RUDIMENTARY HORN</a:t>
            </a:r>
          </a:p>
        </p:txBody>
      </p:sp>
    </p:spTree>
    <p:extLst>
      <p:ext uri="{BB962C8B-B14F-4D97-AF65-F5344CB8AC3E}">
        <p14:creationId xmlns:p14="http://schemas.microsoft.com/office/powerpoint/2010/main" val="18344680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559</TotalTime>
  <Words>592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MULLERIAN ANOMALY  AND ASSOCIATED MULTISYSTEM ABNORMALITIES :A RARE CASE REPORT</vt:lpstr>
      <vt:lpstr>INTRODUCTION </vt:lpstr>
      <vt:lpstr>PowerPoint Presentation</vt:lpstr>
      <vt:lpstr>CASE REPORT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FOLLOW UP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</dc:title>
  <dc:creator>pragyanprmta@gmail.com</dc:creator>
  <cp:lastModifiedBy>pragyanprmta@gmail.com</cp:lastModifiedBy>
  <cp:revision>27</cp:revision>
  <dcterms:created xsi:type="dcterms:W3CDTF">2020-09-30T03:54:32Z</dcterms:created>
  <dcterms:modified xsi:type="dcterms:W3CDTF">2020-10-01T15:08:58Z</dcterms:modified>
</cp:coreProperties>
</file>