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ms-powerpoint.presentation.macroEnabled.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7" r:id="rId17"/>
    <p:sldId id="271" r:id="rId18"/>
    <p:sldId id="272" r:id="rId19"/>
    <p:sldId id="273" r:id="rId20"/>
    <p:sldId id="274" r:id="rId21"/>
    <p:sldId id="275" r:id="rId22"/>
    <p:sldId id="276" r:id="rId23"/>
    <p:sldId id="278" r:id="rId2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37DC7CC-0C34-4944-9AEB-5A8F8DB5FE8B}" type="datetimeFigureOut">
              <a:rPr lang="en-US" smtClean="0"/>
              <a:t>9/16/2021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030B1B-76CB-453A-8C03-0E0A33D21DDD}"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7DC7CC-0C34-4944-9AEB-5A8F8DB5FE8B}" type="datetimeFigureOut">
              <a:rPr lang="en-US" smtClean="0"/>
              <a:t>9/16/2021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030B1B-76CB-453A-8C03-0E0A33D21DD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7DC7CC-0C34-4944-9AEB-5A8F8DB5FE8B}" type="datetimeFigureOut">
              <a:rPr lang="en-US" smtClean="0"/>
              <a:t>9/16/2021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030B1B-76CB-453A-8C03-0E0A33D21DD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37DC7CC-0C34-4944-9AEB-5A8F8DB5FE8B}" type="datetimeFigureOut">
              <a:rPr lang="en-US" smtClean="0"/>
              <a:t>9/16/2021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030B1B-76CB-453A-8C03-0E0A33D21DD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37DC7CC-0C34-4944-9AEB-5A8F8DB5FE8B}" type="datetimeFigureOut">
              <a:rPr lang="en-US" smtClean="0"/>
              <a:t>9/16/2021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A030B1B-76CB-453A-8C03-0E0A33D21DDD}"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37DC7CC-0C34-4944-9AEB-5A8F8DB5FE8B}" type="datetimeFigureOut">
              <a:rPr lang="en-US" smtClean="0"/>
              <a:t>9/16/2021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030B1B-76CB-453A-8C03-0E0A33D21DD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37DC7CC-0C34-4944-9AEB-5A8F8DB5FE8B}" type="datetimeFigureOut">
              <a:rPr lang="en-US" smtClean="0"/>
              <a:t>9/16/2021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A030B1B-76CB-453A-8C03-0E0A33D21DD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37DC7CC-0C34-4944-9AEB-5A8F8DB5FE8B}" type="datetimeFigureOut">
              <a:rPr lang="en-US" smtClean="0"/>
              <a:t>9/16/2021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A030B1B-76CB-453A-8C03-0E0A33D21DD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37DC7CC-0C34-4944-9AEB-5A8F8DB5FE8B}" type="datetimeFigureOut">
              <a:rPr lang="en-US" smtClean="0"/>
              <a:t>9/16/2021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A030B1B-76CB-453A-8C03-0E0A33D21DD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7DC7CC-0C34-4944-9AEB-5A8F8DB5FE8B}" type="datetimeFigureOut">
              <a:rPr lang="en-US" smtClean="0"/>
              <a:t>9/16/2021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030B1B-76CB-453A-8C03-0E0A33D21DD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37DC7CC-0C34-4944-9AEB-5A8F8DB5FE8B}" type="datetimeFigureOut">
              <a:rPr lang="en-US" smtClean="0"/>
              <a:t>9/16/2021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A030B1B-76CB-453A-8C03-0E0A33D21DDD}"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37DC7CC-0C34-4944-9AEB-5A8F8DB5FE8B}" type="datetimeFigureOut">
              <a:rPr lang="en-US" smtClean="0"/>
              <a:t>9/16/2021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030B1B-76CB-453A-8C03-0E0A33D21DD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about:blank"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b="1" dirty="0"/>
              <a:t> </a:t>
            </a:r>
            <a:r>
              <a:rPr lang="en-US" dirty="0"/>
              <a:t/>
            </a:r>
            <a:br>
              <a:rPr lang="en-US" dirty="0"/>
            </a:br>
            <a:r>
              <a:rPr lang="en-US" b="1" dirty="0"/>
              <a:t>COMPARATIVE STUDY OF COMBINATION OF </a:t>
            </a:r>
            <a:r>
              <a:rPr lang="en-US" b="1" dirty="0" err="1"/>
              <a:t>MIFEPRISTONE</a:t>
            </a:r>
            <a:r>
              <a:rPr lang="en-US" b="1" dirty="0"/>
              <a:t> AND </a:t>
            </a:r>
            <a:r>
              <a:rPr lang="en-US" b="1" dirty="0" err="1"/>
              <a:t>MISOPROSTOL</a:t>
            </a:r>
            <a:r>
              <a:rPr lang="en-US" b="1" dirty="0"/>
              <a:t> REGIMEN WITH </a:t>
            </a:r>
            <a:r>
              <a:rPr lang="en-US" b="1" dirty="0" err="1"/>
              <a:t>MISOPROSTOL</a:t>
            </a:r>
            <a:r>
              <a:rPr lang="en-US" b="1" dirty="0"/>
              <a:t> ONLY REGIMEN FOR MID TRIMESTER ABORTION</a:t>
            </a:r>
            <a:r>
              <a:rPr lang="en-US" dirty="0"/>
              <a:t/>
            </a:r>
            <a:br>
              <a:rPr lang="en-US" dirty="0"/>
            </a:br>
            <a:r>
              <a:rPr lang="en-US" b="1" dirty="0"/>
              <a:t> </a:t>
            </a:r>
            <a:r>
              <a:rPr lang="en-US" dirty="0"/>
              <a:t/>
            </a:r>
            <a:br>
              <a:rPr lang="en-US" dirty="0"/>
            </a:br>
            <a:endParaRPr lang="en-US" dirty="0"/>
          </a:p>
        </p:txBody>
      </p:sp>
      <p:sp>
        <p:nvSpPr>
          <p:cNvPr id="3" name="Subtitle 2"/>
          <p:cNvSpPr>
            <a:spLocks noGrp="1"/>
          </p:cNvSpPr>
          <p:nvPr>
            <p:ph type="subTitle" idx="1"/>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err="1"/>
              <a:t>Misoprostol</a:t>
            </a:r>
            <a:r>
              <a:rPr lang="en-US" dirty="0"/>
              <a:t> is a synthetic PGE-1 analogue which induces cervical ripening as well as strong uterine contractions and leads to expulsion of a pregnancy. Prostaglandins play an important role in the regulation of uterine contractility during pregnancy. </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IN" dirty="0"/>
              <a:t>Combination of </a:t>
            </a:r>
            <a:r>
              <a:rPr lang="en-IN" dirty="0" err="1"/>
              <a:t>mifepristone</a:t>
            </a:r>
            <a:r>
              <a:rPr lang="en-IN" dirty="0"/>
              <a:t> with </a:t>
            </a:r>
            <a:r>
              <a:rPr lang="en-IN" dirty="0" err="1"/>
              <a:t>misoprostol</a:t>
            </a:r>
            <a:r>
              <a:rPr lang="en-IN" dirty="0"/>
              <a:t> is a common method for mid trimester pregnancy termination. Priming of the uterus with </a:t>
            </a:r>
            <a:r>
              <a:rPr lang="en-IN" dirty="0" err="1"/>
              <a:t>mifepristone</a:t>
            </a:r>
            <a:r>
              <a:rPr lang="en-IN" dirty="0"/>
              <a:t> makes it more sensitive to prostaglandins. It binds with the progesterone receptors and antagonizes the actions of progesterone on prostaglandin synthesis and metabolism resulting in increase in production and decreased deactivation of prostaglandins. It also induces cervical softening thus, enhancing the efficacy of the prostaglandins as an abortifacient</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a:t>METHODOLOGY</a:t>
            </a:r>
            <a:r>
              <a:rPr lang="en-US" dirty="0"/>
              <a:t/>
            </a:r>
            <a:br>
              <a:rPr lang="en-US" dirty="0"/>
            </a:br>
            <a:endParaRPr lang="en-US" dirty="0"/>
          </a:p>
        </p:txBody>
      </p:sp>
      <p:sp>
        <p:nvSpPr>
          <p:cNvPr id="3" name="Content Placeholder 2"/>
          <p:cNvSpPr>
            <a:spLocks noGrp="1"/>
          </p:cNvSpPr>
          <p:nvPr>
            <p:ph idx="1"/>
          </p:nvPr>
        </p:nvSpPr>
        <p:spPr/>
        <p:txBody>
          <a:bodyPr/>
          <a:lstStyle/>
          <a:p>
            <a:r>
              <a:rPr lang="en-US" dirty="0"/>
              <a:t>This was a </a:t>
            </a:r>
            <a:r>
              <a:rPr lang="en-US" dirty="0" smtClean="0"/>
              <a:t> </a:t>
            </a:r>
            <a:r>
              <a:rPr lang="en-US" dirty="0"/>
              <a:t>comparative analysis and prospective study conducted in Department of Obstetrics and Gynecology of </a:t>
            </a:r>
            <a:r>
              <a:rPr lang="en-US" dirty="0" err="1"/>
              <a:t>Dhiraj</a:t>
            </a:r>
            <a:r>
              <a:rPr lang="en-US" dirty="0"/>
              <a:t> hospital .it was conducted from 1</a:t>
            </a:r>
            <a:r>
              <a:rPr lang="en-US" baseline="30000" dirty="0"/>
              <a:t>st</a:t>
            </a:r>
            <a:r>
              <a:rPr lang="en-US" dirty="0"/>
              <a:t>Jan 2019 to 1</a:t>
            </a:r>
            <a:r>
              <a:rPr lang="en-US" baseline="30000" dirty="0"/>
              <a:t>st</a:t>
            </a:r>
            <a:r>
              <a:rPr lang="en-US" dirty="0"/>
              <a:t>June2020.</a:t>
            </a:r>
          </a:p>
          <a:p>
            <a:r>
              <a:rPr lang="en-US" dirty="0"/>
              <a:t>SAMPLE SIZE : 160 patients</a:t>
            </a:r>
          </a:p>
          <a:p>
            <a:r>
              <a:rPr lang="en-US" dirty="0"/>
              <a:t>DURATION: 1</a:t>
            </a:r>
            <a:r>
              <a:rPr lang="en-US" baseline="30000" dirty="0"/>
              <a:t>st</a:t>
            </a:r>
            <a:r>
              <a:rPr lang="en-US" dirty="0"/>
              <a:t>Jan2019 to 1</a:t>
            </a:r>
            <a:r>
              <a:rPr lang="en-US" baseline="30000" dirty="0"/>
              <a:t>st</a:t>
            </a:r>
            <a:r>
              <a:rPr lang="en-US" dirty="0"/>
              <a:t>June 2020.</a:t>
            </a:r>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INCLUSION CRITERIA</a:t>
            </a:r>
            <a:endParaRPr lang="en-US" dirty="0"/>
          </a:p>
        </p:txBody>
      </p:sp>
      <p:sp>
        <p:nvSpPr>
          <p:cNvPr id="3" name="Content Placeholder 2"/>
          <p:cNvSpPr>
            <a:spLocks noGrp="1"/>
          </p:cNvSpPr>
          <p:nvPr>
            <p:ph idx="1"/>
          </p:nvPr>
        </p:nvSpPr>
        <p:spPr/>
        <p:txBody>
          <a:bodyPr>
            <a:normAutofit fontScale="92500" lnSpcReduction="20000"/>
          </a:bodyPr>
          <a:lstStyle/>
          <a:p>
            <a:pPr>
              <a:buNone/>
            </a:pPr>
            <a:endParaRPr lang="en-US" dirty="0"/>
          </a:p>
          <a:p>
            <a:pPr lvl="0"/>
            <a:r>
              <a:rPr lang="en-US" dirty="0"/>
              <a:t>pregnancy &gt;12 to &lt; 20 weeks</a:t>
            </a:r>
          </a:p>
          <a:p>
            <a:pPr lvl="0"/>
            <a:r>
              <a:rPr lang="en-US" dirty="0"/>
              <a:t>no contraindication for use of prostaglandin</a:t>
            </a:r>
          </a:p>
          <a:p>
            <a:pPr lvl="0"/>
            <a:r>
              <a:rPr lang="en-US" dirty="0"/>
              <a:t>singleton pregnancy </a:t>
            </a:r>
          </a:p>
          <a:p>
            <a:pPr lvl="0"/>
            <a:r>
              <a:rPr lang="en-US" dirty="0"/>
              <a:t>live fetus</a:t>
            </a:r>
          </a:p>
          <a:p>
            <a:pPr lvl="0"/>
            <a:r>
              <a:rPr lang="en-US" dirty="0"/>
              <a:t>cervical </a:t>
            </a:r>
            <a:r>
              <a:rPr lang="en-US" dirty="0" err="1"/>
              <a:t>os</a:t>
            </a:r>
            <a:r>
              <a:rPr lang="en-US" dirty="0"/>
              <a:t> closed </a:t>
            </a:r>
          </a:p>
          <a:p>
            <a:pPr lvl="0"/>
            <a:r>
              <a:rPr lang="en-US" dirty="0"/>
              <a:t>no bleeding</a:t>
            </a:r>
          </a:p>
          <a:p>
            <a:pPr lvl="0"/>
            <a:r>
              <a:rPr lang="en-US" dirty="0"/>
              <a:t>willing for induction</a:t>
            </a:r>
          </a:p>
          <a:p>
            <a:pPr lvl="0"/>
            <a:r>
              <a:rPr lang="en-US" dirty="0"/>
              <a:t>fetus with congenital anomaly </a:t>
            </a:r>
          </a:p>
          <a:p>
            <a:pPr>
              <a:buNone/>
            </a:pP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Exclusion Criteria:</a:t>
            </a:r>
            <a:r>
              <a:rPr lang="en-US" dirty="0" smtClean="0"/>
              <a:t/>
            </a:r>
            <a:br>
              <a:rPr lang="en-US" dirty="0" smtClean="0"/>
            </a:br>
            <a:r>
              <a:rPr lang="en-US" b="1" dirty="0" smtClean="0"/>
              <a:t> </a:t>
            </a:r>
            <a:endParaRPr lang="en-US" dirty="0"/>
          </a:p>
        </p:txBody>
      </p:sp>
      <p:sp>
        <p:nvSpPr>
          <p:cNvPr id="3" name="Content Placeholder 2"/>
          <p:cNvSpPr>
            <a:spLocks noGrp="1"/>
          </p:cNvSpPr>
          <p:nvPr>
            <p:ph idx="1"/>
          </p:nvPr>
        </p:nvSpPr>
        <p:spPr/>
        <p:txBody>
          <a:bodyPr>
            <a:normAutofit lnSpcReduction="10000"/>
          </a:bodyPr>
          <a:lstStyle/>
          <a:p>
            <a:pPr lvl="0"/>
            <a:r>
              <a:rPr lang="en-US" dirty="0" smtClean="0"/>
              <a:t>history </a:t>
            </a:r>
            <a:r>
              <a:rPr lang="en-US" dirty="0"/>
              <a:t>of allergy to prostaglandin</a:t>
            </a:r>
          </a:p>
          <a:p>
            <a:pPr lvl="0"/>
            <a:r>
              <a:rPr lang="en-US" dirty="0"/>
              <a:t>cervical </a:t>
            </a:r>
            <a:r>
              <a:rPr lang="en-US" dirty="0" err="1"/>
              <a:t>os</a:t>
            </a:r>
            <a:r>
              <a:rPr lang="en-US" dirty="0"/>
              <a:t> dilated</a:t>
            </a:r>
          </a:p>
          <a:p>
            <a:pPr lvl="0"/>
            <a:r>
              <a:rPr lang="en-US" dirty="0"/>
              <a:t>incomplete abortion</a:t>
            </a:r>
          </a:p>
          <a:p>
            <a:pPr lvl="0"/>
            <a:r>
              <a:rPr lang="en-US" dirty="0"/>
              <a:t>suspected ectopic pregnancy</a:t>
            </a:r>
          </a:p>
          <a:p>
            <a:pPr lvl="0"/>
            <a:r>
              <a:rPr lang="en-US" dirty="0" err="1"/>
              <a:t>coagulopathies</a:t>
            </a:r>
            <a:endParaRPr lang="en-US" dirty="0"/>
          </a:p>
          <a:p>
            <a:pPr lvl="0"/>
            <a:r>
              <a:rPr lang="en-US" dirty="0"/>
              <a:t>chronic systemic use of corticosteroids</a:t>
            </a:r>
          </a:p>
          <a:p>
            <a:pPr lvl="0"/>
            <a:r>
              <a:rPr lang="en-US" dirty="0"/>
              <a:t> chronic adrenal failure</a:t>
            </a:r>
          </a:p>
          <a:p>
            <a:pPr lvl="0"/>
            <a:r>
              <a:rPr lang="en-US" dirty="0"/>
              <a:t>inherited </a:t>
            </a:r>
            <a:r>
              <a:rPr lang="en-US" dirty="0" err="1"/>
              <a:t>porphyria</a:t>
            </a:r>
            <a:endParaRPr lang="en-US" dirty="0"/>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533400" y="990600"/>
            <a:ext cx="8153400" cy="5135563"/>
          </a:xfrm>
        </p:spPr>
        <p:txBody>
          <a:bodyPr>
            <a:normAutofit fontScale="92500" lnSpcReduction="10000"/>
          </a:bodyPr>
          <a:lstStyle/>
          <a:p>
            <a:r>
              <a:rPr lang="en-US" dirty="0"/>
              <a:t>Participants were randomized to one of two study groups; women in the first group received pretreatment of 200 mg  </a:t>
            </a:r>
            <a:r>
              <a:rPr lang="en-US" dirty="0" err="1"/>
              <a:t>mifepristone</a:t>
            </a:r>
            <a:r>
              <a:rPr lang="en-US" dirty="0"/>
              <a:t> to take orally  followed by 400 micrograms </a:t>
            </a:r>
            <a:r>
              <a:rPr lang="en-US" dirty="0" err="1"/>
              <a:t>misoprostol</a:t>
            </a:r>
            <a:r>
              <a:rPr lang="en-US" dirty="0"/>
              <a:t> orally. Those in the second group received  only the first dose of 400 micrograms </a:t>
            </a:r>
            <a:r>
              <a:rPr lang="en-US" dirty="0" err="1"/>
              <a:t>misoprostol</a:t>
            </a:r>
            <a:r>
              <a:rPr lang="en-US" dirty="0"/>
              <a:t> to be taken orally. Doses were repeated every 4 hours, up to 3 doses, until the expulsion of the fetus and the placenta occurred. After administration of the first </a:t>
            </a:r>
            <a:r>
              <a:rPr lang="en-US" dirty="0" err="1"/>
              <a:t>misoprostol</a:t>
            </a:r>
            <a:r>
              <a:rPr lang="en-US" dirty="0"/>
              <a:t> dose, blood pressure, temperature, side effects, and bleeding were monitored every 3 hours.</a:t>
            </a:r>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77500" lnSpcReduction="20000"/>
          </a:bodyPr>
          <a:lstStyle/>
          <a:p>
            <a:r>
              <a:rPr lang="en-US" dirty="0" smtClean="0"/>
              <a:t>The procedure was considered complete if the products of conception were passed and appeared complete (including the placenta) within 14 hours of the first </a:t>
            </a:r>
            <a:r>
              <a:rPr lang="en-US" dirty="0" err="1" smtClean="0"/>
              <a:t>misoprostol</a:t>
            </a:r>
            <a:r>
              <a:rPr lang="en-US" dirty="0" smtClean="0"/>
              <a:t> dose and no further interventions were given. The induction was considered a failure and the woman was offered standard evacuation if fetal expulsion did not occur within 14 hours from the first </a:t>
            </a:r>
            <a:r>
              <a:rPr lang="en-US" dirty="0" err="1" smtClean="0"/>
              <a:t>misoprostol</a:t>
            </a:r>
            <a:r>
              <a:rPr lang="en-US" dirty="0" smtClean="0"/>
              <a:t> dose (4 hours after the final dose). if the fetus was expelled but the placenta remained in the uterus after an additional 30 minutes, the woman could be given an additional 400 micrograms of </a:t>
            </a:r>
            <a:r>
              <a:rPr lang="en-US" dirty="0" err="1" smtClean="0"/>
              <a:t>misoprostol</a:t>
            </a:r>
            <a:r>
              <a:rPr lang="en-US" dirty="0" smtClean="0"/>
              <a:t> </a:t>
            </a:r>
            <a:r>
              <a:rPr lang="en-US" dirty="0" err="1" smtClean="0"/>
              <a:t>buccally</a:t>
            </a:r>
            <a:r>
              <a:rPr lang="en-US" dirty="0" smtClean="0"/>
              <a:t> to help evacuate the placenta and wait an additional 6 hours for expulsion (21.5 hours after the first </a:t>
            </a:r>
            <a:r>
              <a:rPr lang="en-US" dirty="0" err="1" smtClean="0"/>
              <a:t>misoprostol</a:t>
            </a:r>
            <a:r>
              <a:rPr lang="en-US" dirty="0" smtClean="0"/>
              <a:t> dose). If placental expulsion still did not occur, the remaining products were removed surgically.</a:t>
            </a:r>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0"/>
            <a:ext cx="8458200" cy="1417638"/>
          </a:xfrm>
        </p:spPr>
        <p:txBody>
          <a:bodyPr/>
          <a:lstStyle/>
          <a:p>
            <a:r>
              <a:rPr lang="en-US" dirty="0" smtClean="0"/>
              <a:t>RESULTS</a:t>
            </a:r>
            <a:endParaRPr lang="en-US" dirty="0"/>
          </a:p>
        </p:txBody>
      </p:sp>
      <p:sp>
        <p:nvSpPr>
          <p:cNvPr id="3" name="Content Placeholder 2"/>
          <p:cNvSpPr>
            <a:spLocks noGrp="1"/>
          </p:cNvSpPr>
          <p:nvPr>
            <p:ph idx="1"/>
          </p:nvPr>
        </p:nvSpPr>
        <p:spPr>
          <a:xfrm>
            <a:off x="304800" y="990600"/>
            <a:ext cx="8382000" cy="5135563"/>
          </a:xfrm>
        </p:spPr>
        <p:txBody>
          <a:bodyPr>
            <a:normAutofit fontScale="70000" lnSpcReduction="20000"/>
          </a:bodyPr>
          <a:lstStyle/>
          <a:p>
            <a:r>
              <a:rPr lang="en-US" dirty="0"/>
              <a:t>Pretreatment with </a:t>
            </a:r>
            <a:r>
              <a:rPr lang="en-US" dirty="0" err="1"/>
              <a:t>mifepristone</a:t>
            </a:r>
            <a:r>
              <a:rPr lang="en-US" dirty="0"/>
              <a:t> resulted in more than twice the chance of a complete uterine evacuation compared with </a:t>
            </a:r>
            <a:r>
              <a:rPr lang="en-US" dirty="0" err="1"/>
              <a:t>misoprostol</a:t>
            </a:r>
            <a:r>
              <a:rPr lang="en-US" dirty="0"/>
              <a:t> alone (relative risk 2.16, 95% CI 1.70–2.75). Approximately 80% (79.8%) of the </a:t>
            </a:r>
            <a:r>
              <a:rPr lang="en-US" dirty="0" err="1"/>
              <a:t>mifepristone–misoprostol</a:t>
            </a:r>
            <a:r>
              <a:rPr lang="en-US" dirty="0"/>
              <a:t> group had complete abortions compared with 37.5% of the </a:t>
            </a:r>
            <a:r>
              <a:rPr lang="en-US" dirty="0" err="1"/>
              <a:t>misoprostol</a:t>
            </a:r>
            <a:r>
              <a:rPr lang="en-US" dirty="0"/>
              <a:t>-alone group </a:t>
            </a:r>
            <a:r>
              <a:rPr lang="en-US" dirty="0" smtClean="0"/>
              <a:t>. </a:t>
            </a:r>
            <a:r>
              <a:rPr lang="en-US" dirty="0"/>
              <a:t>For instance, by 10 hours, almost 60% of women in the </a:t>
            </a:r>
            <a:r>
              <a:rPr lang="en-US" dirty="0" err="1"/>
              <a:t>mifepristone–misoprostol</a:t>
            </a:r>
            <a:r>
              <a:rPr lang="en-US" dirty="0"/>
              <a:t> group had complete uterine evacuation compared with fewer than 20% in the </a:t>
            </a:r>
            <a:r>
              <a:rPr lang="en-US" dirty="0" err="1"/>
              <a:t>misoprostol</a:t>
            </a:r>
            <a:r>
              <a:rPr lang="en-US" dirty="0"/>
              <a:t>-only group.  some women experienced complete uterine evacuation after the 15 hours stipulated in the protocol but before any additional interventions were provided. If we reclassify these women, we achieve moderately higher efficacy rates: 81.4% with </a:t>
            </a:r>
            <a:r>
              <a:rPr lang="en-US" dirty="0" err="1"/>
              <a:t>mifepristone–misoprostol</a:t>
            </a:r>
            <a:r>
              <a:rPr lang="en-US" dirty="0"/>
              <a:t> and 41.5% with </a:t>
            </a:r>
            <a:r>
              <a:rPr lang="en-US" dirty="0" err="1"/>
              <a:t>misoprostol</a:t>
            </a:r>
            <a:r>
              <a:rPr lang="en-US" dirty="0"/>
              <a:t> alone. Gestational age did not appear to affect evacuation rates among women pretreated with </a:t>
            </a:r>
            <a:r>
              <a:rPr lang="en-US" dirty="0" err="1"/>
              <a:t>mifepristone</a:t>
            </a:r>
            <a:r>
              <a:rPr lang="en-US" dirty="0"/>
              <a:t>; however, the rate of complete evacuation did vary by gestational age among women given </a:t>
            </a:r>
            <a:r>
              <a:rPr lang="en-US" dirty="0" err="1"/>
              <a:t>misoprostol</a:t>
            </a:r>
            <a:r>
              <a:rPr lang="en-US" dirty="0"/>
              <a:t> only (13.0–56.3%) resulting in a wide range of risk ratios between the two regimens.</a:t>
            </a:r>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a:t>Fetal expulsion occurred for 80% of the </a:t>
            </a:r>
            <a:r>
              <a:rPr lang="en-US" dirty="0" err="1"/>
              <a:t>mifepristone–misoprostol</a:t>
            </a:r>
            <a:r>
              <a:rPr lang="en-US" dirty="0"/>
              <a:t> participants and for 37.5% of </a:t>
            </a:r>
            <a:r>
              <a:rPr lang="en-US" dirty="0" err="1"/>
              <a:t>misoprostol</a:t>
            </a:r>
            <a:r>
              <a:rPr lang="en-US" dirty="0"/>
              <a:t>-alone recipients (relative risk 2.19; 95% CI 1.75–2.75). The mean times to fetal expulsion among participants who had a complete uterine evacuation were similar to the mean times to complete evacuation for both study regimens </a:t>
            </a:r>
            <a:r>
              <a:rPr lang="en-US" dirty="0" smtClean="0"/>
              <a:t>. </a:t>
            </a:r>
            <a:r>
              <a:rPr lang="en-US" dirty="0"/>
              <a:t>Additional care given to women who expelled the fetus but not the placenta included administration of </a:t>
            </a:r>
            <a:r>
              <a:rPr lang="en-US" dirty="0" err="1"/>
              <a:t>oxytocin</a:t>
            </a:r>
            <a:r>
              <a:rPr lang="en-US" dirty="0"/>
              <a:t>, removal with sponge forceps, dilation and curettage, and additional doses of </a:t>
            </a:r>
            <a:r>
              <a:rPr lang="en-US" dirty="0" err="1"/>
              <a:t>misoprostol</a:t>
            </a:r>
            <a:r>
              <a:rPr lang="en-US" dirty="0"/>
              <a:t> </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r>
              <a:rPr lang="en-US" dirty="0"/>
              <a:t>The mean induction-to-abortion interval for complete uterine evacuation was statistically significantly shorter among participants who were pretreated with </a:t>
            </a:r>
            <a:r>
              <a:rPr lang="en-US" dirty="0" err="1"/>
              <a:t>mifepristone</a:t>
            </a:r>
            <a:r>
              <a:rPr lang="en-US" dirty="0"/>
              <a:t> compared with those who took </a:t>
            </a:r>
            <a:r>
              <a:rPr lang="en-US" dirty="0" err="1"/>
              <a:t>misoprostol</a:t>
            </a:r>
            <a:r>
              <a:rPr lang="en-US" dirty="0"/>
              <a:t> alone (8.1 and 10.6 hours, respectively; </a:t>
            </a:r>
            <a:r>
              <a:rPr lang="en-US" i="1" dirty="0"/>
              <a:t>P</a:t>
            </a:r>
            <a:r>
              <a:rPr lang="en-US" dirty="0"/>
              <a:t>&lt;.001). Among participants who experienced complete uterine evacuation with the study regimen, the median number of doses of </a:t>
            </a:r>
            <a:r>
              <a:rPr lang="en-US" dirty="0" err="1"/>
              <a:t>misoprostol</a:t>
            </a:r>
            <a:r>
              <a:rPr lang="en-US" dirty="0"/>
              <a:t> received was significantly lower among the </a:t>
            </a:r>
            <a:r>
              <a:rPr lang="en-US" dirty="0" err="1"/>
              <a:t>mifepristone–misoprostol</a:t>
            </a:r>
            <a:r>
              <a:rPr lang="en-US" dirty="0"/>
              <a:t> group (three) as compared with the </a:t>
            </a:r>
            <a:r>
              <a:rPr lang="en-US" dirty="0" err="1"/>
              <a:t>misoprostol</a:t>
            </a:r>
            <a:r>
              <a:rPr lang="en-US" dirty="0"/>
              <a:t>-alone group (four)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pPr>
              <a:buNone/>
            </a:pPr>
            <a:r>
              <a:rPr lang="en-US" b="1" dirty="0"/>
              <a:t>Dr. </a:t>
            </a:r>
            <a:r>
              <a:rPr lang="en-US" b="1" dirty="0" err="1"/>
              <a:t>Tanvi</a:t>
            </a:r>
            <a:r>
              <a:rPr lang="en-US" b="1" dirty="0"/>
              <a:t> </a:t>
            </a:r>
            <a:r>
              <a:rPr lang="en-US" b="1" dirty="0" err="1"/>
              <a:t>Vasalla</a:t>
            </a:r>
            <a:r>
              <a:rPr lang="en-US" b="1" dirty="0"/>
              <a:t>,</a:t>
            </a:r>
            <a:endParaRPr lang="en-US" dirty="0"/>
          </a:p>
          <a:p>
            <a:pPr>
              <a:buNone/>
            </a:pPr>
            <a:r>
              <a:rPr lang="en-US" b="1" dirty="0"/>
              <a:t>2</a:t>
            </a:r>
            <a:r>
              <a:rPr lang="en-US" b="1" baseline="30000" dirty="0"/>
              <a:t>nd </a:t>
            </a:r>
            <a:r>
              <a:rPr lang="en-US" b="1" dirty="0"/>
              <a:t> year resident, Dept. of </a:t>
            </a:r>
            <a:r>
              <a:rPr lang="en-US" b="1" dirty="0" err="1"/>
              <a:t>obgyn</a:t>
            </a:r>
            <a:r>
              <a:rPr lang="en-US" b="1" dirty="0"/>
              <a:t>,</a:t>
            </a:r>
            <a:endParaRPr lang="en-US" dirty="0"/>
          </a:p>
          <a:p>
            <a:pPr>
              <a:buNone/>
            </a:pPr>
            <a:r>
              <a:rPr lang="en-US" b="1" dirty="0" err="1"/>
              <a:t>S.B.K.S</a:t>
            </a:r>
            <a:r>
              <a:rPr lang="en-US" b="1" dirty="0"/>
              <a:t> MI &amp; RC, </a:t>
            </a:r>
            <a:r>
              <a:rPr lang="en-US" b="1" dirty="0" err="1"/>
              <a:t>Vadodara</a:t>
            </a:r>
            <a:r>
              <a:rPr lang="en-US" b="1" dirty="0"/>
              <a:t>     </a:t>
            </a:r>
            <a:endParaRPr lang="en-US" dirty="0"/>
          </a:p>
          <a:p>
            <a:pPr>
              <a:buNone/>
            </a:pPr>
            <a:r>
              <a:rPr lang="en-US" b="1" u="sng" dirty="0">
                <a:hlinkClick r:id="rId2"/>
              </a:rPr>
              <a:t>tvasalla@gmail.com</a:t>
            </a:r>
            <a:r>
              <a:rPr lang="en-US" dirty="0"/>
              <a:t>	</a:t>
            </a:r>
          </a:p>
          <a:p>
            <a:pPr>
              <a:buNone/>
            </a:pPr>
            <a:endParaRPr lang="en-US"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lnSpcReduction="10000"/>
          </a:bodyPr>
          <a:lstStyle/>
          <a:p>
            <a:r>
              <a:rPr lang="en-US" dirty="0"/>
              <a:t>The side-effect profiles for the two study regimens did not differ significantly. Pain was the most commonly reported side effect, Other side effects associated  were nausea, vomiting, diarrhea, chills, and headache. Women were inquired about severity of their side effects; the only significant differences in severity between the two groups were diarrhea and chills, both lesser in the </a:t>
            </a:r>
            <a:r>
              <a:rPr lang="en-US" dirty="0" err="1"/>
              <a:t>mifepristone</a:t>
            </a:r>
            <a:r>
              <a:rPr lang="en-US" dirty="0"/>
              <a:t> plus </a:t>
            </a:r>
            <a:r>
              <a:rPr lang="en-US" dirty="0" err="1"/>
              <a:t>misoprostol</a:t>
            </a:r>
            <a:r>
              <a:rPr lang="en-US" dirty="0"/>
              <a:t> arm</a:t>
            </a: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CONCLUSION:</a:t>
            </a:r>
            <a:r>
              <a:rPr lang="en-US" dirty="0" smtClean="0"/>
              <a:t/>
            </a:r>
            <a:br>
              <a:rPr lang="en-US" dirty="0" smtClean="0"/>
            </a:br>
            <a:endParaRPr lang="en-US" dirty="0"/>
          </a:p>
        </p:txBody>
      </p:sp>
      <p:sp>
        <p:nvSpPr>
          <p:cNvPr id="3" name="Content Placeholder 2"/>
          <p:cNvSpPr>
            <a:spLocks noGrp="1"/>
          </p:cNvSpPr>
          <p:nvPr>
            <p:ph idx="1"/>
          </p:nvPr>
        </p:nvSpPr>
        <p:spPr/>
        <p:txBody>
          <a:bodyPr>
            <a:normAutofit lnSpcReduction="10000"/>
          </a:bodyPr>
          <a:lstStyle/>
          <a:p>
            <a:pPr>
              <a:buNone/>
            </a:pPr>
            <a:r>
              <a:rPr lang="en-US" dirty="0" smtClean="0"/>
              <a:t>The </a:t>
            </a:r>
            <a:r>
              <a:rPr lang="en-US" dirty="0"/>
              <a:t>study was performed to compare the effect of two regimes which included </a:t>
            </a:r>
            <a:r>
              <a:rPr lang="en-US" dirty="0" err="1"/>
              <a:t>mifepristone</a:t>
            </a:r>
            <a:r>
              <a:rPr lang="en-US" dirty="0"/>
              <a:t> with </a:t>
            </a:r>
            <a:r>
              <a:rPr lang="en-US" dirty="0" err="1"/>
              <a:t>misoprostol</a:t>
            </a:r>
            <a:r>
              <a:rPr lang="en-US" dirty="0"/>
              <a:t> and </a:t>
            </a:r>
            <a:r>
              <a:rPr lang="en-US" dirty="0" err="1"/>
              <a:t>misoprostol</a:t>
            </a:r>
            <a:r>
              <a:rPr lang="en-US" dirty="0"/>
              <a:t> alone in induction of labor in mid trimester abortion and it was concluded that though both regimens are effective but better results with shorter induction abortion time was seen with the combination of </a:t>
            </a:r>
            <a:r>
              <a:rPr lang="en-US" dirty="0" err="1"/>
              <a:t>mifepristone</a:t>
            </a:r>
            <a:r>
              <a:rPr lang="en-US" dirty="0"/>
              <a:t> and </a:t>
            </a:r>
            <a:r>
              <a:rPr lang="en-US" dirty="0" err="1"/>
              <a:t>misoprostol</a:t>
            </a:r>
            <a:r>
              <a:rPr lang="en-US" dirty="0"/>
              <a:t> regimen. Hence it produced better results.</a:t>
            </a:r>
          </a:p>
          <a:p>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REFERENCES:</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77500" lnSpcReduction="20000"/>
          </a:bodyPr>
          <a:lstStyle/>
          <a:p>
            <a:pPr>
              <a:buNone/>
            </a:pPr>
            <a:r>
              <a:rPr lang="en-US" dirty="0"/>
              <a:t> </a:t>
            </a:r>
          </a:p>
          <a:p>
            <a:pPr>
              <a:buNone/>
            </a:pPr>
            <a:r>
              <a:rPr lang="en-US" dirty="0"/>
              <a:t>1.Hamoda H, Ashok PW, </a:t>
            </a:r>
            <a:r>
              <a:rPr lang="en-US" dirty="0" err="1"/>
              <a:t>Flett</a:t>
            </a:r>
            <a:r>
              <a:rPr lang="en-US" dirty="0"/>
              <a:t> GM, Templeton A. Medical abortion at 9–13 weeks' gestation: a review of 1076 consecutive cases. Contraception 2005;71:327–32.</a:t>
            </a:r>
          </a:p>
          <a:p>
            <a:pPr>
              <a:buNone/>
            </a:pPr>
            <a:r>
              <a:rPr lang="en-US" dirty="0"/>
              <a:t> </a:t>
            </a:r>
          </a:p>
          <a:p>
            <a:pPr>
              <a:buNone/>
            </a:pPr>
            <a:r>
              <a:rPr lang="en-US" dirty="0"/>
              <a:t>2.Goh SE, Thong KJ. Induction of second trimester abortion (12–20 weeks) with </a:t>
            </a:r>
            <a:r>
              <a:rPr lang="en-US" dirty="0" err="1"/>
              <a:t>mifepristone</a:t>
            </a:r>
            <a:r>
              <a:rPr lang="en-US" dirty="0"/>
              <a:t> and </a:t>
            </a:r>
            <a:r>
              <a:rPr lang="en-US" dirty="0" err="1"/>
              <a:t>misoprostol</a:t>
            </a:r>
            <a:r>
              <a:rPr lang="en-US" dirty="0"/>
              <a:t>: a review of 386 consecutive cases. Contraception 2006;73:516–9.</a:t>
            </a:r>
          </a:p>
          <a:p>
            <a:pPr>
              <a:buNone/>
            </a:pPr>
            <a:r>
              <a:rPr lang="en-US" dirty="0"/>
              <a:t> </a:t>
            </a:r>
          </a:p>
          <a:p>
            <a:pPr>
              <a:buNone/>
            </a:pPr>
            <a:r>
              <a:rPr lang="en-US" dirty="0"/>
              <a:t>3.Bartley J, Baird DT. A </a:t>
            </a:r>
            <a:r>
              <a:rPr lang="en-US" dirty="0" err="1"/>
              <a:t>randomised</a:t>
            </a:r>
            <a:r>
              <a:rPr lang="en-US" dirty="0"/>
              <a:t> study of </a:t>
            </a:r>
            <a:r>
              <a:rPr lang="en-US" dirty="0" err="1"/>
              <a:t>misoprostol</a:t>
            </a:r>
            <a:r>
              <a:rPr lang="en-US" dirty="0"/>
              <a:t> and </a:t>
            </a:r>
            <a:r>
              <a:rPr lang="en-US" dirty="0" err="1"/>
              <a:t>gemeprost</a:t>
            </a:r>
            <a:r>
              <a:rPr lang="en-US" dirty="0"/>
              <a:t> in combination with </a:t>
            </a:r>
            <a:r>
              <a:rPr lang="en-US" dirty="0" err="1"/>
              <a:t>mifepristone</a:t>
            </a:r>
            <a:r>
              <a:rPr lang="en-US" dirty="0"/>
              <a:t> for induction of abortion in the second trimester of pregnancy. </a:t>
            </a:r>
            <a:r>
              <a:rPr lang="en-US" dirty="0" err="1"/>
              <a:t>BJOG</a:t>
            </a:r>
            <a:r>
              <a:rPr lang="en-US" dirty="0"/>
              <a:t> 2002;109:1290–4.</a:t>
            </a:r>
          </a:p>
          <a:p>
            <a:pPr>
              <a:buNone/>
            </a:pPr>
            <a:endParaRPr lang="en-US"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algn="ctr">
              <a:buNone/>
            </a:pPr>
            <a:r>
              <a:rPr lang="en-US" sz="5400" dirty="0" err="1" smtClean="0"/>
              <a:t>THANKYOU</a:t>
            </a:r>
            <a:endParaRPr lang="en-US" sz="54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BACKGROUND</a:t>
            </a:r>
            <a:r>
              <a:rPr lang="en-US" dirty="0" smtClean="0"/>
              <a:t>:</a:t>
            </a:r>
            <a:endParaRPr lang="en-US" dirty="0"/>
          </a:p>
        </p:txBody>
      </p:sp>
      <p:sp>
        <p:nvSpPr>
          <p:cNvPr id="3" name="Content Placeholder 2"/>
          <p:cNvSpPr>
            <a:spLocks noGrp="1"/>
          </p:cNvSpPr>
          <p:nvPr>
            <p:ph idx="1"/>
          </p:nvPr>
        </p:nvSpPr>
        <p:spPr/>
        <p:txBody>
          <a:bodyPr/>
          <a:lstStyle/>
          <a:p>
            <a:pPr>
              <a:buNone/>
            </a:pPr>
            <a:r>
              <a:rPr lang="en-US" b="1" dirty="0" smtClean="0"/>
              <a:t>                           </a:t>
            </a:r>
            <a:endParaRPr lang="en-US" dirty="0"/>
          </a:p>
          <a:p>
            <a:pPr>
              <a:buNone/>
            </a:pPr>
            <a:r>
              <a:rPr lang="en-US" dirty="0" smtClean="0"/>
              <a:t>   Abortion  </a:t>
            </a:r>
            <a:r>
              <a:rPr lang="en-US" dirty="0"/>
              <a:t>is defined as spontaneous or induced termination of pregnancy before fetal viability   less than 500 gm  or less than 20 weeks gestation age. </a:t>
            </a:r>
            <a:r>
              <a:rPr lang="en-US" dirty="0" err="1"/>
              <a:t>Midtrimester</a:t>
            </a:r>
            <a:r>
              <a:rPr lang="en-US" dirty="0"/>
              <a:t> abortion  is mostly done for fetal abnormalities and anatomical defects after ultrasound screening</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AIM:</a:t>
            </a:r>
            <a:endParaRPr lang="en-US" dirty="0"/>
          </a:p>
        </p:txBody>
      </p:sp>
      <p:sp>
        <p:nvSpPr>
          <p:cNvPr id="3" name="Content Placeholder 2"/>
          <p:cNvSpPr>
            <a:spLocks noGrp="1"/>
          </p:cNvSpPr>
          <p:nvPr>
            <p:ph idx="1"/>
          </p:nvPr>
        </p:nvSpPr>
        <p:spPr/>
        <p:txBody>
          <a:bodyPr/>
          <a:lstStyle/>
          <a:p>
            <a:pPr>
              <a:buNone/>
            </a:pPr>
            <a:r>
              <a:rPr lang="en-US" b="1" dirty="0"/>
              <a:t>	</a:t>
            </a:r>
            <a:endParaRPr lang="en-US" dirty="0"/>
          </a:p>
          <a:p>
            <a:pPr>
              <a:buNone/>
            </a:pPr>
            <a:r>
              <a:rPr lang="en-US" dirty="0" smtClean="0"/>
              <a:t>    To </a:t>
            </a:r>
            <a:r>
              <a:rPr lang="en-US" dirty="0"/>
              <a:t>compare the effect of oral </a:t>
            </a:r>
            <a:r>
              <a:rPr lang="en-US" dirty="0" err="1"/>
              <a:t>mifepristone</a:t>
            </a:r>
            <a:r>
              <a:rPr lang="en-US" dirty="0"/>
              <a:t> and  </a:t>
            </a:r>
            <a:r>
              <a:rPr lang="en-US" dirty="0" err="1"/>
              <a:t>misoprostol</a:t>
            </a:r>
            <a:r>
              <a:rPr lang="en-US" dirty="0"/>
              <a:t> with  </a:t>
            </a:r>
            <a:r>
              <a:rPr lang="en-US" dirty="0" err="1"/>
              <a:t>misoprostol</a:t>
            </a:r>
            <a:r>
              <a:rPr lang="en-US" dirty="0"/>
              <a:t> alone in cervical ripening and induction of labor in mid trimester abortion.</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MATERIAL AND METHOD</a:t>
            </a:r>
            <a:r>
              <a:rPr lang="en-US" dirty="0" smtClean="0"/>
              <a:t>:</a:t>
            </a:r>
            <a:br>
              <a:rPr lang="en-US" dirty="0" smtClean="0"/>
            </a:br>
            <a:endParaRPr lang="en-US" dirty="0"/>
          </a:p>
        </p:txBody>
      </p:sp>
      <p:sp>
        <p:nvSpPr>
          <p:cNvPr id="3" name="Content Placeholder 2"/>
          <p:cNvSpPr>
            <a:spLocks noGrp="1"/>
          </p:cNvSpPr>
          <p:nvPr>
            <p:ph idx="1"/>
          </p:nvPr>
        </p:nvSpPr>
        <p:spPr/>
        <p:txBody>
          <a:bodyPr/>
          <a:lstStyle/>
          <a:p>
            <a:endParaRPr lang="en-US" dirty="0"/>
          </a:p>
          <a:p>
            <a:pPr>
              <a:buNone/>
            </a:pPr>
            <a:r>
              <a:rPr lang="en-US" dirty="0" smtClean="0"/>
              <a:t>This </a:t>
            </a:r>
            <a:r>
              <a:rPr lang="en-US" dirty="0"/>
              <a:t>was a </a:t>
            </a:r>
            <a:r>
              <a:rPr lang="en-US" dirty="0" smtClean="0"/>
              <a:t> </a:t>
            </a:r>
            <a:r>
              <a:rPr lang="en-US" dirty="0"/>
              <a:t>comparative analysis and prospective study conducted in Department of Obstetrics and Gynecology of </a:t>
            </a:r>
            <a:r>
              <a:rPr lang="en-US" dirty="0" err="1"/>
              <a:t>Dhiraj</a:t>
            </a:r>
            <a:r>
              <a:rPr lang="en-US" dirty="0"/>
              <a:t> hospital .it was conducted from 1</a:t>
            </a:r>
            <a:r>
              <a:rPr lang="en-US" baseline="30000" dirty="0"/>
              <a:t>st</a:t>
            </a:r>
            <a:r>
              <a:rPr lang="en-US" dirty="0"/>
              <a:t>Jan 2019 to 1</a:t>
            </a:r>
            <a:r>
              <a:rPr lang="en-US" baseline="30000" dirty="0"/>
              <a:t>st</a:t>
            </a:r>
            <a:r>
              <a:rPr lang="en-US" dirty="0"/>
              <a:t>June 2020.</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RESULTS:</a:t>
            </a:r>
            <a:r>
              <a:rPr lang="en-US" dirty="0" smtClean="0"/>
              <a:t/>
            </a:r>
            <a:br>
              <a:rPr lang="en-US" dirty="0" smtClean="0"/>
            </a:br>
            <a:endParaRPr lang="en-US" dirty="0"/>
          </a:p>
        </p:txBody>
      </p:sp>
      <p:sp>
        <p:nvSpPr>
          <p:cNvPr id="3" name="Content Placeholder 2"/>
          <p:cNvSpPr>
            <a:spLocks noGrp="1"/>
          </p:cNvSpPr>
          <p:nvPr>
            <p:ph idx="1"/>
          </p:nvPr>
        </p:nvSpPr>
        <p:spPr>
          <a:xfrm>
            <a:off x="304800" y="990600"/>
            <a:ext cx="8382000" cy="5135563"/>
          </a:xfrm>
        </p:spPr>
        <p:txBody>
          <a:bodyPr>
            <a:normAutofit fontScale="77500" lnSpcReduction="20000"/>
          </a:bodyPr>
          <a:lstStyle/>
          <a:p>
            <a:pPr>
              <a:buNone/>
            </a:pPr>
            <a:r>
              <a:rPr lang="en-US" dirty="0" smtClean="0"/>
              <a:t>160 </a:t>
            </a:r>
            <a:r>
              <a:rPr lang="en-US" dirty="0"/>
              <a:t>Cases of antenatal patients admitted in obstetric ward </a:t>
            </a:r>
            <a:r>
              <a:rPr lang="en-US" dirty="0" smtClean="0"/>
              <a:t>with gestational </a:t>
            </a:r>
            <a:r>
              <a:rPr lang="en-US" dirty="0"/>
              <a:t>age of &gt;12 weeks and &lt; 20 weeks who came with specific indications of abortion were selected for study. All patients were willing for medical induction of labour.80 patients were induced with combination of vaginal </a:t>
            </a:r>
            <a:r>
              <a:rPr lang="en-US" dirty="0" err="1"/>
              <a:t>misoprostol</a:t>
            </a:r>
            <a:r>
              <a:rPr lang="en-US" dirty="0"/>
              <a:t>(400 microgram) and oral </a:t>
            </a:r>
            <a:r>
              <a:rPr lang="en-US" dirty="0" err="1"/>
              <a:t>mifepristone</a:t>
            </a:r>
            <a:r>
              <a:rPr lang="en-US" dirty="0"/>
              <a:t>(200 mg) and 80 patients were given vaginal </a:t>
            </a:r>
            <a:r>
              <a:rPr lang="en-US" dirty="0" err="1"/>
              <a:t>misoprostol</a:t>
            </a:r>
            <a:r>
              <a:rPr lang="en-US" dirty="0"/>
              <a:t>(400  microgram) alone .</a:t>
            </a:r>
          </a:p>
          <a:p>
            <a:pPr>
              <a:buNone/>
            </a:pPr>
            <a:r>
              <a:rPr lang="en-US" dirty="0"/>
              <a:t>It was found that in 60% </a:t>
            </a:r>
            <a:r>
              <a:rPr lang="en-US" dirty="0" err="1"/>
              <a:t>mifepristone</a:t>
            </a:r>
            <a:r>
              <a:rPr lang="en-US" dirty="0"/>
              <a:t> added 48 hours before </a:t>
            </a:r>
            <a:r>
              <a:rPr lang="en-US" dirty="0" err="1"/>
              <a:t>misoprostol</a:t>
            </a:r>
            <a:r>
              <a:rPr lang="en-US" dirty="0"/>
              <a:t> produced cervical dilation in shorter time interval compared with </a:t>
            </a:r>
            <a:r>
              <a:rPr lang="en-US" dirty="0" err="1"/>
              <a:t>misoprostol</a:t>
            </a:r>
            <a:r>
              <a:rPr lang="en-US" dirty="0"/>
              <a:t> </a:t>
            </a:r>
            <a:r>
              <a:rPr lang="en-US" dirty="0" err="1"/>
              <a:t>alone.In</a:t>
            </a:r>
            <a:r>
              <a:rPr lang="en-US" dirty="0"/>
              <a:t> 40% patients </a:t>
            </a:r>
            <a:r>
              <a:rPr lang="en-US" dirty="0" err="1"/>
              <a:t>misoprostol</a:t>
            </a:r>
            <a:r>
              <a:rPr lang="en-US" dirty="0"/>
              <a:t> given alone produced  cervical dilation in shorter time interval hence producing earlier induction of labor leading to </a:t>
            </a:r>
            <a:r>
              <a:rPr lang="en-US" dirty="0" err="1" smtClean="0"/>
              <a:t>abortion.hence</a:t>
            </a:r>
            <a:r>
              <a:rPr lang="en-US" dirty="0" smtClean="0"/>
              <a:t> combination regime is better .</a:t>
            </a:r>
            <a:endParaRPr lang="en-US" dirty="0"/>
          </a:p>
          <a:p>
            <a:pPr>
              <a:buNone/>
            </a:pPr>
            <a:r>
              <a:rPr lang="en-US" dirty="0"/>
              <a:t> </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CONCLUSION</a:t>
            </a:r>
            <a:r>
              <a:rPr lang="en-US" dirty="0" smtClean="0"/>
              <a:t>:</a:t>
            </a:r>
            <a:endParaRPr lang="en-US" dirty="0"/>
          </a:p>
        </p:txBody>
      </p:sp>
      <p:sp>
        <p:nvSpPr>
          <p:cNvPr id="3" name="Content Placeholder 2"/>
          <p:cNvSpPr>
            <a:spLocks noGrp="1"/>
          </p:cNvSpPr>
          <p:nvPr>
            <p:ph idx="1"/>
          </p:nvPr>
        </p:nvSpPr>
        <p:spPr/>
        <p:txBody>
          <a:bodyPr>
            <a:normAutofit/>
          </a:bodyPr>
          <a:lstStyle/>
          <a:p>
            <a:pPr>
              <a:buNone/>
            </a:pPr>
            <a:r>
              <a:rPr lang="en-US" dirty="0" smtClean="0"/>
              <a:t>    Patients </a:t>
            </a:r>
            <a:r>
              <a:rPr lang="en-US" dirty="0"/>
              <a:t>with indication of  mid trimester abortion induced with combination of </a:t>
            </a:r>
            <a:r>
              <a:rPr lang="en-US" dirty="0" err="1"/>
              <a:t>misoprostol</a:t>
            </a:r>
            <a:r>
              <a:rPr lang="en-US" dirty="0"/>
              <a:t> and </a:t>
            </a:r>
            <a:r>
              <a:rPr lang="en-US" dirty="0" err="1"/>
              <a:t>mifepristone</a:t>
            </a:r>
            <a:r>
              <a:rPr lang="en-US" dirty="0"/>
              <a:t> delivered  early with greater response as compared to those with </a:t>
            </a:r>
            <a:r>
              <a:rPr lang="en-US" dirty="0" err="1"/>
              <a:t>misoprostol</a:t>
            </a:r>
            <a:r>
              <a:rPr lang="en-US" dirty="0"/>
              <a:t> </a:t>
            </a:r>
            <a:r>
              <a:rPr lang="en-US" dirty="0" err="1"/>
              <a:t>alone.over</a:t>
            </a:r>
            <a:r>
              <a:rPr lang="en-US" dirty="0"/>
              <a:t> all combination resulted in lesser complications and early induction and termination of pregnancy. </a:t>
            </a:r>
          </a:p>
          <a:p>
            <a:pPr>
              <a:buNone/>
            </a:pPr>
            <a:r>
              <a:rPr lang="en-US" dirty="0"/>
              <a:t>	</a:t>
            </a:r>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INTRODUCTION</a:t>
            </a:r>
            <a:r>
              <a:rPr lang="en-US" dirty="0" smtClean="0"/>
              <a:t/>
            </a:r>
            <a:br>
              <a:rPr lang="en-US" dirty="0" smtClean="0"/>
            </a:b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For </a:t>
            </a:r>
            <a:r>
              <a:rPr lang="en-US" dirty="0"/>
              <a:t>abortion at 13–20 weeks of gestation, medical abortion with </a:t>
            </a:r>
            <a:r>
              <a:rPr lang="en-US" dirty="0" err="1"/>
              <a:t>mifepristone</a:t>
            </a:r>
            <a:r>
              <a:rPr lang="en-US" dirty="0"/>
              <a:t> followed by a prostaglandin (PG) analogue is an appropriate method and has been shown to be safe and effective. The combination of </a:t>
            </a:r>
            <a:r>
              <a:rPr lang="en-US" dirty="0" err="1"/>
              <a:t>mifepristone</a:t>
            </a:r>
            <a:r>
              <a:rPr lang="en-US" dirty="0"/>
              <a:t> and </a:t>
            </a:r>
            <a:r>
              <a:rPr lang="en-US" dirty="0" err="1"/>
              <a:t>misoprostol</a:t>
            </a:r>
            <a:r>
              <a:rPr lang="en-US" dirty="0"/>
              <a:t> has synergistic effects and stimulates expulsion of the pregnancy.</a:t>
            </a:r>
          </a:p>
          <a:p>
            <a:r>
              <a:rPr lang="en-US" dirty="0"/>
              <a:t>The most commonly used combination is:</a:t>
            </a:r>
          </a:p>
          <a:p>
            <a:pPr lvl="0"/>
            <a:r>
              <a:rPr lang="en-US" dirty="0" err="1"/>
              <a:t>mifepristone</a:t>
            </a:r>
            <a:r>
              <a:rPr lang="en-US" dirty="0"/>
              <a:t>, taken first</a:t>
            </a:r>
          </a:p>
          <a:p>
            <a:pPr lvl="0"/>
            <a:r>
              <a:rPr lang="en-US" dirty="0" err="1"/>
              <a:t>misoprostol</a:t>
            </a:r>
            <a:r>
              <a:rPr lang="en-US" dirty="0"/>
              <a:t>, 24–48 hours later</a:t>
            </a:r>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r>
              <a:rPr lang="en-US" dirty="0" err="1"/>
              <a:t>Mifepristone</a:t>
            </a:r>
            <a:r>
              <a:rPr lang="en-US" dirty="0"/>
              <a:t> is  a 19-norsteroid, which binds with high affinity to the progesterone receptor, thus inhibiting the effect of progesterone. Progesterone is a key hormone in maintaining pregnancy by keeping the uterus in a quiescent state. It prevents softening and dilatation of the cervix, reduces PG output from the </a:t>
            </a:r>
            <a:r>
              <a:rPr lang="en-US" dirty="0" err="1"/>
              <a:t>decidua</a:t>
            </a:r>
            <a:r>
              <a:rPr lang="en-US" dirty="0"/>
              <a:t> and suppresses uterine contractions. </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TotalTime>
  <Words>1173</Words>
  <Application>Microsoft Office PowerPoint</Application>
  <PresentationFormat>On-screen Show (4:3)</PresentationFormat>
  <Paragraphs>69</Paragraphs>
  <Slides>23</Slides>
  <Notes>0</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Office Theme</vt:lpstr>
      <vt:lpstr>  COMPARATIVE STUDY OF COMBINATION OF MIFEPRISTONE AND MISOPROSTOL REGIMEN WITH MISOPROSTOL ONLY REGIMEN FOR MID TRIMESTER ABORTION   </vt:lpstr>
      <vt:lpstr>Slide 2</vt:lpstr>
      <vt:lpstr>BACKGROUND:</vt:lpstr>
      <vt:lpstr>AIM:</vt:lpstr>
      <vt:lpstr>MATERIAL AND METHOD: </vt:lpstr>
      <vt:lpstr>RESULTS: </vt:lpstr>
      <vt:lpstr>CONCLUSION:</vt:lpstr>
      <vt:lpstr>INTRODUCTION </vt:lpstr>
      <vt:lpstr>Slide 9</vt:lpstr>
      <vt:lpstr>Slide 10</vt:lpstr>
      <vt:lpstr>Slide 11</vt:lpstr>
      <vt:lpstr>METHODOLOGY </vt:lpstr>
      <vt:lpstr>INCLUSION CRITERIA</vt:lpstr>
      <vt:lpstr>Exclusion Criteria:  </vt:lpstr>
      <vt:lpstr>Slide 15</vt:lpstr>
      <vt:lpstr>Slide 16</vt:lpstr>
      <vt:lpstr>RESULTS</vt:lpstr>
      <vt:lpstr>Slide 18</vt:lpstr>
      <vt:lpstr>Slide 19</vt:lpstr>
      <vt:lpstr>Slide 20</vt:lpstr>
      <vt:lpstr>CONCLUSION: </vt:lpstr>
      <vt:lpstr>REFERENCES: </vt:lpstr>
      <vt:lpstr>Slide 23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Kavya</dc:creator>
  <cp:lastModifiedBy>Kavya</cp:lastModifiedBy>
  <cp:revision>13</cp:revision>
  <dcterms:created xsi:type="dcterms:W3CDTF">2021-09-16T14:40:50Z</dcterms:created>
  <dcterms:modified xsi:type="dcterms:W3CDTF">2021-09-16T15:17:21Z</dcterms:modified>
</cp:coreProperties>
</file>