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79" r:id="rId2"/>
    <p:sldId id="283" r:id="rId3"/>
    <p:sldId id="258" r:id="rId4"/>
    <p:sldId id="275" r:id="rId5"/>
    <p:sldId id="259" r:id="rId6"/>
    <p:sldId id="284" r:id="rId7"/>
    <p:sldId id="276" r:id="rId8"/>
    <p:sldId id="260" r:id="rId9"/>
    <p:sldId id="261" r:id="rId10"/>
    <p:sldId id="262" r:id="rId11"/>
    <p:sldId id="264" r:id="rId12"/>
    <p:sldId id="265" r:id="rId13"/>
    <p:sldId id="266" r:id="rId14"/>
    <p:sldId id="267" r:id="rId15"/>
    <p:sldId id="268" r:id="rId16"/>
    <p:sldId id="270" r:id="rId17"/>
    <p:sldId id="282" r:id="rId18"/>
    <p:sldId id="271" r:id="rId19"/>
    <p:sldId id="272" r:id="rId20"/>
    <p:sldId id="274" r:id="rId2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10733828" y="1110597"/>
            <a:ext cx="2286000" cy="508000"/>
          </a:xfrm>
        </p:spPr>
        <p:txBody>
          <a:bodyPr/>
          <a:lstStyle/>
          <a:p>
            <a:fld id="{970AABD7-FE25-4D15-AC5C-32AA4DFB5E7C}" type="datetimeFigureOut">
              <a:rPr lang="en-IN" smtClean="0"/>
              <a:pPr/>
              <a:t>18-09-2021</a:t>
            </a:fld>
            <a:endParaRPr lang="en-IN"/>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IN"/>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BF0D4C8F-52EE-4662-8D62-D84C36138AF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0AABD7-FE25-4D15-AC5C-32AA4DFB5E7C}" type="datetimeFigureOut">
              <a:rPr lang="en-IN" smtClean="0"/>
              <a:pPr/>
              <a:t>18-09-2021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0D4C8F-52EE-4662-8D62-D84C36138AF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0AABD7-FE25-4D15-AC5C-32AA4DFB5E7C}" type="datetimeFigureOut">
              <a:rPr lang="en-IN" smtClean="0"/>
              <a:pPr/>
              <a:t>18-09-2021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0D4C8F-52EE-4662-8D62-D84C36138AF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70AABD7-FE25-4D15-AC5C-32AA4DFB5E7C}" type="datetimeFigureOut">
              <a:rPr lang="en-IN" smtClean="0"/>
              <a:pPr/>
              <a:t>18-09-2021</a:t>
            </a:fld>
            <a:endParaRPr lang="en-IN"/>
          </a:p>
        </p:txBody>
      </p:sp>
      <p:sp>
        <p:nvSpPr>
          <p:cNvPr id="9" name="Slide Number Placeholder 8"/>
          <p:cNvSpPr>
            <a:spLocks noGrp="1"/>
          </p:cNvSpPr>
          <p:nvPr>
            <p:ph type="sldNum" sz="quarter" idx="15"/>
          </p:nvPr>
        </p:nvSpPr>
        <p:spPr/>
        <p:txBody>
          <a:bodyPr rtlCol="0"/>
          <a:lstStyle/>
          <a:p>
            <a:fld id="{BF0D4C8F-52EE-4662-8D62-D84C36138AF4}"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970AABD7-FE25-4D15-AC5C-32AA4DFB5E7C}" type="datetimeFigureOut">
              <a:rPr lang="en-IN" smtClean="0"/>
              <a:pPr/>
              <a:t>18-09-2021</a:t>
            </a:fld>
            <a:endParaRPr lang="en-IN"/>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IN"/>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BF0D4C8F-52EE-4662-8D62-D84C36138AF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70AABD7-FE25-4D15-AC5C-32AA4DFB5E7C}" type="datetimeFigureOut">
              <a:rPr lang="en-IN" smtClean="0"/>
              <a:pPr/>
              <a:t>18-09-2021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0D4C8F-52EE-4662-8D62-D84C36138AF4}" type="slidenum">
              <a:rPr lang="en-IN" smtClean="0"/>
              <a:pPr/>
              <a:t>‹#›</a:t>
            </a:fld>
            <a:endParaRPr lang="en-IN"/>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70AABD7-FE25-4D15-AC5C-32AA4DFB5E7C}" type="datetimeFigureOut">
              <a:rPr lang="en-IN" smtClean="0"/>
              <a:pPr/>
              <a:t>18-09-2021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F0D4C8F-52EE-4662-8D62-D84C36138AF4}" type="slidenum">
              <a:rPr lang="en-IN" smtClean="0"/>
              <a:pPr/>
              <a:t>‹#›</a:t>
            </a:fld>
            <a:endParaRPr lang="en-IN"/>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70AABD7-FE25-4D15-AC5C-32AA4DFB5E7C}" type="datetimeFigureOut">
              <a:rPr lang="en-IN" smtClean="0"/>
              <a:pPr/>
              <a:t>18-09-2021</a:t>
            </a:fld>
            <a:endParaRPr lang="en-IN"/>
          </a:p>
        </p:txBody>
      </p:sp>
      <p:sp>
        <p:nvSpPr>
          <p:cNvPr id="7" name="Slide Number Placeholder 6"/>
          <p:cNvSpPr>
            <a:spLocks noGrp="1"/>
          </p:cNvSpPr>
          <p:nvPr>
            <p:ph type="sldNum" sz="quarter" idx="11"/>
          </p:nvPr>
        </p:nvSpPr>
        <p:spPr/>
        <p:txBody>
          <a:bodyPr rtlCol="0"/>
          <a:lstStyle/>
          <a:p>
            <a:fld id="{BF0D4C8F-52EE-4662-8D62-D84C36138AF4}"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0AABD7-FE25-4D15-AC5C-32AA4DFB5E7C}" type="datetimeFigureOut">
              <a:rPr lang="en-IN" smtClean="0"/>
              <a:pPr/>
              <a:t>18-09-2021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F0D4C8F-52EE-4662-8D62-D84C36138AF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70AABD7-FE25-4D15-AC5C-32AA4DFB5E7C}" type="datetimeFigureOut">
              <a:rPr lang="en-IN" smtClean="0"/>
              <a:pPr/>
              <a:t>18-09-2021</a:t>
            </a:fld>
            <a:endParaRPr lang="en-IN"/>
          </a:p>
        </p:txBody>
      </p:sp>
      <p:sp>
        <p:nvSpPr>
          <p:cNvPr id="22" name="Slide Number Placeholder 21"/>
          <p:cNvSpPr>
            <a:spLocks noGrp="1"/>
          </p:cNvSpPr>
          <p:nvPr>
            <p:ph type="sldNum" sz="quarter" idx="15"/>
          </p:nvPr>
        </p:nvSpPr>
        <p:spPr/>
        <p:txBody>
          <a:bodyPr rtlCol="0"/>
          <a:lstStyle/>
          <a:p>
            <a:fld id="{BF0D4C8F-52EE-4662-8D62-D84C36138AF4}"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70AABD7-FE25-4D15-AC5C-32AA4DFB5E7C}" type="datetimeFigureOut">
              <a:rPr lang="en-IN" smtClean="0"/>
              <a:pPr/>
              <a:t>18-09-2021</a:t>
            </a:fld>
            <a:endParaRPr lang="en-IN"/>
          </a:p>
        </p:txBody>
      </p:sp>
      <p:sp>
        <p:nvSpPr>
          <p:cNvPr id="18" name="Slide Number Placeholder 17"/>
          <p:cNvSpPr>
            <a:spLocks noGrp="1"/>
          </p:cNvSpPr>
          <p:nvPr>
            <p:ph type="sldNum" sz="quarter" idx="11"/>
          </p:nvPr>
        </p:nvSpPr>
        <p:spPr/>
        <p:txBody>
          <a:bodyPr rtlCol="0"/>
          <a:lstStyle/>
          <a:p>
            <a:fld id="{BF0D4C8F-52EE-4662-8D62-D84C36138AF4}"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970AABD7-FE25-4D15-AC5C-32AA4DFB5E7C}" type="datetimeFigureOut">
              <a:rPr lang="en-IN" smtClean="0"/>
              <a:pPr/>
              <a:t>18-09-2021</a:t>
            </a:fld>
            <a:endParaRPr lang="en-IN"/>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F0D4C8F-52EE-4662-8D62-D84C36138AF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mtClean="0"/>
              <a:t> MATERNAL AND FETAL OUTCOME IN PATIENTS WITH GESTATIONAL DIABETES MELLITUS </a:t>
            </a:r>
            <a:endParaRPr lang="en-IN" dirty="0"/>
          </a:p>
        </p:txBody>
      </p:sp>
      <p:sp>
        <p:nvSpPr>
          <p:cNvPr id="3" name="Subtitle 2"/>
          <p:cNvSpPr>
            <a:spLocks noGrp="1"/>
          </p:cNvSpPr>
          <p:nvPr>
            <p:ph type="subTitle" idx="1"/>
          </p:nvPr>
        </p:nvSpPr>
        <p:spPr/>
        <p:txBody>
          <a:bodyPr>
            <a:normAutofit/>
          </a:bodyPr>
          <a:lstStyle/>
          <a:p>
            <a:r>
              <a:rPr lang="en-US" dirty="0" err="1" smtClean="0"/>
              <a:t>Dr.Anju</a:t>
            </a:r>
            <a:r>
              <a:rPr lang="en-US" dirty="0" smtClean="0"/>
              <a:t> </a:t>
            </a:r>
            <a:r>
              <a:rPr lang="en-US" dirty="0" err="1" smtClean="0"/>
              <a:t>Dogra</a:t>
            </a:r>
            <a:endParaRPr lang="en-US" dirty="0" smtClean="0"/>
          </a:p>
          <a:p>
            <a:endParaRPr lang="en-US" dirty="0" smtClean="0"/>
          </a:p>
        </p:txBody>
      </p:sp>
    </p:spTree>
    <p:extLst>
      <p:ext uri="{BB962C8B-B14F-4D97-AF65-F5344CB8AC3E}">
        <p14:creationId xmlns:p14="http://schemas.microsoft.com/office/powerpoint/2010/main" xmlns="" val="3171368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9453" y="-1607958"/>
            <a:ext cx="9144000" cy="2387600"/>
          </a:xfrm>
        </p:spPr>
        <p:txBody>
          <a:bodyPr/>
          <a:lstStyle/>
          <a:p>
            <a:endParaRPr lang="en-IN"/>
          </a:p>
        </p:txBody>
      </p:sp>
      <p:sp>
        <p:nvSpPr>
          <p:cNvPr id="3" name="Subtitle 2"/>
          <p:cNvSpPr>
            <a:spLocks noGrp="1"/>
          </p:cNvSpPr>
          <p:nvPr>
            <p:ph type="subTitle" idx="1"/>
          </p:nvPr>
        </p:nvSpPr>
        <p:spPr>
          <a:xfrm>
            <a:off x="1347988" y="852868"/>
            <a:ext cx="9144000" cy="5406263"/>
          </a:xfrm>
        </p:spPr>
        <p:txBody>
          <a:bodyPr/>
          <a:lstStyle/>
          <a:p>
            <a:pPr algn="l">
              <a:buFont typeface="Wingdings" pitchFamily="2" charset="2"/>
              <a:buChar char="Ø"/>
            </a:pPr>
            <a:r>
              <a:rPr lang="en-US" sz="2800" b="0" dirty="0" smtClean="0">
                <a:solidFill>
                  <a:schemeClr val="tx1"/>
                </a:solidFill>
              </a:rPr>
              <a:t>Neonatal complications which were noted included</a:t>
            </a:r>
          </a:p>
          <a:p>
            <a:pPr marL="342900" indent="-342900" algn="l">
              <a:buFont typeface="Wingdings" panose="05000000000000000000" pitchFamily="2" charset="2"/>
              <a:buChar char="§"/>
            </a:pPr>
            <a:r>
              <a:rPr lang="en-US" sz="2800" b="0" dirty="0" smtClean="0">
                <a:solidFill>
                  <a:schemeClr val="tx1"/>
                </a:solidFill>
              </a:rPr>
              <a:t>Prematurity</a:t>
            </a:r>
          </a:p>
          <a:p>
            <a:pPr marL="342900" indent="-342900" algn="l">
              <a:buFont typeface="Wingdings" panose="05000000000000000000" pitchFamily="2" charset="2"/>
              <a:buChar char="§"/>
            </a:pPr>
            <a:r>
              <a:rPr lang="en-US" sz="2800" b="0" dirty="0" smtClean="0">
                <a:solidFill>
                  <a:schemeClr val="tx1"/>
                </a:solidFill>
              </a:rPr>
              <a:t>Respiratory distress</a:t>
            </a:r>
          </a:p>
          <a:p>
            <a:pPr marL="342900" indent="-342900" algn="l">
              <a:buFont typeface="Wingdings" panose="05000000000000000000" pitchFamily="2" charset="2"/>
              <a:buChar char="§"/>
            </a:pPr>
            <a:r>
              <a:rPr lang="en-US" sz="2800" b="0" dirty="0" smtClean="0">
                <a:solidFill>
                  <a:schemeClr val="tx1"/>
                </a:solidFill>
              </a:rPr>
              <a:t>Hypoglycemia(Plasma glucose levels&lt; 45mg/dL)</a:t>
            </a:r>
          </a:p>
          <a:p>
            <a:pPr marL="342900" indent="-342900" algn="l">
              <a:buFont typeface="Wingdings" panose="05000000000000000000" pitchFamily="2" charset="2"/>
              <a:buChar char="§"/>
            </a:pPr>
            <a:r>
              <a:rPr lang="en-US" sz="2800" b="0" dirty="0" smtClean="0">
                <a:solidFill>
                  <a:schemeClr val="tx1"/>
                </a:solidFill>
              </a:rPr>
              <a:t>Fetal demise</a:t>
            </a:r>
          </a:p>
          <a:p>
            <a:pPr marL="342900" indent="-342900" algn="l">
              <a:buFont typeface="Wingdings" panose="05000000000000000000" pitchFamily="2" charset="2"/>
              <a:buChar char="§"/>
            </a:pPr>
            <a:r>
              <a:rPr lang="en-US" sz="2800" b="0" dirty="0" smtClean="0">
                <a:solidFill>
                  <a:schemeClr val="tx1"/>
                </a:solidFill>
              </a:rPr>
              <a:t>Congenital anomalies</a:t>
            </a:r>
          </a:p>
          <a:p>
            <a:pPr marL="342900" indent="-342900" algn="l">
              <a:buFont typeface="Wingdings" panose="05000000000000000000" pitchFamily="2" charset="2"/>
              <a:buChar char="§"/>
            </a:pPr>
            <a:endParaRPr lang="en-US" sz="2800" b="0" dirty="0" smtClean="0">
              <a:solidFill>
                <a:schemeClr val="tx1"/>
              </a:solidFill>
            </a:endParaRPr>
          </a:p>
          <a:p>
            <a:pPr marL="342900" indent="-342900" algn="l"/>
            <a:endParaRPr lang="en-IN" dirty="0"/>
          </a:p>
        </p:txBody>
      </p:sp>
    </p:spTree>
    <p:extLst>
      <p:ext uri="{BB962C8B-B14F-4D97-AF65-F5344CB8AC3E}">
        <p14:creationId xmlns:p14="http://schemas.microsoft.com/office/powerpoint/2010/main" xmlns="" val="3167835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547"/>
            <a:ext cx="10515600" cy="650099"/>
          </a:xfrm>
        </p:spPr>
        <p:txBody>
          <a:bodyPr>
            <a:normAutofit/>
          </a:bodyPr>
          <a:lstStyle/>
          <a:p>
            <a:r>
              <a:rPr lang="en-US" dirty="0" smtClean="0"/>
              <a:t>RESULTS</a:t>
            </a:r>
            <a:endParaRPr lang="en-IN" dirty="0"/>
          </a:p>
        </p:txBody>
      </p:sp>
      <p:sp>
        <p:nvSpPr>
          <p:cNvPr id="3" name="Content Placeholder 2"/>
          <p:cNvSpPr>
            <a:spLocks noGrp="1"/>
          </p:cNvSpPr>
          <p:nvPr>
            <p:ph sz="quarter" idx="1"/>
          </p:nvPr>
        </p:nvSpPr>
        <p:spPr>
          <a:xfrm>
            <a:off x="813515" y="783770"/>
            <a:ext cx="10515600" cy="5826036"/>
          </a:xfrm>
        </p:spPr>
        <p:txBody>
          <a:bodyPr/>
          <a:lstStyle/>
          <a:p>
            <a:pPr marL="0" indent="0">
              <a:buNone/>
            </a:pPr>
            <a:r>
              <a:rPr lang="en-US" sz="2400" dirty="0" smtClean="0"/>
              <a:t>Table 1</a:t>
            </a:r>
          </a:p>
          <a:p>
            <a:pPr marL="0" indent="0">
              <a:buNone/>
            </a:pPr>
            <a:r>
              <a:rPr lang="en-US" dirty="0" smtClean="0"/>
              <a:t>Clinical characteristics of the women with GDM and controls</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2086809163"/>
              </p:ext>
            </p:extLst>
          </p:nvPr>
        </p:nvGraphicFramePr>
        <p:xfrm>
          <a:off x="1518787" y="1907177"/>
          <a:ext cx="7893318" cy="4663440"/>
        </p:xfrm>
        <a:graphic>
          <a:graphicData uri="http://schemas.openxmlformats.org/drawingml/2006/table">
            <a:tbl>
              <a:tblPr firstRow="1" bandRow="1">
                <a:tableStyleId>{5C22544A-7EE6-4342-B048-85BDC9FD1C3A}</a:tableStyleId>
              </a:tblPr>
              <a:tblGrid>
                <a:gridCol w="2631106"/>
                <a:gridCol w="2631106"/>
                <a:gridCol w="2631106"/>
              </a:tblGrid>
              <a:tr h="343080">
                <a:tc>
                  <a:txBody>
                    <a:bodyPr/>
                    <a:lstStyle/>
                    <a:p>
                      <a:r>
                        <a:rPr lang="en-US" dirty="0" smtClean="0"/>
                        <a:t>Characteristics</a:t>
                      </a:r>
                      <a:endParaRPr lang="en-IN" dirty="0"/>
                    </a:p>
                  </a:txBody>
                  <a:tcPr/>
                </a:tc>
                <a:tc>
                  <a:txBody>
                    <a:bodyPr/>
                    <a:lstStyle/>
                    <a:p>
                      <a:r>
                        <a:rPr lang="en-US" dirty="0" smtClean="0"/>
                        <a:t>GDM(n=139)</a:t>
                      </a:r>
                      <a:endParaRPr lang="en-IN" dirty="0"/>
                    </a:p>
                  </a:txBody>
                  <a:tcPr/>
                </a:tc>
                <a:tc>
                  <a:txBody>
                    <a:bodyPr/>
                    <a:lstStyle/>
                    <a:p>
                      <a:r>
                        <a:rPr lang="en-US" dirty="0" smtClean="0"/>
                        <a:t>Controls(n=139)</a:t>
                      </a:r>
                      <a:endParaRPr lang="en-IN" dirty="0"/>
                    </a:p>
                  </a:txBody>
                  <a:tcPr/>
                </a:tc>
              </a:tr>
              <a:tr h="343080">
                <a:tc>
                  <a:txBody>
                    <a:bodyPr/>
                    <a:lstStyle/>
                    <a:p>
                      <a:r>
                        <a:rPr lang="en-US" dirty="0" smtClean="0"/>
                        <a:t>Average age in years(SD)</a:t>
                      </a:r>
                      <a:endParaRPr lang="en-IN" dirty="0"/>
                    </a:p>
                  </a:txBody>
                  <a:tcPr/>
                </a:tc>
                <a:tc>
                  <a:txBody>
                    <a:bodyPr/>
                    <a:lstStyle/>
                    <a:p>
                      <a:pPr algn="ctr"/>
                      <a:r>
                        <a:rPr lang="en-US" dirty="0" smtClean="0"/>
                        <a:t>28(4.4)</a:t>
                      </a:r>
                      <a:endParaRPr lang="en-IN" dirty="0"/>
                    </a:p>
                  </a:txBody>
                  <a:tcPr/>
                </a:tc>
                <a:tc>
                  <a:txBody>
                    <a:bodyPr/>
                    <a:lstStyle/>
                    <a:p>
                      <a:pPr algn="ctr"/>
                      <a:r>
                        <a:rPr lang="en-US" dirty="0" smtClean="0"/>
                        <a:t>27.9(3.8)</a:t>
                      </a:r>
                      <a:endParaRPr lang="en-IN" dirty="0"/>
                    </a:p>
                  </a:txBody>
                  <a:tcPr/>
                </a:tc>
              </a:tr>
              <a:tr h="343080">
                <a:tc>
                  <a:txBody>
                    <a:bodyPr/>
                    <a:lstStyle/>
                    <a:p>
                      <a:r>
                        <a:rPr lang="en-US" dirty="0" smtClean="0"/>
                        <a:t>Median gravidity</a:t>
                      </a:r>
                      <a:endParaRPr lang="en-IN" dirty="0"/>
                    </a:p>
                  </a:txBody>
                  <a:tcPr/>
                </a:tc>
                <a:tc>
                  <a:txBody>
                    <a:bodyPr/>
                    <a:lstStyle/>
                    <a:p>
                      <a:pPr algn="ctr"/>
                      <a:r>
                        <a:rPr lang="en-US" dirty="0" smtClean="0"/>
                        <a:t>2</a:t>
                      </a:r>
                      <a:endParaRPr lang="en-IN" dirty="0"/>
                    </a:p>
                  </a:txBody>
                  <a:tcPr/>
                </a:tc>
                <a:tc>
                  <a:txBody>
                    <a:bodyPr/>
                    <a:lstStyle/>
                    <a:p>
                      <a:pPr algn="ctr"/>
                      <a:r>
                        <a:rPr lang="en-US" dirty="0" smtClean="0"/>
                        <a:t>2</a:t>
                      </a:r>
                    </a:p>
                    <a:p>
                      <a:pPr algn="ctr"/>
                      <a:endParaRPr lang="en-IN" dirty="0"/>
                    </a:p>
                  </a:txBody>
                  <a:tcPr/>
                </a:tc>
              </a:tr>
              <a:tr h="343080">
                <a:tc>
                  <a:txBody>
                    <a:bodyPr/>
                    <a:lstStyle/>
                    <a:p>
                      <a:r>
                        <a:rPr lang="en-US" dirty="0" smtClean="0"/>
                        <a:t>Previous GDM, n(%)</a:t>
                      </a:r>
                      <a:endParaRPr lang="en-IN" dirty="0"/>
                    </a:p>
                  </a:txBody>
                  <a:tcPr/>
                </a:tc>
                <a:tc>
                  <a:txBody>
                    <a:bodyPr/>
                    <a:lstStyle/>
                    <a:p>
                      <a:pPr algn="ctr"/>
                      <a:r>
                        <a:rPr lang="en-US" dirty="0" smtClean="0"/>
                        <a:t>20(14)</a:t>
                      </a:r>
                      <a:endParaRPr lang="en-IN" dirty="0"/>
                    </a:p>
                  </a:txBody>
                  <a:tcPr/>
                </a:tc>
                <a:tc>
                  <a:txBody>
                    <a:bodyPr/>
                    <a:lstStyle/>
                    <a:p>
                      <a:pPr algn="ctr"/>
                      <a:r>
                        <a:rPr lang="en-US" dirty="0" smtClean="0"/>
                        <a:t>0</a:t>
                      </a:r>
                      <a:endParaRPr lang="en-IN" dirty="0"/>
                    </a:p>
                  </a:txBody>
                  <a:tcPr/>
                </a:tc>
              </a:tr>
              <a:tr h="600391">
                <a:tc>
                  <a:txBody>
                    <a:bodyPr/>
                    <a:lstStyle/>
                    <a:p>
                      <a:r>
                        <a:rPr lang="en-US" dirty="0" smtClean="0"/>
                        <a:t>First degree relative with</a:t>
                      </a:r>
                      <a:r>
                        <a:rPr lang="en-US" baseline="0" dirty="0" smtClean="0"/>
                        <a:t> diabetes, n(%)</a:t>
                      </a:r>
                      <a:endParaRPr lang="en-IN" dirty="0"/>
                    </a:p>
                  </a:txBody>
                  <a:tcPr/>
                </a:tc>
                <a:tc>
                  <a:txBody>
                    <a:bodyPr/>
                    <a:lstStyle/>
                    <a:p>
                      <a:pPr algn="ctr"/>
                      <a:endParaRPr lang="en-US" dirty="0" smtClean="0"/>
                    </a:p>
                    <a:p>
                      <a:pPr algn="ctr"/>
                      <a:r>
                        <a:rPr lang="en-US" dirty="0" smtClean="0"/>
                        <a:t>60(43)</a:t>
                      </a:r>
                      <a:endParaRPr lang="en-IN" dirty="0"/>
                    </a:p>
                  </a:txBody>
                  <a:tcPr/>
                </a:tc>
                <a:tc>
                  <a:txBody>
                    <a:bodyPr/>
                    <a:lstStyle/>
                    <a:p>
                      <a:pPr algn="ctr"/>
                      <a:endParaRPr lang="en-US" dirty="0" smtClean="0"/>
                    </a:p>
                    <a:p>
                      <a:pPr algn="ctr"/>
                      <a:r>
                        <a:rPr lang="en-US" dirty="0" smtClean="0"/>
                        <a:t>30(21.5)</a:t>
                      </a:r>
                      <a:endParaRPr lang="en-IN" dirty="0"/>
                    </a:p>
                  </a:txBody>
                  <a:tcPr/>
                </a:tc>
              </a:tr>
              <a:tr h="343080">
                <a:tc>
                  <a:txBody>
                    <a:bodyPr/>
                    <a:lstStyle/>
                    <a:p>
                      <a:r>
                        <a:rPr lang="en-US" dirty="0" smtClean="0"/>
                        <a:t>Bad obstetric history</a:t>
                      </a:r>
                      <a:endParaRPr lang="en-IN" dirty="0"/>
                    </a:p>
                  </a:txBody>
                  <a:tcPr/>
                </a:tc>
                <a:tc>
                  <a:txBody>
                    <a:bodyPr/>
                    <a:lstStyle/>
                    <a:p>
                      <a:pPr algn="ctr"/>
                      <a:r>
                        <a:rPr lang="en-US" dirty="0" smtClean="0"/>
                        <a:t>25(18)</a:t>
                      </a:r>
                      <a:endParaRPr lang="en-IN" dirty="0"/>
                    </a:p>
                  </a:txBody>
                  <a:tcPr/>
                </a:tc>
                <a:tc>
                  <a:txBody>
                    <a:bodyPr/>
                    <a:lstStyle/>
                    <a:p>
                      <a:pPr algn="ctr"/>
                      <a:r>
                        <a:rPr lang="en-US" dirty="0" smtClean="0"/>
                        <a:t>12(8.6)</a:t>
                      </a:r>
                      <a:endParaRPr lang="en-IN" dirty="0"/>
                    </a:p>
                  </a:txBody>
                  <a:tcPr/>
                </a:tc>
              </a:tr>
              <a:tr h="857701">
                <a:tc>
                  <a:txBody>
                    <a:bodyPr/>
                    <a:lstStyle/>
                    <a:p>
                      <a:r>
                        <a:rPr lang="en-US" dirty="0" smtClean="0"/>
                        <a:t>Hypertension, n(%)</a:t>
                      </a:r>
                    </a:p>
                    <a:p>
                      <a:pPr marL="285750" indent="-285750">
                        <a:buFont typeface="Arial" panose="020B0604020202020204" pitchFamily="34" charset="0"/>
                        <a:buChar char="•"/>
                      </a:pPr>
                      <a:r>
                        <a:rPr lang="en-US" dirty="0" smtClean="0"/>
                        <a:t>Gestational</a:t>
                      </a:r>
                    </a:p>
                    <a:p>
                      <a:pPr marL="285750" indent="-285750">
                        <a:buFont typeface="Arial" panose="020B0604020202020204" pitchFamily="34" charset="0"/>
                        <a:buChar char="•"/>
                      </a:pPr>
                      <a:r>
                        <a:rPr lang="en-US" dirty="0" smtClean="0"/>
                        <a:t>Chronic </a:t>
                      </a:r>
                      <a:endParaRPr lang="en-IN" dirty="0"/>
                    </a:p>
                  </a:txBody>
                  <a:tcPr/>
                </a:tc>
                <a:tc>
                  <a:txBody>
                    <a:bodyPr/>
                    <a:lstStyle/>
                    <a:p>
                      <a:pPr algn="ctr"/>
                      <a:endParaRPr lang="en-US" dirty="0" smtClean="0"/>
                    </a:p>
                    <a:p>
                      <a:pPr algn="ctr"/>
                      <a:r>
                        <a:rPr lang="en-US" dirty="0" smtClean="0"/>
                        <a:t>35(25)</a:t>
                      </a:r>
                    </a:p>
                    <a:p>
                      <a:pPr algn="ctr"/>
                      <a:r>
                        <a:rPr lang="en-US" dirty="0" smtClean="0"/>
                        <a:t>9(6)</a:t>
                      </a:r>
                      <a:endParaRPr lang="en-IN" dirty="0"/>
                    </a:p>
                  </a:txBody>
                  <a:tcPr/>
                </a:tc>
                <a:tc>
                  <a:txBody>
                    <a:bodyPr/>
                    <a:lstStyle/>
                    <a:p>
                      <a:pPr algn="ctr"/>
                      <a:endParaRPr lang="en-US" dirty="0" smtClean="0"/>
                    </a:p>
                    <a:p>
                      <a:pPr algn="ctr"/>
                      <a:r>
                        <a:rPr lang="en-US" dirty="0" smtClean="0"/>
                        <a:t>10(7.1)</a:t>
                      </a:r>
                    </a:p>
                    <a:p>
                      <a:pPr algn="ctr"/>
                      <a:r>
                        <a:rPr lang="en-US" dirty="0" smtClean="0"/>
                        <a:t>0</a:t>
                      </a:r>
                      <a:endParaRPr lang="en-IN" dirty="0"/>
                    </a:p>
                  </a:txBody>
                  <a:tcPr/>
                </a:tc>
              </a:tr>
              <a:tr h="343080">
                <a:tc>
                  <a:txBody>
                    <a:bodyPr/>
                    <a:lstStyle/>
                    <a:p>
                      <a:r>
                        <a:rPr lang="en-US" dirty="0" smtClean="0"/>
                        <a:t>Hypothyroidism </a:t>
                      </a:r>
                      <a:endParaRPr lang="en-IN" dirty="0"/>
                    </a:p>
                  </a:txBody>
                  <a:tcPr/>
                </a:tc>
                <a:tc>
                  <a:txBody>
                    <a:bodyPr/>
                    <a:lstStyle/>
                    <a:p>
                      <a:pPr algn="ctr"/>
                      <a:r>
                        <a:rPr lang="en-US" dirty="0" smtClean="0"/>
                        <a:t>42(30)</a:t>
                      </a:r>
                      <a:endParaRPr lang="en-IN" dirty="0"/>
                    </a:p>
                  </a:txBody>
                  <a:tcPr/>
                </a:tc>
                <a:tc>
                  <a:txBody>
                    <a:bodyPr/>
                    <a:lstStyle/>
                    <a:p>
                      <a:pPr algn="ctr"/>
                      <a:r>
                        <a:rPr lang="en-US" dirty="0" smtClean="0"/>
                        <a:t>16(11.5)</a:t>
                      </a:r>
                      <a:endParaRPr lang="en-IN" dirty="0"/>
                    </a:p>
                  </a:txBody>
                  <a:tcPr/>
                </a:tc>
              </a:tr>
              <a:tr h="343080">
                <a:tc>
                  <a:txBody>
                    <a:bodyPr/>
                    <a:lstStyle/>
                    <a:p>
                      <a:r>
                        <a:rPr lang="en-US" dirty="0" smtClean="0"/>
                        <a:t>BMI(Kg/m</a:t>
                      </a:r>
                      <a:r>
                        <a:rPr lang="en-US" baseline="30000" dirty="0" smtClean="0"/>
                        <a:t>2</a:t>
                      </a:r>
                      <a:r>
                        <a:rPr lang="en-US" dirty="0" smtClean="0"/>
                        <a:t>)</a:t>
                      </a:r>
                      <a:endParaRPr lang="en-IN" dirty="0"/>
                    </a:p>
                  </a:txBody>
                  <a:tcPr/>
                </a:tc>
                <a:tc>
                  <a:txBody>
                    <a:bodyPr/>
                    <a:lstStyle/>
                    <a:p>
                      <a:pPr algn="ctr"/>
                      <a:r>
                        <a:rPr lang="en-US" dirty="0" smtClean="0"/>
                        <a:t>28.8</a:t>
                      </a:r>
                      <a:endParaRPr lang="en-IN" dirty="0"/>
                    </a:p>
                  </a:txBody>
                  <a:tcPr/>
                </a:tc>
                <a:tc>
                  <a:txBody>
                    <a:bodyPr/>
                    <a:lstStyle/>
                    <a:p>
                      <a:pPr algn="ctr"/>
                      <a:r>
                        <a:rPr lang="en-US" dirty="0" smtClean="0"/>
                        <a:t>25</a:t>
                      </a:r>
                      <a:endParaRPr lang="en-IN" dirty="0"/>
                    </a:p>
                  </a:txBody>
                  <a:tcPr/>
                </a:tc>
              </a:tr>
            </a:tbl>
          </a:graphicData>
        </a:graphic>
      </p:graphicFrame>
    </p:spTree>
    <p:extLst>
      <p:ext uri="{BB962C8B-B14F-4D97-AF65-F5344CB8AC3E}">
        <p14:creationId xmlns:p14="http://schemas.microsoft.com/office/powerpoint/2010/main" xmlns="" val="1185197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076" y="94668"/>
            <a:ext cx="10515600" cy="690943"/>
          </a:xfrm>
        </p:spPr>
        <p:txBody>
          <a:bodyPr>
            <a:normAutofit fontScale="90000"/>
          </a:bodyPr>
          <a:lstStyle/>
          <a:p>
            <a:r>
              <a:rPr lang="en-US" sz="2800" dirty="0" smtClean="0"/>
              <a:t/>
            </a:r>
            <a:br>
              <a:rPr lang="en-US" sz="2800" dirty="0" smtClean="0"/>
            </a:br>
            <a:r>
              <a:rPr lang="en-US" sz="2800" dirty="0" smtClean="0"/>
              <a:t>table 2. Maternal and neonatal complications among cases and controls</a:t>
            </a:r>
            <a:endParaRPr lang="en-IN" sz="28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405433586"/>
              </p:ext>
            </p:extLst>
          </p:nvPr>
        </p:nvGraphicFramePr>
        <p:xfrm>
          <a:off x="426076" y="892505"/>
          <a:ext cx="10515600" cy="6032550"/>
        </p:xfrm>
        <a:graphic>
          <a:graphicData uri="http://schemas.openxmlformats.org/drawingml/2006/table">
            <a:tbl>
              <a:tblPr firstRow="1" bandRow="1">
                <a:tableStyleId>{5C22544A-7EE6-4342-B048-85BDC9FD1C3A}</a:tableStyleId>
              </a:tblPr>
              <a:tblGrid>
                <a:gridCol w="3505200"/>
                <a:gridCol w="3505200"/>
                <a:gridCol w="3505200"/>
              </a:tblGrid>
              <a:tr h="651401">
                <a:tc>
                  <a:txBody>
                    <a:bodyPr/>
                    <a:lstStyle/>
                    <a:p>
                      <a:r>
                        <a:rPr lang="en-US" dirty="0" smtClean="0"/>
                        <a:t>Complications</a:t>
                      </a:r>
                      <a:endParaRPr lang="en-IN" dirty="0"/>
                    </a:p>
                  </a:txBody>
                  <a:tcPr/>
                </a:tc>
                <a:tc>
                  <a:txBody>
                    <a:bodyPr/>
                    <a:lstStyle/>
                    <a:p>
                      <a:pPr algn="ctr"/>
                      <a:r>
                        <a:rPr lang="en-US" dirty="0" smtClean="0"/>
                        <a:t>GDM Women </a:t>
                      </a:r>
                    </a:p>
                    <a:p>
                      <a:pPr algn="ctr"/>
                      <a:r>
                        <a:rPr lang="en-US" dirty="0" smtClean="0"/>
                        <a:t>n=139,</a:t>
                      </a:r>
                      <a:r>
                        <a:rPr lang="en-US" baseline="0" dirty="0" smtClean="0"/>
                        <a:t> n(%)</a:t>
                      </a:r>
                      <a:endParaRPr lang="en-IN" dirty="0"/>
                    </a:p>
                  </a:txBody>
                  <a:tcPr/>
                </a:tc>
                <a:tc>
                  <a:txBody>
                    <a:bodyPr/>
                    <a:lstStyle/>
                    <a:p>
                      <a:pPr algn="ctr"/>
                      <a:r>
                        <a:rPr lang="en-US" dirty="0" smtClean="0"/>
                        <a:t>Controls</a:t>
                      </a:r>
                    </a:p>
                    <a:p>
                      <a:pPr algn="ctr"/>
                      <a:r>
                        <a:rPr lang="en-US" dirty="0" smtClean="0"/>
                        <a:t>n=139, n(%)</a:t>
                      </a:r>
                      <a:endParaRPr lang="en-IN" dirty="0"/>
                    </a:p>
                  </a:txBody>
                  <a:tcPr/>
                </a:tc>
              </a:tr>
              <a:tr h="372229">
                <a:tc>
                  <a:txBody>
                    <a:bodyPr/>
                    <a:lstStyle/>
                    <a:p>
                      <a:r>
                        <a:rPr lang="en-US" dirty="0" smtClean="0"/>
                        <a:t>Maternal complications</a:t>
                      </a:r>
                      <a:endParaRPr lang="en-IN" dirty="0"/>
                    </a:p>
                  </a:txBody>
                  <a:tcPr/>
                </a:tc>
                <a:tc>
                  <a:txBody>
                    <a:bodyPr/>
                    <a:lstStyle/>
                    <a:p>
                      <a:pPr algn="ctr"/>
                      <a:r>
                        <a:rPr lang="en-US" dirty="0" smtClean="0"/>
                        <a:t>47(34)</a:t>
                      </a:r>
                      <a:endParaRPr lang="en-IN" dirty="0"/>
                    </a:p>
                  </a:txBody>
                  <a:tcPr/>
                </a:tc>
                <a:tc>
                  <a:txBody>
                    <a:bodyPr/>
                    <a:lstStyle/>
                    <a:p>
                      <a:pPr algn="ctr"/>
                      <a:r>
                        <a:rPr lang="en-US" dirty="0" smtClean="0"/>
                        <a:t>15(11)</a:t>
                      </a:r>
                      <a:endParaRPr lang="en-IN" dirty="0"/>
                    </a:p>
                  </a:txBody>
                  <a:tcPr/>
                </a:tc>
              </a:tr>
              <a:tr h="651401">
                <a:tc>
                  <a:txBody>
                    <a:bodyPr/>
                    <a:lstStyle/>
                    <a:p>
                      <a:r>
                        <a:rPr lang="en-US" dirty="0" smtClean="0"/>
                        <a:t>Complications during</a:t>
                      </a:r>
                      <a:r>
                        <a:rPr lang="en-US" baseline="0" dirty="0" smtClean="0"/>
                        <a:t> pregnancy</a:t>
                      </a:r>
                      <a:endParaRPr lang="en-IN" baseline="0" dirty="0" smtClean="0"/>
                    </a:p>
                    <a:p>
                      <a:pPr marL="285750" indent="-285750">
                        <a:buFont typeface="Arial" panose="020B0604020202020204" pitchFamily="34" charset="0"/>
                        <a:buChar char="•"/>
                      </a:pPr>
                      <a:r>
                        <a:rPr lang="en-US" baseline="0" dirty="0" smtClean="0"/>
                        <a:t>Pre-eclampsia</a:t>
                      </a:r>
                    </a:p>
                  </a:txBody>
                  <a:tcPr/>
                </a:tc>
                <a:tc>
                  <a:txBody>
                    <a:bodyPr/>
                    <a:lstStyle/>
                    <a:p>
                      <a:pPr algn="ctr"/>
                      <a:endParaRPr lang="en-US" dirty="0" smtClean="0"/>
                    </a:p>
                    <a:p>
                      <a:pPr algn="ctr"/>
                      <a:r>
                        <a:rPr lang="en-US" dirty="0" smtClean="0"/>
                        <a:t>12(9)</a:t>
                      </a:r>
                      <a:endParaRPr lang="en-IN" dirty="0"/>
                    </a:p>
                  </a:txBody>
                  <a:tcPr/>
                </a:tc>
                <a:tc>
                  <a:txBody>
                    <a:bodyPr/>
                    <a:lstStyle/>
                    <a:p>
                      <a:pPr algn="ctr"/>
                      <a:endParaRPr lang="en-US" dirty="0" smtClean="0"/>
                    </a:p>
                    <a:p>
                      <a:pPr algn="ctr"/>
                      <a:r>
                        <a:rPr lang="en-US" dirty="0" smtClean="0"/>
                        <a:t>2(1)</a:t>
                      </a:r>
                      <a:endParaRPr lang="en-IN" dirty="0"/>
                    </a:p>
                  </a:txBody>
                  <a:tcPr/>
                </a:tc>
              </a:tr>
              <a:tr h="2047260">
                <a:tc>
                  <a:txBody>
                    <a:bodyPr/>
                    <a:lstStyle/>
                    <a:p>
                      <a:r>
                        <a:rPr lang="en-US" dirty="0" smtClean="0"/>
                        <a:t>Complications</a:t>
                      </a:r>
                      <a:r>
                        <a:rPr lang="en-US" baseline="0" dirty="0" smtClean="0"/>
                        <a:t> during labor</a:t>
                      </a:r>
                    </a:p>
                    <a:p>
                      <a:pPr marL="285750" indent="-285750">
                        <a:buFont typeface="Arial" panose="020B0604020202020204" pitchFamily="34" charset="0"/>
                        <a:buChar char="•"/>
                      </a:pPr>
                      <a:r>
                        <a:rPr lang="en-US" baseline="0" dirty="0" smtClean="0"/>
                        <a:t>Unsatisfactory progress of labor</a:t>
                      </a:r>
                    </a:p>
                    <a:p>
                      <a:pPr marL="285750" indent="-285750">
                        <a:buFont typeface="Arial" panose="020B0604020202020204" pitchFamily="34" charset="0"/>
                        <a:buChar char="•"/>
                      </a:pPr>
                      <a:r>
                        <a:rPr lang="en-US" baseline="0" dirty="0" smtClean="0"/>
                        <a:t>PROM</a:t>
                      </a:r>
                    </a:p>
                    <a:p>
                      <a:pPr marL="285750" indent="-285750">
                        <a:buFont typeface="Arial" panose="020B0604020202020204" pitchFamily="34" charset="0"/>
                        <a:buChar char="•"/>
                      </a:pPr>
                      <a:r>
                        <a:rPr lang="en-US" baseline="0" dirty="0" smtClean="0"/>
                        <a:t>Perineal tear</a:t>
                      </a:r>
                    </a:p>
                    <a:p>
                      <a:pPr marL="285750" indent="-285750">
                        <a:buFont typeface="Arial" panose="020B0604020202020204" pitchFamily="34" charset="0"/>
                        <a:buChar char="•"/>
                      </a:pPr>
                      <a:r>
                        <a:rPr lang="en-US" baseline="0" dirty="0" smtClean="0"/>
                        <a:t>Shoulder Dystocia</a:t>
                      </a:r>
                      <a:endParaRPr lang="en-IN" dirty="0"/>
                    </a:p>
                  </a:txBody>
                  <a:tcPr/>
                </a:tc>
                <a:tc>
                  <a:txBody>
                    <a:bodyPr/>
                    <a:lstStyle/>
                    <a:p>
                      <a:pPr algn="ctr"/>
                      <a:r>
                        <a:rPr lang="en-US" dirty="0" smtClean="0"/>
                        <a:t>31(22)</a:t>
                      </a:r>
                    </a:p>
                    <a:p>
                      <a:pPr algn="ctr"/>
                      <a:r>
                        <a:rPr lang="en-US" dirty="0" smtClean="0"/>
                        <a:t>20(14)</a:t>
                      </a:r>
                    </a:p>
                    <a:p>
                      <a:pPr algn="ctr"/>
                      <a:endParaRPr lang="en-US" dirty="0" smtClean="0"/>
                    </a:p>
                    <a:p>
                      <a:pPr algn="ctr"/>
                      <a:r>
                        <a:rPr lang="en-US" dirty="0" smtClean="0"/>
                        <a:t>6(4)</a:t>
                      </a:r>
                    </a:p>
                    <a:p>
                      <a:pPr algn="ctr"/>
                      <a:r>
                        <a:rPr lang="en-US" dirty="0" smtClean="0"/>
                        <a:t>2</a:t>
                      </a:r>
                    </a:p>
                    <a:p>
                      <a:pPr algn="ctr"/>
                      <a:r>
                        <a:rPr lang="en-US" dirty="0" smtClean="0"/>
                        <a:t>3</a:t>
                      </a:r>
                      <a:endParaRPr lang="en-IN" dirty="0"/>
                    </a:p>
                  </a:txBody>
                  <a:tcPr/>
                </a:tc>
                <a:tc>
                  <a:txBody>
                    <a:bodyPr/>
                    <a:lstStyle/>
                    <a:p>
                      <a:pPr algn="ctr"/>
                      <a:r>
                        <a:rPr lang="en-US" dirty="0" smtClean="0"/>
                        <a:t>13(9)</a:t>
                      </a:r>
                    </a:p>
                    <a:p>
                      <a:pPr algn="ctr"/>
                      <a:r>
                        <a:rPr lang="en-US" dirty="0" smtClean="0"/>
                        <a:t>10(7)</a:t>
                      </a:r>
                    </a:p>
                    <a:p>
                      <a:pPr algn="ctr"/>
                      <a:endParaRPr lang="en-US" dirty="0" smtClean="0"/>
                    </a:p>
                    <a:p>
                      <a:pPr algn="ctr"/>
                      <a:r>
                        <a:rPr lang="en-US" dirty="0" smtClean="0"/>
                        <a:t>3(2)</a:t>
                      </a:r>
                    </a:p>
                    <a:p>
                      <a:pPr algn="ctr"/>
                      <a:r>
                        <a:rPr lang="en-US" dirty="0" smtClean="0"/>
                        <a:t>0</a:t>
                      </a:r>
                    </a:p>
                    <a:p>
                      <a:pPr algn="ctr"/>
                      <a:r>
                        <a:rPr lang="en-US" dirty="0" smtClean="0"/>
                        <a:t>0</a:t>
                      </a:r>
                    </a:p>
                    <a:p>
                      <a:pPr algn="ctr"/>
                      <a:endParaRPr lang="en-IN" dirty="0"/>
                    </a:p>
                  </a:txBody>
                  <a:tcPr/>
                </a:tc>
              </a:tr>
              <a:tr h="2047260">
                <a:tc>
                  <a:txBody>
                    <a:bodyPr/>
                    <a:lstStyle/>
                    <a:p>
                      <a:r>
                        <a:rPr lang="en-US" dirty="0" smtClean="0"/>
                        <a:t>Neonatal Complications</a:t>
                      </a:r>
                    </a:p>
                    <a:p>
                      <a:pPr marL="285750" indent="-285750">
                        <a:buFont typeface="Arial" panose="020B0604020202020204" pitchFamily="34" charset="0"/>
                        <a:buChar char="•"/>
                      </a:pPr>
                      <a:r>
                        <a:rPr lang="en-US" dirty="0" smtClean="0"/>
                        <a:t>Prematurity</a:t>
                      </a:r>
                    </a:p>
                    <a:p>
                      <a:pPr marL="285750" indent="-285750">
                        <a:buFont typeface="Arial" panose="020B0604020202020204" pitchFamily="34" charset="0"/>
                        <a:buChar char="•"/>
                      </a:pPr>
                      <a:r>
                        <a:rPr lang="en-US" dirty="0" smtClean="0"/>
                        <a:t>Respiratory Distress</a:t>
                      </a:r>
                    </a:p>
                    <a:p>
                      <a:pPr marL="285750" indent="-285750">
                        <a:buFont typeface="Arial" panose="020B0604020202020204" pitchFamily="34" charset="0"/>
                        <a:buChar char="•"/>
                      </a:pPr>
                      <a:r>
                        <a:rPr lang="en-US" dirty="0" smtClean="0"/>
                        <a:t>Hypoglycemia</a:t>
                      </a:r>
                    </a:p>
                    <a:p>
                      <a:pPr marL="285750" indent="-285750">
                        <a:buFont typeface="Arial" panose="020B0604020202020204" pitchFamily="34" charset="0"/>
                        <a:buChar char="•"/>
                      </a:pPr>
                      <a:r>
                        <a:rPr lang="en-US" dirty="0" smtClean="0"/>
                        <a:t>Fetal demise</a:t>
                      </a:r>
                    </a:p>
                    <a:p>
                      <a:pPr marL="285750" indent="-285750">
                        <a:buFont typeface="Arial" panose="020B0604020202020204" pitchFamily="34" charset="0"/>
                        <a:buChar char="•"/>
                      </a:pPr>
                      <a:r>
                        <a:rPr lang="en-US" dirty="0" smtClean="0"/>
                        <a:t>Congenital anomalies</a:t>
                      </a:r>
                      <a:endParaRPr lang="en-IN" dirty="0"/>
                    </a:p>
                  </a:txBody>
                  <a:tcPr/>
                </a:tc>
                <a:tc>
                  <a:txBody>
                    <a:bodyPr/>
                    <a:lstStyle/>
                    <a:p>
                      <a:pPr algn="ctr"/>
                      <a:r>
                        <a:rPr lang="en-US" dirty="0" smtClean="0"/>
                        <a:t>26(18)</a:t>
                      </a:r>
                    </a:p>
                    <a:p>
                      <a:pPr algn="ctr"/>
                      <a:r>
                        <a:rPr lang="en-US" dirty="0" smtClean="0"/>
                        <a:t>6(4)</a:t>
                      </a:r>
                    </a:p>
                    <a:p>
                      <a:pPr algn="ctr"/>
                      <a:r>
                        <a:rPr lang="en-US" dirty="0" smtClean="0"/>
                        <a:t>15(11)</a:t>
                      </a:r>
                    </a:p>
                    <a:p>
                      <a:pPr algn="ctr"/>
                      <a:r>
                        <a:rPr lang="en-US" dirty="0" smtClean="0"/>
                        <a:t>6(4)</a:t>
                      </a:r>
                    </a:p>
                    <a:p>
                      <a:pPr algn="ctr"/>
                      <a:r>
                        <a:rPr lang="en-US" dirty="0" smtClean="0"/>
                        <a:t>4</a:t>
                      </a:r>
                    </a:p>
                    <a:p>
                      <a:pPr algn="ctr"/>
                      <a:r>
                        <a:rPr lang="en-US" dirty="0" smtClean="0"/>
                        <a:t>2</a:t>
                      </a:r>
                      <a:endParaRPr lang="en-IN" dirty="0"/>
                    </a:p>
                  </a:txBody>
                  <a:tcPr/>
                </a:tc>
                <a:tc>
                  <a:txBody>
                    <a:bodyPr/>
                    <a:lstStyle/>
                    <a:p>
                      <a:pPr algn="ctr"/>
                      <a:r>
                        <a:rPr lang="en-US" dirty="0" smtClean="0"/>
                        <a:t>10(7)</a:t>
                      </a:r>
                    </a:p>
                    <a:p>
                      <a:pPr algn="ctr"/>
                      <a:r>
                        <a:rPr lang="en-US" dirty="0" smtClean="0"/>
                        <a:t>4(3)</a:t>
                      </a:r>
                    </a:p>
                    <a:p>
                      <a:pPr algn="ctr"/>
                      <a:r>
                        <a:rPr lang="en-US" dirty="0" smtClean="0"/>
                        <a:t>6(4)</a:t>
                      </a:r>
                    </a:p>
                    <a:p>
                      <a:pPr algn="ctr"/>
                      <a:r>
                        <a:rPr lang="en-US" dirty="0" smtClean="0"/>
                        <a:t>0</a:t>
                      </a:r>
                    </a:p>
                    <a:p>
                      <a:pPr algn="ctr"/>
                      <a:r>
                        <a:rPr lang="en-US" dirty="0" smtClean="0"/>
                        <a:t>0</a:t>
                      </a:r>
                    </a:p>
                    <a:p>
                      <a:pPr algn="ctr"/>
                      <a:r>
                        <a:rPr lang="en-US" dirty="0" smtClean="0"/>
                        <a:t>0</a:t>
                      </a:r>
                    </a:p>
                    <a:p>
                      <a:pPr algn="ctr"/>
                      <a:endParaRPr lang="en-IN" dirty="0"/>
                    </a:p>
                  </a:txBody>
                  <a:tcPr/>
                </a:tc>
              </a:tr>
            </a:tbl>
          </a:graphicData>
        </a:graphic>
      </p:graphicFrame>
    </p:spTree>
    <p:extLst>
      <p:ext uri="{BB962C8B-B14F-4D97-AF65-F5344CB8AC3E}">
        <p14:creationId xmlns:p14="http://schemas.microsoft.com/office/powerpoint/2010/main" xmlns="" val="1709489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1318"/>
          </a:xfrm>
        </p:spPr>
        <p:txBody>
          <a:bodyPr>
            <a:normAutofit fontScale="90000"/>
          </a:bodyPr>
          <a:lstStyle/>
          <a:p>
            <a:r>
              <a:rPr lang="en-US" sz="2400" dirty="0" smtClean="0"/>
              <a:t>Table 3</a:t>
            </a:r>
            <a:br>
              <a:rPr lang="en-US" sz="2400" dirty="0" smtClean="0"/>
            </a:br>
            <a:r>
              <a:rPr lang="en-US" sz="2400" dirty="0" smtClean="0"/>
              <a:t>Mode of delivery</a:t>
            </a:r>
            <a:endParaRPr lang="en-IN" sz="24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216090198"/>
              </p:ext>
            </p:extLst>
          </p:nvPr>
        </p:nvGraphicFramePr>
        <p:xfrm>
          <a:off x="677863" y="1439862"/>
          <a:ext cx="8596311" cy="3982143"/>
        </p:xfrm>
        <a:graphic>
          <a:graphicData uri="http://schemas.openxmlformats.org/drawingml/2006/table">
            <a:tbl>
              <a:tblPr firstRow="1" bandRow="1">
                <a:tableStyleId>{5C22544A-7EE6-4342-B048-85BDC9FD1C3A}</a:tableStyleId>
              </a:tblPr>
              <a:tblGrid>
                <a:gridCol w="2865437"/>
                <a:gridCol w="2865437"/>
                <a:gridCol w="2865437"/>
              </a:tblGrid>
              <a:tr h="891707">
                <a:tc>
                  <a:txBody>
                    <a:bodyPr/>
                    <a:lstStyle/>
                    <a:p>
                      <a:r>
                        <a:rPr lang="en-US" dirty="0" smtClean="0"/>
                        <a:t>Mode</a:t>
                      </a:r>
                      <a:r>
                        <a:rPr lang="en-US" baseline="0" dirty="0" smtClean="0"/>
                        <a:t> of delivery</a:t>
                      </a:r>
                      <a:endParaRPr lang="en-IN"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Cases [n=139,</a:t>
                      </a:r>
                      <a:r>
                        <a:rPr lang="en-US" baseline="0" dirty="0" smtClean="0"/>
                        <a:t> n(%)]</a:t>
                      </a:r>
                      <a:endParaRPr lang="en-IN" dirty="0" smtClean="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Controls [n=139,</a:t>
                      </a:r>
                      <a:r>
                        <a:rPr lang="en-US" baseline="0" dirty="0" smtClean="0"/>
                        <a:t> n(%)]</a:t>
                      </a:r>
                      <a:endParaRPr lang="en-IN" dirty="0" smtClean="0"/>
                    </a:p>
                  </a:txBody>
                  <a:tcPr/>
                </a:tc>
              </a:tr>
              <a:tr h="2198729">
                <a:tc>
                  <a:txBody>
                    <a:bodyPr/>
                    <a:lstStyle/>
                    <a:p>
                      <a:r>
                        <a:rPr lang="en-US" b="0" dirty="0" smtClean="0"/>
                        <a:t>Caesarean section</a:t>
                      </a:r>
                    </a:p>
                    <a:p>
                      <a:pPr marL="285750" indent="-285750">
                        <a:buFont typeface="Arial" panose="020B0604020202020204" pitchFamily="34" charset="0"/>
                        <a:buChar char="•"/>
                      </a:pPr>
                      <a:r>
                        <a:rPr lang="en-US" b="0" dirty="0" smtClean="0"/>
                        <a:t>Emergency</a:t>
                      </a:r>
                    </a:p>
                    <a:p>
                      <a:pPr marL="285750" indent="-285750">
                        <a:buFont typeface="Arial" panose="020B0604020202020204" pitchFamily="34" charset="0"/>
                        <a:buChar char="•"/>
                      </a:pPr>
                      <a:r>
                        <a:rPr lang="en-US" b="0" dirty="0" smtClean="0"/>
                        <a:t>Elective</a:t>
                      </a:r>
                      <a:endParaRPr lang="en-IN" b="0" dirty="0"/>
                    </a:p>
                  </a:txBody>
                  <a:tcPr/>
                </a:tc>
                <a:tc>
                  <a:txBody>
                    <a:bodyPr/>
                    <a:lstStyle/>
                    <a:p>
                      <a:pPr algn="ctr"/>
                      <a:r>
                        <a:rPr lang="en-US" dirty="0" smtClean="0"/>
                        <a:t>61(44)</a:t>
                      </a:r>
                    </a:p>
                    <a:p>
                      <a:pPr algn="ctr"/>
                      <a:r>
                        <a:rPr lang="en-US" dirty="0" smtClean="0"/>
                        <a:t>25(18)</a:t>
                      </a:r>
                    </a:p>
                    <a:p>
                      <a:pPr algn="ctr"/>
                      <a:r>
                        <a:rPr lang="en-US" dirty="0" smtClean="0"/>
                        <a:t>36(26)</a:t>
                      </a:r>
                      <a:endParaRPr lang="en-IN" dirty="0"/>
                    </a:p>
                  </a:txBody>
                  <a:tcPr/>
                </a:tc>
                <a:tc>
                  <a:txBody>
                    <a:bodyPr/>
                    <a:lstStyle/>
                    <a:p>
                      <a:pPr algn="ctr"/>
                      <a:r>
                        <a:rPr lang="en-US" dirty="0" smtClean="0"/>
                        <a:t>31(22)</a:t>
                      </a:r>
                    </a:p>
                    <a:p>
                      <a:pPr algn="ctr"/>
                      <a:r>
                        <a:rPr lang="en-US" dirty="0" smtClean="0"/>
                        <a:t>20(14)</a:t>
                      </a:r>
                    </a:p>
                    <a:p>
                      <a:pPr algn="ctr"/>
                      <a:r>
                        <a:rPr lang="en-US" dirty="0" smtClean="0"/>
                        <a:t>11(8)</a:t>
                      </a:r>
                      <a:endParaRPr lang="en-IN" dirty="0"/>
                    </a:p>
                  </a:txBody>
                  <a:tcPr/>
                </a:tc>
              </a:tr>
              <a:tr h="891707">
                <a:tc>
                  <a:txBody>
                    <a:bodyPr/>
                    <a:lstStyle/>
                    <a:p>
                      <a:r>
                        <a:rPr lang="en-US" b="0" dirty="0" smtClean="0"/>
                        <a:t>Vaginal Delivery</a:t>
                      </a:r>
                      <a:endParaRPr lang="en-IN" b="0" dirty="0"/>
                    </a:p>
                  </a:txBody>
                  <a:tcPr/>
                </a:tc>
                <a:tc>
                  <a:txBody>
                    <a:bodyPr/>
                    <a:lstStyle/>
                    <a:p>
                      <a:pPr algn="ctr"/>
                      <a:r>
                        <a:rPr lang="en-US" dirty="0" smtClean="0"/>
                        <a:t>78(56)</a:t>
                      </a:r>
                      <a:endParaRPr lang="en-IN" dirty="0"/>
                    </a:p>
                  </a:txBody>
                  <a:tcPr/>
                </a:tc>
                <a:tc>
                  <a:txBody>
                    <a:bodyPr/>
                    <a:lstStyle/>
                    <a:p>
                      <a:pPr algn="ctr"/>
                      <a:r>
                        <a:rPr lang="en-US" dirty="0" smtClean="0"/>
                        <a:t>108(77)</a:t>
                      </a:r>
                      <a:endParaRPr lang="en-IN" dirty="0"/>
                    </a:p>
                  </a:txBody>
                  <a:tcPr/>
                </a:tc>
              </a:tr>
            </a:tbl>
          </a:graphicData>
        </a:graphic>
      </p:graphicFrame>
    </p:spTree>
    <p:extLst>
      <p:ext uri="{BB962C8B-B14F-4D97-AF65-F5344CB8AC3E}">
        <p14:creationId xmlns:p14="http://schemas.microsoft.com/office/powerpoint/2010/main" xmlns="" val="698254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36620"/>
          </a:xfrm>
        </p:spPr>
        <p:txBody>
          <a:bodyPr>
            <a:normAutofit fontScale="90000"/>
          </a:bodyPr>
          <a:lstStyle/>
          <a:p>
            <a:r>
              <a:rPr lang="en-US" dirty="0" smtClean="0"/>
              <a:t>DISCUSSION</a:t>
            </a:r>
            <a:endParaRPr lang="en-IN" dirty="0"/>
          </a:p>
        </p:txBody>
      </p:sp>
      <p:sp>
        <p:nvSpPr>
          <p:cNvPr id="3" name="Content Placeholder 2"/>
          <p:cNvSpPr>
            <a:spLocks noGrp="1"/>
          </p:cNvSpPr>
          <p:nvPr>
            <p:ph sz="quarter" idx="1"/>
          </p:nvPr>
        </p:nvSpPr>
        <p:spPr>
          <a:xfrm>
            <a:off x="677334" y="1220432"/>
            <a:ext cx="8596668" cy="5206126"/>
          </a:xfrm>
        </p:spPr>
        <p:txBody>
          <a:bodyPr>
            <a:normAutofit fontScale="92500" lnSpcReduction="20000"/>
          </a:bodyPr>
          <a:lstStyle/>
          <a:p>
            <a:r>
              <a:rPr lang="en-US" dirty="0" smtClean="0"/>
              <a:t>Universal screening </a:t>
            </a:r>
            <a:r>
              <a:rPr lang="en-US" dirty="0"/>
              <a:t>as is advised, </a:t>
            </a:r>
            <a:r>
              <a:rPr lang="en-US" dirty="0" smtClean="0"/>
              <a:t>if practiced will allow early diagnosis.</a:t>
            </a:r>
          </a:p>
          <a:p>
            <a:r>
              <a:rPr lang="en-US" dirty="0" smtClean="0"/>
              <a:t>The women with GDM had higher BMI as expected. The incidence of gestational diabetes increased with increasing maternal BMI.</a:t>
            </a:r>
          </a:p>
          <a:p>
            <a:r>
              <a:rPr lang="en-US" dirty="0"/>
              <a:t>Eighteen percent of the women had a BOH. It has been reported that mothers with a BOH have a slightly higher incidence of gestational </a:t>
            </a:r>
            <a:r>
              <a:rPr lang="en-US" dirty="0" smtClean="0"/>
              <a:t>diabetes.</a:t>
            </a:r>
          </a:p>
          <a:p>
            <a:r>
              <a:rPr lang="en-US" dirty="0"/>
              <a:t>Thirty-one percent women had associated HTN. Nine percent had chronic HTN. The presence of chronic HTN increases the risk of developing </a:t>
            </a:r>
            <a:r>
              <a:rPr lang="en-US" dirty="0" smtClean="0"/>
              <a:t>GDM. </a:t>
            </a:r>
            <a:r>
              <a:rPr lang="en-US" dirty="0"/>
              <a:t>However, the outcome is unaffected in women with chronic HTN and </a:t>
            </a:r>
            <a:r>
              <a:rPr lang="en-US" dirty="0" smtClean="0"/>
              <a:t>GDM </a:t>
            </a:r>
            <a:r>
              <a:rPr lang="en-IN" dirty="0"/>
              <a:t>l</a:t>
            </a:r>
            <a:r>
              <a:rPr lang="en-IN" dirty="0" smtClean="0"/>
              <a:t>ike the results of study done by Leon MG, </a:t>
            </a:r>
            <a:r>
              <a:rPr lang="en-IN" dirty="0" err="1" smtClean="0"/>
              <a:t>Moussa</a:t>
            </a:r>
            <a:r>
              <a:rPr lang="en-IN" dirty="0" smtClean="0"/>
              <a:t> HN, Longo M et. al.</a:t>
            </a:r>
          </a:p>
          <a:p>
            <a:r>
              <a:rPr lang="en-US" dirty="0" smtClean="0"/>
              <a:t>Sixty-five </a:t>
            </a:r>
            <a:r>
              <a:rPr lang="en-US" dirty="0"/>
              <a:t>percent of the women received insulin for blood sugar control</a:t>
            </a:r>
            <a:r>
              <a:rPr lang="en-US" dirty="0" smtClean="0"/>
              <a:t>. </a:t>
            </a:r>
            <a:r>
              <a:rPr lang="en-US" dirty="0"/>
              <a:t>Maternal hypoglycemia had been noted in 7 (5%) women. This could not be compared with the previous studies as they had not reported on maternal hypoglycemia.</a:t>
            </a:r>
            <a:endParaRPr lang="en-US" dirty="0" smtClean="0"/>
          </a:p>
        </p:txBody>
      </p:sp>
    </p:spTree>
    <p:extLst>
      <p:ext uri="{BB962C8B-B14F-4D97-AF65-F5344CB8AC3E}">
        <p14:creationId xmlns:p14="http://schemas.microsoft.com/office/powerpoint/2010/main" xmlns="" val="41448577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94197"/>
            <a:ext cx="8596668" cy="1320800"/>
          </a:xfrm>
        </p:spPr>
        <p:txBody>
          <a:bodyPr/>
          <a:lstStyle/>
          <a:p>
            <a:endParaRPr lang="en-IN"/>
          </a:p>
        </p:txBody>
      </p:sp>
      <p:sp>
        <p:nvSpPr>
          <p:cNvPr id="3" name="Content Placeholder 2"/>
          <p:cNvSpPr>
            <a:spLocks noGrp="1"/>
          </p:cNvSpPr>
          <p:nvPr>
            <p:ph sz="quarter" idx="1"/>
          </p:nvPr>
        </p:nvSpPr>
        <p:spPr>
          <a:xfrm>
            <a:off x="677334" y="575057"/>
            <a:ext cx="8596668" cy="6057563"/>
          </a:xfrm>
        </p:spPr>
        <p:txBody>
          <a:bodyPr>
            <a:normAutofit fontScale="92500" lnSpcReduction="10000"/>
          </a:bodyPr>
          <a:lstStyle/>
          <a:p>
            <a:r>
              <a:rPr lang="en-US" dirty="0" smtClean="0"/>
              <a:t>Preeclampsia </a:t>
            </a:r>
            <a:r>
              <a:rPr lang="en-US" dirty="0"/>
              <a:t>occurred in 9% of the </a:t>
            </a:r>
            <a:r>
              <a:rPr lang="en-US" dirty="0" smtClean="0"/>
              <a:t>women. </a:t>
            </a:r>
            <a:r>
              <a:rPr lang="en-US" dirty="0"/>
              <a:t>In the trial done by </a:t>
            </a:r>
            <a:r>
              <a:rPr lang="en-US" dirty="0" err="1"/>
              <a:t>Crowther</a:t>
            </a:r>
            <a:r>
              <a:rPr lang="en-US" dirty="0"/>
              <a:t> </a:t>
            </a:r>
            <a:r>
              <a:rPr lang="en-US" i="1" dirty="0"/>
              <a:t>et al</a:t>
            </a:r>
            <a:r>
              <a:rPr lang="en-US" dirty="0"/>
              <a:t>., </a:t>
            </a:r>
            <a:r>
              <a:rPr lang="en-US" dirty="0" smtClean="0"/>
              <a:t>pre-eclampsia </a:t>
            </a:r>
            <a:r>
              <a:rPr lang="en-US" dirty="0"/>
              <a:t>occurred in 12% of the </a:t>
            </a:r>
            <a:r>
              <a:rPr lang="en-US" dirty="0" smtClean="0"/>
              <a:t>women </a:t>
            </a:r>
            <a:r>
              <a:rPr lang="en-US" dirty="0"/>
              <a:t>in the intervention arm</a:t>
            </a:r>
            <a:r>
              <a:rPr lang="en-US" dirty="0" smtClean="0"/>
              <a:t>. </a:t>
            </a:r>
            <a:r>
              <a:rPr lang="en-US" dirty="0"/>
              <a:t>However, </a:t>
            </a:r>
            <a:r>
              <a:rPr lang="en-US" dirty="0" err="1"/>
              <a:t>Bhat</a:t>
            </a:r>
            <a:r>
              <a:rPr lang="en-US" dirty="0"/>
              <a:t> </a:t>
            </a:r>
            <a:r>
              <a:rPr lang="en-US" i="1" dirty="0"/>
              <a:t>et al</a:t>
            </a:r>
            <a:r>
              <a:rPr lang="en-US" dirty="0"/>
              <a:t>. have reported a much higher (29%) rate of preeclampsia in GDM from </a:t>
            </a:r>
            <a:r>
              <a:rPr lang="en-US" dirty="0" smtClean="0"/>
              <a:t>Thiruvananthapuram.</a:t>
            </a:r>
          </a:p>
          <a:p>
            <a:r>
              <a:rPr lang="en-US" dirty="0"/>
              <a:t> The rate of cesarean section is in general increased in </a:t>
            </a:r>
            <a:r>
              <a:rPr lang="en-US" dirty="0" smtClean="0"/>
              <a:t>GDM. </a:t>
            </a:r>
            <a:r>
              <a:rPr lang="en-US" dirty="0"/>
              <a:t>The rate of cesarean section noted in this study was </a:t>
            </a:r>
            <a:r>
              <a:rPr lang="en-US" dirty="0" smtClean="0"/>
              <a:t>44%. </a:t>
            </a:r>
            <a:r>
              <a:rPr lang="en-US" dirty="0"/>
              <a:t>In studies by </a:t>
            </a:r>
            <a:r>
              <a:rPr lang="en-US" dirty="0" err="1"/>
              <a:t>Bhat</a:t>
            </a:r>
            <a:r>
              <a:rPr lang="en-US" dirty="0"/>
              <a:t> </a:t>
            </a:r>
            <a:r>
              <a:rPr lang="en-US" i="1" dirty="0"/>
              <a:t>et al</a:t>
            </a:r>
            <a:r>
              <a:rPr lang="en-US" dirty="0"/>
              <a:t>. and </a:t>
            </a:r>
            <a:r>
              <a:rPr lang="en-US" dirty="0" err="1"/>
              <a:t>Sreelakshmi</a:t>
            </a:r>
            <a:r>
              <a:rPr lang="en-US" dirty="0"/>
              <a:t> </a:t>
            </a:r>
            <a:r>
              <a:rPr lang="en-US" i="1" dirty="0"/>
              <a:t>et al</a:t>
            </a:r>
            <a:r>
              <a:rPr lang="en-US" dirty="0"/>
              <a:t>., it has been reported to be 40% and 33%, respectively</a:t>
            </a:r>
            <a:r>
              <a:rPr lang="en-US" dirty="0" smtClean="0"/>
              <a:t>.</a:t>
            </a:r>
          </a:p>
          <a:p>
            <a:r>
              <a:rPr lang="en-US" dirty="0" smtClean="0"/>
              <a:t>In our study, shoulder dystocia was seen in 3(2%) cases. </a:t>
            </a:r>
            <a:r>
              <a:rPr lang="en-US" dirty="0"/>
              <a:t>It has been previously reported to be 1.4% in treated women with GDM by </a:t>
            </a:r>
            <a:r>
              <a:rPr lang="en-US" dirty="0" err="1"/>
              <a:t>Wahi</a:t>
            </a:r>
            <a:r>
              <a:rPr lang="en-US" dirty="0"/>
              <a:t> </a:t>
            </a:r>
            <a:r>
              <a:rPr lang="en-US" i="1" dirty="0"/>
              <a:t>et </a:t>
            </a:r>
            <a:r>
              <a:rPr lang="en-US" i="1" dirty="0" smtClean="0"/>
              <a:t>al.</a:t>
            </a:r>
            <a:endParaRPr lang="en-US" dirty="0" smtClean="0"/>
          </a:p>
          <a:p>
            <a:r>
              <a:rPr lang="en-US" dirty="0"/>
              <a:t>Respiratory distress was the most common complication (11%) noted here</a:t>
            </a:r>
            <a:r>
              <a:rPr lang="en-US" dirty="0" smtClean="0"/>
              <a:t>. </a:t>
            </a:r>
            <a:r>
              <a:rPr lang="en-US" dirty="0"/>
              <a:t>A similar proportion has been reported in the study by </a:t>
            </a:r>
            <a:r>
              <a:rPr lang="en-US" dirty="0" err="1"/>
              <a:t>Sreelakshmi</a:t>
            </a:r>
            <a:r>
              <a:rPr lang="en-US" dirty="0"/>
              <a:t> </a:t>
            </a:r>
            <a:r>
              <a:rPr lang="en-US" i="1" dirty="0"/>
              <a:t>et </a:t>
            </a:r>
            <a:r>
              <a:rPr lang="en-US" i="1" dirty="0" smtClean="0"/>
              <a:t>al </a:t>
            </a:r>
            <a:r>
              <a:rPr lang="en-US" dirty="0" smtClean="0"/>
              <a:t>and </a:t>
            </a:r>
            <a:r>
              <a:rPr lang="en-US" dirty="0" err="1"/>
              <a:t>Crowther</a:t>
            </a:r>
            <a:r>
              <a:rPr lang="en-US" dirty="0"/>
              <a:t> </a:t>
            </a:r>
            <a:r>
              <a:rPr lang="en-US" i="1" dirty="0"/>
              <a:t>et al</a:t>
            </a:r>
            <a:r>
              <a:rPr lang="en-US" dirty="0" smtClean="0"/>
              <a:t>.</a:t>
            </a:r>
          </a:p>
          <a:p>
            <a:r>
              <a:rPr lang="en-US" dirty="0" smtClean="0"/>
              <a:t> Neonatal hypoglycemia occurred in six newborns (4%) in this study. This outcome can be improved by adherence to current blood sugar control recommendations.</a:t>
            </a:r>
            <a:endParaRPr lang="en-IN" dirty="0" smtClean="0"/>
          </a:p>
          <a:p>
            <a:endParaRPr lang="en-US" dirty="0" smtClean="0"/>
          </a:p>
          <a:p>
            <a:endParaRPr lang="en-IN" dirty="0"/>
          </a:p>
        </p:txBody>
      </p:sp>
    </p:spTree>
    <p:extLst>
      <p:ext uri="{BB962C8B-B14F-4D97-AF65-F5344CB8AC3E}">
        <p14:creationId xmlns:p14="http://schemas.microsoft.com/office/powerpoint/2010/main" xmlns="" val="25619897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2377"/>
          </a:xfrm>
        </p:spPr>
        <p:txBody>
          <a:bodyPr>
            <a:normAutofit/>
          </a:bodyPr>
          <a:lstStyle/>
          <a:p>
            <a:r>
              <a:rPr lang="en-US" dirty="0" smtClean="0"/>
              <a:t>CONCLUSION</a:t>
            </a:r>
            <a:endParaRPr lang="en-IN" dirty="0"/>
          </a:p>
        </p:txBody>
      </p:sp>
      <p:sp>
        <p:nvSpPr>
          <p:cNvPr id="3" name="Content Placeholder 2"/>
          <p:cNvSpPr>
            <a:spLocks noGrp="1"/>
          </p:cNvSpPr>
          <p:nvPr>
            <p:ph sz="quarter" idx="1"/>
          </p:nvPr>
        </p:nvSpPr>
        <p:spPr>
          <a:xfrm>
            <a:off x="677334" y="1171977"/>
            <a:ext cx="8596668" cy="5434885"/>
          </a:xfrm>
        </p:spPr>
        <p:txBody>
          <a:bodyPr/>
          <a:lstStyle/>
          <a:p>
            <a:r>
              <a:rPr lang="en-US" sz="2400" dirty="0" smtClean="0"/>
              <a:t>All pregnant women should be screened for glucose intolerance since selective screening based on clinical attributes or past obstetric history has been shown to be inadequate.</a:t>
            </a:r>
          </a:p>
          <a:p>
            <a:r>
              <a:rPr lang="en-US" sz="2400" dirty="0" smtClean="0"/>
              <a:t>Early screening for gestational diabetes especially in high risk patients should be done for a better maternal and neonatal outcome.</a:t>
            </a:r>
          </a:p>
          <a:p>
            <a:r>
              <a:rPr lang="en-US" sz="2400" dirty="0" smtClean="0"/>
              <a:t>Pregnant women with GDM should deliver at health facilities to properly manage any complication if occurs during delivery.</a:t>
            </a:r>
          </a:p>
          <a:p>
            <a:r>
              <a:rPr lang="en-US" dirty="0" smtClean="0"/>
              <a:t>Pregnant women with GDM should be managed by a team of obstetrician, </a:t>
            </a:r>
            <a:r>
              <a:rPr lang="en-US" dirty="0" err="1" smtClean="0"/>
              <a:t>diabetologist</a:t>
            </a:r>
            <a:r>
              <a:rPr lang="en-US" dirty="0" smtClean="0"/>
              <a:t> and neonatologist. </a:t>
            </a:r>
            <a:endParaRPr lang="en-US" sz="2400" dirty="0" smtClean="0"/>
          </a:p>
          <a:p>
            <a:pPr>
              <a:buNone/>
            </a:pPr>
            <a:endParaRPr lang="en-IN" dirty="0"/>
          </a:p>
        </p:txBody>
      </p:sp>
    </p:spTree>
    <p:extLst>
      <p:ext uri="{BB962C8B-B14F-4D97-AF65-F5344CB8AC3E}">
        <p14:creationId xmlns:p14="http://schemas.microsoft.com/office/powerpoint/2010/main" xmlns="" val="3753835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OF STUDY</a:t>
            </a:r>
            <a:endParaRPr lang="en-IN"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pPr>
              <a:buNone/>
            </a:pPr>
            <a:r>
              <a:rPr lang="en-US" dirty="0" smtClean="0"/>
              <a:t>                </a:t>
            </a:r>
            <a:r>
              <a:rPr lang="en-US" sz="2800" dirty="0" smtClean="0"/>
              <a:t>sample size and duration of study : small</a:t>
            </a:r>
          </a:p>
          <a:p>
            <a:pPr>
              <a:buNone/>
            </a:pPr>
            <a:endParaRPr lang="en-US" sz="2800" dirty="0" smtClean="0"/>
          </a:p>
          <a:p>
            <a:pPr>
              <a:buNone/>
            </a:pPr>
            <a:r>
              <a:rPr lang="en-US" sz="2800" dirty="0" smtClean="0"/>
              <a:t>Further studies are recommended on the larger </a:t>
            </a:r>
            <a:r>
              <a:rPr lang="en-US" sz="2800" dirty="0" err="1" smtClean="0"/>
              <a:t>sapmle</a:t>
            </a:r>
            <a:r>
              <a:rPr lang="en-US" sz="2800" dirty="0" smtClean="0"/>
              <a:t> size with longer study duration</a:t>
            </a:r>
            <a:endParaRPr lang="en-IN"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2377"/>
          </a:xfrm>
        </p:spPr>
        <p:txBody>
          <a:bodyPr>
            <a:normAutofit/>
          </a:bodyPr>
          <a:lstStyle/>
          <a:p>
            <a:r>
              <a:rPr lang="en-US" dirty="0" smtClean="0"/>
              <a:t>REFERENCES</a:t>
            </a:r>
            <a:endParaRPr lang="en-IN" dirty="0"/>
          </a:p>
        </p:txBody>
      </p:sp>
      <p:sp>
        <p:nvSpPr>
          <p:cNvPr id="3" name="Content Placeholder 2"/>
          <p:cNvSpPr>
            <a:spLocks noGrp="1"/>
          </p:cNvSpPr>
          <p:nvPr>
            <p:ph sz="quarter" idx="1"/>
          </p:nvPr>
        </p:nvSpPr>
        <p:spPr>
          <a:xfrm>
            <a:off x="677334" y="1171977"/>
            <a:ext cx="8596668" cy="5422006"/>
          </a:xfrm>
        </p:spPr>
        <p:txBody>
          <a:bodyPr>
            <a:normAutofit fontScale="92500" lnSpcReduction="10000"/>
          </a:bodyPr>
          <a:lstStyle/>
          <a:p>
            <a:pPr>
              <a:buFont typeface="+mj-lt"/>
              <a:buAutoNum type="arabicPeriod"/>
            </a:pPr>
            <a:r>
              <a:rPr lang="en-US" dirty="0" smtClean="0"/>
              <a:t>Joanna </a:t>
            </a:r>
            <a:r>
              <a:rPr lang="en-US" dirty="0" err="1" smtClean="0"/>
              <a:t>Girling</a:t>
            </a:r>
            <a:r>
              <a:rPr lang="en-US" dirty="0" smtClean="0"/>
              <a:t>, Anne Dorn horst. Pregnancy and diabetes mellitus. In: John C Pick Up, Gareth Williams (</a:t>
            </a:r>
            <a:r>
              <a:rPr lang="en-US" dirty="0" err="1" smtClean="0"/>
              <a:t>eds</a:t>
            </a:r>
            <a:r>
              <a:rPr lang="en-US" dirty="0" smtClean="0"/>
              <a:t>) Textbook of Diabetes. 3</a:t>
            </a:r>
            <a:r>
              <a:rPr lang="en-US" baseline="30000" dirty="0" smtClean="0"/>
              <a:t>rd</a:t>
            </a:r>
            <a:r>
              <a:rPr lang="en-US" dirty="0" smtClean="0"/>
              <a:t> ed. Blackwell publishing company; 2003: 65-6.</a:t>
            </a:r>
          </a:p>
          <a:p>
            <a:pPr>
              <a:buFont typeface="+mj-lt"/>
              <a:buAutoNum type="arabicPeriod"/>
            </a:pPr>
            <a:r>
              <a:rPr lang="en-IN" dirty="0" smtClean="0"/>
              <a:t>Bryson CL, </a:t>
            </a:r>
            <a:r>
              <a:rPr lang="en-IN" dirty="0" err="1" smtClean="0"/>
              <a:t>Ioannou</a:t>
            </a:r>
            <a:r>
              <a:rPr lang="en-IN" dirty="0" smtClean="0"/>
              <a:t> GN, </a:t>
            </a:r>
            <a:r>
              <a:rPr lang="en-IN" dirty="0" err="1" smtClean="0"/>
              <a:t>Rulyak</a:t>
            </a:r>
            <a:r>
              <a:rPr lang="en-IN" dirty="0" smtClean="0"/>
              <a:t> SJ, </a:t>
            </a:r>
            <a:r>
              <a:rPr lang="en-IN" dirty="0" err="1" smtClean="0"/>
              <a:t>Critchlow</a:t>
            </a:r>
            <a:r>
              <a:rPr lang="en-IN" dirty="0" smtClean="0"/>
              <a:t> C. Association between gestational diabetes and pregnancy-induced hypertension. Am J </a:t>
            </a:r>
            <a:r>
              <a:rPr lang="en-IN" dirty="0" err="1" smtClean="0"/>
              <a:t>Epidemiol</a:t>
            </a:r>
            <a:r>
              <a:rPr lang="en-IN" dirty="0" smtClean="0"/>
              <a:t> 2003;158:1148-53.</a:t>
            </a:r>
            <a:endParaRPr lang="en-US" dirty="0">
              <a:solidFill>
                <a:schemeClr val="tx1"/>
              </a:solidFill>
            </a:endParaRPr>
          </a:p>
          <a:p>
            <a:pPr>
              <a:buFont typeface="+mj-lt"/>
              <a:buAutoNum type="arabicPeriod"/>
            </a:pPr>
            <a:r>
              <a:rPr lang="en-US" dirty="0" err="1" smtClean="0"/>
              <a:t>Kampmann</a:t>
            </a:r>
            <a:r>
              <a:rPr lang="en-US" dirty="0" smtClean="0"/>
              <a:t> </a:t>
            </a:r>
            <a:r>
              <a:rPr lang="en-US" dirty="0"/>
              <a:t>U, Madsen LR, </a:t>
            </a:r>
            <a:r>
              <a:rPr lang="en-US" dirty="0" err="1"/>
              <a:t>Skajaa</a:t>
            </a:r>
            <a:r>
              <a:rPr lang="en-US" dirty="0"/>
              <a:t> GO, </a:t>
            </a:r>
            <a:r>
              <a:rPr lang="en-US" dirty="0" err="1"/>
              <a:t>Iversen</a:t>
            </a:r>
            <a:r>
              <a:rPr lang="en-US" dirty="0"/>
              <a:t> DS, Moeller N, </a:t>
            </a:r>
            <a:r>
              <a:rPr lang="en-US" dirty="0" err="1"/>
              <a:t>Ovesen</a:t>
            </a:r>
            <a:r>
              <a:rPr lang="en-US" dirty="0"/>
              <a:t> P. Gestational diabetes: A clinical update. World J Diabetes 2015;6:1065-72</a:t>
            </a:r>
            <a:r>
              <a:rPr lang="en-US" dirty="0" smtClean="0"/>
              <a:t>.</a:t>
            </a:r>
          </a:p>
          <a:p>
            <a:pPr>
              <a:buFont typeface="+mj-lt"/>
              <a:buAutoNum type="arabicPeriod"/>
            </a:pPr>
            <a:r>
              <a:rPr lang="en-US" dirty="0" smtClean="0"/>
              <a:t>WHO Diagnostic Criteria and classification of hyperglycemia first detected in pregnancy Geneva: WHO; 2013.</a:t>
            </a:r>
          </a:p>
          <a:p>
            <a:pPr>
              <a:buFont typeface="+mj-lt"/>
              <a:buAutoNum type="arabicPeriod"/>
            </a:pPr>
            <a:r>
              <a:rPr lang="en-IN" dirty="0" smtClean="0"/>
              <a:t>Leon MG, </a:t>
            </a:r>
            <a:r>
              <a:rPr lang="en-IN" dirty="0" err="1" smtClean="0"/>
              <a:t>Moussa</a:t>
            </a:r>
            <a:r>
              <a:rPr lang="en-IN" dirty="0" smtClean="0"/>
              <a:t> HN, Longo M, </a:t>
            </a:r>
            <a:r>
              <a:rPr lang="en-IN" dirty="0" err="1" smtClean="0"/>
              <a:t>Pedroza</a:t>
            </a:r>
            <a:r>
              <a:rPr lang="en-IN" dirty="0" smtClean="0"/>
              <a:t> C, </a:t>
            </a:r>
            <a:r>
              <a:rPr lang="en-IN" dirty="0" err="1" smtClean="0"/>
              <a:t>Haidar</a:t>
            </a:r>
            <a:r>
              <a:rPr lang="en-IN" dirty="0" smtClean="0"/>
              <a:t> ZA, Mendez-Figueroa H, </a:t>
            </a:r>
            <a:r>
              <a:rPr lang="en-IN" i="1" dirty="0" smtClean="0"/>
              <a:t>et al.</a:t>
            </a:r>
            <a:r>
              <a:rPr lang="en-IN" dirty="0" smtClean="0"/>
              <a:t> Rate of gestational diabetes mellitus and pregnancy outcomes in patients with chronic hypertension. Am J </a:t>
            </a:r>
            <a:r>
              <a:rPr lang="en-IN" dirty="0" err="1" smtClean="0"/>
              <a:t>Perinatol</a:t>
            </a:r>
            <a:r>
              <a:rPr lang="en-IN" dirty="0" smtClean="0"/>
              <a:t> 2016;33:745-50</a:t>
            </a:r>
            <a:endParaRPr lang="en-US" dirty="0" smtClean="0"/>
          </a:p>
          <a:p>
            <a:pPr>
              <a:buFont typeface="+mj-lt"/>
              <a:buAutoNum type="arabicPeriod"/>
            </a:pPr>
            <a:endParaRPr lang="en-US" dirty="0" smtClean="0"/>
          </a:p>
          <a:p>
            <a:pPr>
              <a:buNone/>
            </a:pPr>
            <a:endParaRPr lang="en-US" dirty="0" smtClean="0"/>
          </a:p>
          <a:p>
            <a:pPr>
              <a:buFont typeface="+mj-lt"/>
              <a:buAutoNum type="arabicPeriod"/>
            </a:pPr>
            <a:endParaRPr lang="en-IN" dirty="0" smtClean="0"/>
          </a:p>
        </p:txBody>
      </p:sp>
    </p:spTree>
    <p:extLst>
      <p:ext uri="{BB962C8B-B14F-4D97-AF65-F5344CB8AC3E}">
        <p14:creationId xmlns:p14="http://schemas.microsoft.com/office/powerpoint/2010/main" xmlns="" val="189541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58592"/>
            <a:ext cx="8596668" cy="1320800"/>
          </a:xfrm>
        </p:spPr>
        <p:txBody>
          <a:bodyPr/>
          <a:lstStyle/>
          <a:p>
            <a:endParaRPr lang="en-IN"/>
          </a:p>
        </p:txBody>
      </p:sp>
      <p:sp>
        <p:nvSpPr>
          <p:cNvPr id="3" name="Content Placeholder 2"/>
          <p:cNvSpPr>
            <a:spLocks noGrp="1"/>
          </p:cNvSpPr>
          <p:nvPr>
            <p:ph sz="quarter" idx="1"/>
          </p:nvPr>
        </p:nvSpPr>
        <p:spPr>
          <a:xfrm>
            <a:off x="677334" y="640882"/>
            <a:ext cx="8596668" cy="5965980"/>
          </a:xfrm>
        </p:spPr>
        <p:txBody>
          <a:bodyPr>
            <a:normAutofit fontScale="92500" lnSpcReduction="20000"/>
          </a:bodyPr>
          <a:lstStyle/>
          <a:p>
            <a:pPr>
              <a:buNone/>
            </a:pPr>
            <a:endParaRPr lang="en-IN" dirty="0" smtClean="0"/>
          </a:p>
          <a:p>
            <a:pPr>
              <a:buAutoNum type="arabicPeriod" startAt="6"/>
            </a:pPr>
            <a:r>
              <a:rPr lang="en-US" dirty="0" smtClean="0"/>
              <a:t> </a:t>
            </a:r>
            <a:r>
              <a:rPr lang="en-IN" dirty="0" err="1" smtClean="0"/>
              <a:t>Crowther</a:t>
            </a:r>
            <a:r>
              <a:rPr lang="en-IN" dirty="0" smtClean="0"/>
              <a:t> CA, Hiller JE, Moss JR, </a:t>
            </a:r>
            <a:r>
              <a:rPr lang="en-IN" dirty="0" err="1" smtClean="0"/>
              <a:t>McPhee</a:t>
            </a:r>
            <a:r>
              <a:rPr lang="en-IN" dirty="0" smtClean="0"/>
              <a:t> AJ, Jeffries WS, Robinson JS; Australian Carbohydrate Intolerance Study in Pregnant Women (ACHOIS) Trial Group. Effect of treatment of gestational diabetes mellitus on pregnancy outcomes. </a:t>
            </a:r>
            <a:r>
              <a:rPr lang="en-IN" i="1" dirty="0" smtClean="0"/>
              <a:t>N</a:t>
            </a:r>
            <a:r>
              <a:rPr lang="en-IN" dirty="0" smtClean="0"/>
              <a:t> </a:t>
            </a:r>
            <a:r>
              <a:rPr lang="en-IN" dirty="0" err="1" smtClean="0"/>
              <a:t>Engl</a:t>
            </a:r>
            <a:r>
              <a:rPr lang="en-IN" dirty="0" smtClean="0"/>
              <a:t> J Med 2005;352:2477-86.</a:t>
            </a:r>
          </a:p>
          <a:p>
            <a:pPr>
              <a:buAutoNum type="arabicPeriod" startAt="6"/>
            </a:pPr>
            <a:r>
              <a:rPr lang="en-US" dirty="0" smtClean="0"/>
              <a:t> </a:t>
            </a:r>
            <a:r>
              <a:rPr lang="en-IN" dirty="0" err="1" smtClean="0"/>
              <a:t>Bhat</a:t>
            </a:r>
            <a:r>
              <a:rPr lang="en-IN" dirty="0" smtClean="0"/>
              <a:t> M, </a:t>
            </a:r>
            <a:r>
              <a:rPr lang="en-IN" dirty="0" err="1" smtClean="0"/>
              <a:t>Ramesha</a:t>
            </a:r>
            <a:r>
              <a:rPr lang="en-IN" dirty="0" smtClean="0"/>
              <a:t> KN, </a:t>
            </a:r>
            <a:r>
              <a:rPr lang="en-IN" dirty="0" err="1" smtClean="0"/>
              <a:t>Sarma</a:t>
            </a:r>
            <a:r>
              <a:rPr lang="en-IN" dirty="0" smtClean="0"/>
              <a:t> SP, </a:t>
            </a:r>
            <a:r>
              <a:rPr lang="en-IN" dirty="0" err="1" smtClean="0"/>
              <a:t>Sangeetha</a:t>
            </a:r>
            <a:r>
              <a:rPr lang="en-IN" dirty="0" smtClean="0"/>
              <a:t> </a:t>
            </a:r>
            <a:r>
              <a:rPr lang="en-IN" dirty="0" err="1" smtClean="0"/>
              <a:t>Menon</a:t>
            </a:r>
            <a:r>
              <a:rPr lang="en-IN" dirty="0" smtClean="0"/>
              <a:t> SC, Kumar G. Determinants of gestational diabetes mellitus: A case control study in a district tertiary care hospital in South India. </a:t>
            </a:r>
            <a:r>
              <a:rPr lang="en-IN" dirty="0" err="1" smtClean="0"/>
              <a:t>Int</a:t>
            </a:r>
            <a:r>
              <a:rPr lang="en-IN" dirty="0" smtClean="0"/>
              <a:t> J Diabetes Dev </a:t>
            </a:r>
            <a:r>
              <a:rPr lang="en-IN" dirty="0" err="1" smtClean="0"/>
              <a:t>Ctries</a:t>
            </a:r>
            <a:r>
              <a:rPr lang="en-IN" dirty="0" smtClean="0"/>
              <a:t> 2010;30:91-6.</a:t>
            </a:r>
            <a:endParaRPr lang="en-US" dirty="0" smtClean="0"/>
          </a:p>
          <a:p>
            <a:pPr>
              <a:buAutoNum type="arabicPeriod" startAt="6"/>
            </a:pPr>
            <a:r>
              <a:rPr lang="en-US" dirty="0" smtClean="0"/>
              <a:t> </a:t>
            </a:r>
            <a:r>
              <a:rPr lang="en-IN" dirty="0" err="1" smtClean="0"/>
              <a:t>Sreelakshmi</a:t>
            </a:r>
            <a:r>
              <a:rPr lang="en-IN" dirty="0" smtClean="0"/>
              <a:t> PR, Nair S, </a:t>
            </a:r>
            <a:r>
              <a:rPr lang="en-IN" dirty="0" err="1" smtClean="0"/>
              <a:t>Soman</a:t>
            </a:r>
            <a:r>
              <a:rPr lang="en-IN" dirty="0" smtClean="0"/>
              <a:t> B, Alex R, </a:t>
            </a:r>
            <a:r>
              <a:rPr lang="en-IN" dirty="0" err="1" smtClean="0"/>
              <a:t>Vijayakumar</a:t>
            </a:r>
            <a:r>
              <a:rPr lang="en-IN" dirty="0" smtClean="0"/>
              <a:t> K, </a:t>
            </a:r>
            <a:r>
              <a:rPr lang="en-IN" dirty="0" err="1" smtClean="0"/>
              <a:t>Kutty</a:t>
            </a:r>
            <a:r>
              <a:rPr lang="en-IN" dirty="0" smtClean="0"/>
              <a:t> VR. Maternal and neonatal outcomes of gestational diabetes: A retrospective cohort study from Southern India. J Family Med Prim Care 2015;4:395-8.</a:t>
            </a:r>
          </a:p>
          <a:p>
            <a:pPr>
              <a:buAutoNum type="arabicPeriod" startAt="6"/>
            </a:pPr>
            <a:r>
              <a:rPr lang="en-US" dirty="0" smtClean="0"/>
              <a:t> </a:t>
            </a:r>
            <a:r>
              <a:rPr lang="en-IN" dirty="0" err="1" smtClean="0"/>
              <a:t>Wahi</a:t>
            </a:r>
            <a:r>
              <a:rPr lang="en-IN" dirty="0" smtClean="0"/>
              <a:t> P, </a:t>
            </a:r>
            <a:r>
              <a:rPr lang="en-IN" dirty="0" err="1" smtClean="0"/>
              <a:t>Dogra</a:t>
            </a:r>
            <a:r>
              <a:rPr lang="en-IN" dirty="0" smtClean="0"/>
              <a:t> V, </a:t>
            </a:r>
            <a:r>
              <a:rPr lang="en-IN" dirty="0" err="1" smtClean="0"/>
              <a:t>Jandial</a:t>
            </a:r>
            <a:r>
              <a:rPr lang="en-IN" dirty="0" smtClean="0"/>
              <a:t> K, </a:t>
            </a:r>
            <a:r>
              <a:rPr lang="en-IN" dirty="0" err="1" smtClean="0"/>
              <a:t>Bhagat</a:t>
            </a:r>
            <a:r>
              <a:rPr lang="en-IN" dirty="0" smtClean="0"/>
              <a:t> R, Gupta R, Gupta S, </a:t>
            </a:r>
            <a:r>
              <a:rPr lang="en-IN" i="1" dirty="0" smtClean="0"/>
              <a:t>et al.</a:t>
            </a:r>
            <a:r>
              <a:rPr lang="en-IN" dirty="0" smtClean="0"/>
              <a:t> Prevalence of gestational diabetes mellitus (GDM) and its outcomes in Jammu region. J Assoc Physicians India 2011;59:227-30.</a:t>
            </a:r>
          </a:p>
          <a:p>
            <a:pPr marL="0" indent="0">
              <a:buNone/>
            </a:pPr>
            <a:r>
              <a:rPr lang="en-IN" dirty="0" smtClean="0"/>
              <a:t>.</a:t>
            </a:r>
          </a:p>
          <a:p>
            <a:pPr marL="0" indent="0">
              <a:buNone/>
            </a:pP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xmlns="" val="2512482233"/>
              </p:ext>
            </p:extLst>
          </p:nvPr>
        </p:nvGraphicFramePr>
        <p:xfrm>
          <a:off x="6272011" y="-858592"/>
          <a:ext cx="7046130" cy="548640"/>
        </p:xfrm>
        <a:graphic>
          <a:graphicData uri="http://schemas.openxmlformats.org/drawingml/2006/table">
            <a:tbl>
              <a:tblPr/>
              <a:tblGrid>
                <a:gridCol w="7046130"/>
              </a:tblGrid>
              <a:tr h="0">
                <a:tc>
                  <a:txBody>
                    <a:bodyPr/>
                    <a:lstStyle/>
                    <a:p>
                      <a:r>
                        <a:rPr lang="en-US" dirty="0"/>
                        <a:t/>
                      </a:r>
                      <a:br>
                        <a:rPr lang="en-US" dirty="0"/>
                      </a:br>
                      <a:endParaRPr lang="en-US" dirty="0"/>
                    </a:p>
                  </a:txBody>
                  <a:tcPr marL="0" marR="0" marT="0"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2096184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t>Gestational Diabetes Mellitus(GDM) is characterized by carbohydrate intolerance of varying severity with onset or first recognition during pregnancy(1).</a:t>
            </a:r>
          </a:p>
          <a:p>
            <a:pPr>
              <a:buFont typeface="Wingdings" pitchFamily="2" charset="2"/>
              <a:buChar char="Ø"/>
            </a:pPr>
            <a:r>
              <a:rPr lang="en-US" dirty="0" smtClean="0"/>
              <a:t>It’s increasing prevalence results in significant short and long term impairments in the individual’s health and their offspring’s health.</a:t>
            </a:r>
          </a:p>
          <a:p>
            <a:pPr>
              <a:buFont typeface="Wingdings" pitchFamily="2" charset="2"/>
              <a:buChar char="Ø"/>
            </a:pPr>
            <a:r>
              <a:rPr lang="en-US" dirty="0" smtClean="0"/>
              <a:t>Women with GDM are expected to have increased risk for the development of gestational hypertension or pre-</a:t>
            </a:r>
            <a:r>
              <a:rPr lang="en-US" dirty="0" err="1" smtClean="0"/>
              <a:t>eclampsia</a:t>
            </a:r>
            <a:r>
              <a:rPr lang="en-US" dirty="0" smtClean="0"/>
              <a:t>(2). </a:t>
            </a:r>
          </a:p>
          <a:p>
            <a:pPr>
              <a:buFont typeface="Wingdings" pitchFamily="2" charset="2"/>
              <a:buChar char="Ø"/>
            </a:pPr>
            <a:r>
              <a:rPr lang="en-US" dirty="0" smtClean="0"/>
              <a:t>GDM is associated with an increased risk of maternal and fetal complications</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xmlns="" val="0"/>
              </a:ext>
            </a:extLst>
          </a:blip>
          <a:stretch>
            <a:fillRect/>
          </a:stretch>
        </p:blipFill>
        <p:spPr>
          <a:xfrm>
            <a:off x="1184857" y="2202288"/>
            <a:ext cx="7521262" cy="3606084"/>
          </a:xfrm>
        </p:spPr>
      </p:pic>
    </p:spTree>
    <p:extLst>
      <p:ext uri="{BB962C8B-B14F-4D97-AF65-F5344CB8AC3E}">
        <p14:creationId xmlns:p14="http://schemas.microsoft.com/office/powerpoint/2010/main" xmlns="" val="1373376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755711" y="2212841"/>
            <a:ext cx="8596668" cy="3880773"/>
          </a:xfrm>
        </p:spPr>
        <p:txBody>
          <a:bodyPr>
            <a:normAutofit/>
          </a:bodyPr>
          <a:lstStyle/>
          <a:p>
            <a:pPr marL="0" indent="0">
              <a:buFont typeface="Wingdings" pitchFamily="2" charset="2"/>
              <a:buChar char="Ø"/>
            </a:pPr>
            <a:r>
              <a:rPr lang="en-US" sz="2400" dirty="0" smtClean="0">
                <a:solidFill>
                  <a:schemeClr val="tx1"/>
                </a:solidFill>
              </a:rPr>
              <a:t>The rate of caesarean section is increased in the mother and the risk of </a:t>
            </a:r>
            <a:r>
              <a:rPr lang="en-US" sz="2400" dirty="0" err="1" smtClean="0">
                <a:solidFill>
                  <a:schemeClr val="tx1"/>
                </a:solidFill>
              </a:rPr>
              <a:t>macrosomia</a:t>
            </a:r>
            <a:r>
              <a:rPr lang="en-US" sz="2400" dirty="0" smtClean="0">
                <a:solidFill>
                  <a:schemeClr val="tx1"/>
                </a:solidFill>
              </a:rPr>
              <a:t> is increased in the new born(3).</a:t>
            </a:r>
          </a:p>
          <a:p>
            <a:pPr marL="0" indent="0">
              <a:buFont typeface="Wingdings" pitchFamily="2" charset="2"/>
              <a:buChar char="Ø"/>
            </a:pPr>
            <a:r>
              <a:rPr lang="en-US" sz="2400" dirty="0" smtClean="0"/>
              <a:t>The blood glucose control during pregnancy significantly reduces neonatal complications like macrosomia and shoulder </a:t>
            </a:r>
            <a:r>
              <a:rPr lang="en-US" sz="2400" dirty="0" err="1" smtClean="0"/>
              <a:t>dystocia</a:t>
            </a:r>
            <a:r>
              <a:rPr lang="en-US" sz="2400" dirty="0" smtClean="0"/>
              <a:t>.</a:t>
            </a:r>
          </a:p>
          <a:p>
            <a:endParaRPr lang="en-IN" sz="2800" dirty="0"/>
          </a:p>
        </p:txBody>
      </p:sp>
    </p:spTree>
    <p:extLst>
      <p:ext uri="{BB962C8B-B14F-4D97-AF65-F5344CB8AC3E}">
        <p14:creationId xmlns:p14="http://schemas.microsoft.com/office/powerpoint/2010/main" xmlns="" val="1974948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AND OBJECTIVES</a:t>
            </a:r>
            <a:endParaRPr lang="en-IN" dirty="0"/>
          </a:p>
        </p:txBody>
      </p:sp>
      <p:sp>
        <p:nvSpPr>
          <p:cNvPr id="3" name="Content Placeholder 2"/>
          <p:cNvSpPr>
            <a:spLocks noGrp="1"/>
          </p:cNvSpPr>
          <p:nvPr>
            <p:ph sz="quarter" idx="1"/>
          </p:nvPr>
        </p:nvSpPr>
        <p:spPr/>
        <p:txBody>
          <a:bodyPr/>
          <a:lstStyle/>
          <a:p>
            <a:r>
              <a:rPr lang="en-US" sz="2400" dirty="0" smtClean="0"/>
              <a:t> To study the maternal and fetal outcome in patients with gestational diabetes mellitus (GDM).</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MATERIAL AND METHODS</a:t>
            </a:r>
            <a:endParaRPr lang="en-IN" dirty="0"/>
          </a:p>
        </p:txBody>
      </p:sp>
      <p:sp>
        <p:nvSpPr>
          <p:cNvPr id="3" name="Content Placeholder 2"/>
          <p:cNvSpPr>
            <a:spLocks noGrp="1"/>
          </p:cNvSpPr>
          <p:nvPr>
            <p:ph sz="quarter" idx="1"/>
          </p:nvPr>
        </p:nvSpPr>
        <p:spPr/>
        <p:txBody>
          <a:bodyPr>
            <a:noAutofit/>
          </a:bodyPr>
          <a:lstStyle/>
          <a:p>
            <a:pPr marL="0" indent="0">
              <a:buNone/>
            </a:pPr>
            <a:r>
              <a:rPr lang="en-US" sz="2000" dirty="0" smtClean="0"/>
              <a:t>                </a:t>
            </a:r>
            <a:r>
              <a:rPr lang="en-US" sz="2400" dirty="0" smtClean="0"/>
              <a:t>STUDY DESIGN:  retrospective cohort study </a:t>
            </a:r>
          </a:p>
          <a:p>
            <a:pPr marL="0" indent="0">
              <a:buNone/>
            </a:pPr>
            <a:r>
              <a:rPr lang="en-US" sz="2400" dirty="0" smtClean="0"/>
              <a:t>             PLACE : SMGS Hospital, Jammu </a:t>
            </a:r>
          </a:p>
          <a:p>
            <a:pPr>
              <a:buNone/>
            </a:pPr>
            <a:r>
              <a:rPr lang="en-US" sz="2400" dirty="0" smtClean="0"/>
              <a:t>             TIME PERIOD : January 2020 to September 2020.</a:t>
            </a:r>
          </a:p>
          <a:p>
            <a:r>
              <a:rPr lang="en-US" i="1" dirty="0" smtClean="0"/>
              <a:t> Inclusion criteria:</a:t>
            </a:r>
          </a:p>
          <a:p>
            <a:pPr>
              <a:buFont typeface="Wingdings" pitchFamily="2" charset="2"/>
              <a:buChar char="ü"/>
            </a:pPr>
            <a:r>
              <a:rPr lang="en-US" dirty="0" smtClean="0"/>
              <a:t> patients with GDM who were managed and delivered in our hospital.</a:t>
            </a:r>
          </a:p>
          <a:p>
            <a:r>
              <a:rPr lang="en-US" i="1" dirty="0" smtClean="0"/>
              <a:t>Exclusion criteria:</a:t>
            </a:r>
          </a:p>
          <a:p>
            <a:pPr>
              <a:buFont typeface="Wingdings" pitchFamily="2" charset="2"/>
              <a:buChar char="ü"/>
            </a:pPr>
            <a:r>
              <a:rPr lang="en-US" dirty="0" smtClean="0"/>
              <a:t>Patients with </a:t>
            </a:r>
            <a:r>
              <a:rPr lang="en-US" dirty="0" err="1" smtClean="0"/>
              <a:t>pregestational</a:t>
            </a:r>
            <a:r>
              <a:rPr lang="en-US" dirty="0" smtClean="0"/>
              <a:t> diabetes</a:t>
            </a:r>
          </a:p>
        </p:txBody>
      </p:sp>
    </p:spTree>
    <p:extLst>
      <p:ext uri="{BB962C8B-B14F-4D97-AF65-F5344CB8AC3E}">
        <p14:creationId xmlns:p14="http://schemas.microsoft.com/office/powerpoint/2010/main" xmlns="" val="3800236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US" dirty="0" smtClean="0"/>
              <a:t>Pregnant women who had normal OGTT were taken as controls. They were matched for age and parity.</a:t>
            </a:r>
            <a:endParaRPr lang="en-IN" dirty="0" smtClean="0"/>
          </a:p>
          <a:p>
            <a:r>
              <a:rPr lang="en-US" dirty="0" smtClean="0"/>
              <a:t>A total of 278 patients were recruited in the study:</a:t>
            </a:r>
          </a:p>
          <a:p>
            <a:pPr>
              <a:buFont typeface="Wingdings" pitchFamily="2" charset="2"/>
              <a:buChar char="Ø"/>
            </a:pPr>
            <a:r>
              <a:rPr lang="en-US" dirty="0" smtClean="0"/>
              <a:t>Group A: 139 patients with GDM</a:t>
            </a:r>
          </a:p>
          <a:p>
            <a:pPr>
              <a:buFont typeface="Wingdings" pitchFamily="2" charset="2"/>
              <a:buChar char="Ø"/>
            </a:pPr>
            <a:r>
              <a:rPr lang="en-US" dirty="0" smtClean="0"/>
              <a:t>Group B: 139 patients without GDM </a:t>
            </a:r>
          </a:p>
          <a:p>
            <a:endParaRPr lang="en-US" dirty="0" smtClean="0"/>
          </a:p>
          <a:p>
            <a:r>
              <a:rPr lang="en-US" dirty="0" smtClean="0"/>
              <a:t>All pregnant women were screened in the first antenatal visit using Fasting Blood Glucose(FBG) values. If the FBG at the first visit was normal, 75g OGTT was performed at 24 weeks.</a:t>
            </a:r>
          </a:p>
          <a:p>
            <a:r>
              <a:rPr lang="en-US" dirty="0" smtClean="0"/>
              <a:t> In high risk patients, 75g OGTT was performed </a:t>
            </a:r>
            <a:r>
              <a:rPr lang="en-US" dirty="0" smtClean="0"/>
              <a:t>as early as pregnancy is confirmed </a:t>
            </a:r>
            <a:r>
              <a:rPr lang="en-US" dirty="0" smtClean="0"/>
              <a:t>and if normal was repeated at 24 weeks of gestation.</a:t>
            </a:r>
          </a:p>
          <a:p>
            <a:endParaRPr lang="en-US" dirty="0" smtClean="0"/>
          </a:p>
          <a:p>
            <a:endParaRPr lang="en-US" dirty="0" smtClean="0"/>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marL="0" indent="0">
              <a:buNone/>
            </a:pPr>
            <a:endParaRPr lang="en-US" sz="2400" dirty="0" smtClean="0"/>
          </a:p>
          <a:p>
            <a:pPr marL="0" indent="0"/>
            <a:r>
              <a:rPr lang="en-US" sz="2400" dirty="0" smtClean="0"/>
              <a:t> High risk patients are defined as</a:t>
            </a:r>
          </a:p>
          <a:p>
            <a:pPr marL="0" indent="0">
              <a:buFont typeface="Wingdings" pitchFamily="2" charset="2"/>
              <a:buChar char="ü"/>
            </a:pPr>
            <a:r>
              <a:rPr lang="en-US" sz="2400" dirty="0" smtClean="0"/>
              <a:t> women with a history of unexplained still birth, IUFD or unexplained neonatal death</a:t>
            </a:r>
          </a:p>
          <a:p>
            <a:pPr marL="0" indent="0">
              <a:buFont typeface="Wingdings" pitchFamily="2" charset="2"/>
              <a:buChar char="ü"/>
            </a:pPr>
            <a:r>
              <a:rPr lang="en-US" sz="2400" dirty="0" smtClean="0"/>
              <a:t> birth of a baby with malformations associated with diabetes</a:t>
            </a:r>
          </a:p>
          <a:p>
            <a:pPr marL="0" indent="0">
              <a:buFont typeface="Wingdings" pitchFamily="2" charset="2"/>
              <a:buChar char="ü"/>
            </a:pPr>
            <a:r>
              <a:rPr lang="en-US" sz="2400" dirty="0" smtClean="0"/>
              <a:t> women with history of birth of a </a:t>
            </a:r>
            <a:r>
              <a:rPr lang="en-US" sz="2400" dirty="0" err="1" smtClean="0"/>
              <a:t>macrosomic</a:t>
            </a:r>
            <a:r>
              <a:rPr lang="en-US" sz="2400" dirty="0" smtClean="0"/>
              <a:t> baby weighing more than 4 </a:t>
            </a:r>
            <a:r>
              <a:rPr lang="en-US" sz="2400" dirty="0" err="1" smtClean="0"/>
              <a:t>Kgs</a:t>
            </a:r>
            <a:endParaRPr lang="en-US" sz="2400" dirty="0" smtClean="0"/>
          </a:p>
          <a:p>
            <a:pPr marL="0" indent="0">
              <a:buFont typeface="Wingdings" pitchFamily="2" charset="2"/>
              <a:buChar char="ü"/>
            </a:pPr>
            <a:r>
              <a:rPr lang="en-US" sz="2400" dirty="0" smtClean="0"/>
              <a:t> women with BMI more than 25 </a:t>
            </a:r>
            <a:r>
              <a:rPr lang="en-US" sz="2400" dirty="0" err="1" smtClean="0"/>
              <a:t>Kgs</a:t>
            </a:r>
            <a:r>
              <a:rPr lang="en-US" sz="2400" dirty="0" smtClean="0"/>
              <a:t>/m</a:t>
            </a:r>
            <a:r>
              <a:rPr lang="en-US" sz="2400" baseline="30000" dirty="0" smtClean="0"/>
              <a:t>2</a:t>
            </a:r>
          </a:p>
          <a:p>
            <a:pPr marL="0" indent="0">
              <a:buFont typeface="Wingdings" pitchFamily="2" charset="2"/>
              <a:buChar char="ü"/>
            </a:pPr>
            <a:r>
              <a:rPr lang="en-US" sz="2400" dirty="0" smtClean="0"/>
              <a:t> women with a history of PCOD.</a:t>
            </a:r>
            <a:endParaRPr lang="en-IN" sz="2400" baseline="30000" dirty="0" smtClean="0"/>
          </a:p>
          <a:p>
            <a:pPr marL="0" indent="0">
              <a:buNone/>
            </a:pPr>
            <a:endParaRPr lang="en-US" sz="2400" dirty="0" smtClean="0"/>
          </a:p>
          <a:p>
            <a:pPr marL="0" indent="0">
              <a:buNone/>
            </a:pPr>
            <a:endParaRPr lang="en-IN"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7938" y="-1543564"/>
            <a:ext cx="9144000" cy="2387600"/>
          </a:xfrm>
        </p:spPr>
        <p:txBody>
          <a:bodyPr/>
          <a:lstStyle/>
          <a:p>
            <a:endParaRPr lang="en-IN"/>
          </a:p>
        </p:txBody>
      </p:sp>
      <p:sp>
        <p:nvSpPr>
          <p:cNvPr id="3" name="Subtitle 2"/>
          <p:cNvSpPr>
            <a:spLocks noGrp="1"/>
          </p:cNvSpPr>
          <p:nvPr>
            <p:ph type="subTitle" idx="1"/>
          </p:nvPr>
        </p:nvSpPr>
        <p:spPr>
          <a:xfrm>
            <a:off x="1317938" y="1030311"/>
            <a:ext cx="9144000" cy="4808786"/>
          </a:xfrm>
        </p:spPr>
        <p:txBody>
          <a:bodyPr>
            <a:noAutofit/>
          </a:bodyPr>
          <a:lstStyle/>
          <a:p>
            <a:pPr algn="l">
              <a:buFont typeface="Wingdings" pitchFamily="2" charset="2"/>
              <a:buChar char="ü"/>
            </a:pPr>
            <a:r>
              <a:rPr lang="en-US" sz="2400" b="0" dirty="0" smtClean="0">
                <a:solidFill>
                  <a:schemeClr val="tx1"/>
                </a:solidFill>
              </a:rPr>
              <a:t>The WHO criteria: FBG 5.1-6.9 </a:t>
            </a:r>
            <a:r>
              <a:rPr lang="en-US" sz="2400" b="0" dirty="0" err="1" smtClean="0">
                <a:solidFill>
                  <a:schemeClr val="tx1"/>
                </a:solidFill>
              </a:rPr>
              <a:t>mmol</a:t>
            </a:r>
            <a:r>
              <a:rPr lang="en-US" sz="2400" b="0" dirty="0" smtClean="0">
                <a:solidFill>
                  <a:schemeClr val="tx1"/>
                </a:solidFill>
              </a:rPr>
              <a:t>/L(92-125 mg/</a:t>
            </a:r>
            <a:r>
              <a:rPr lang="en-US" sz="2400" b="0" dirty="0" err="1" smtClean="0">
                <a:solidFill>
                  <a:schemeClr val="tx1"/>
                </a:solidFill>
              </a:rPr>
              <a:t>dL</a:t>
            </a:r>
            <a:r>
              <a:rPr lang="en-US" sz="2400" b="0" dirty="0" smtClean="0">
                <a:solidFill>
                  <a:schemeClr val="tx1"/>
                </a:solidFill>
              </a:rPr>
              <a:t>)</a:t>
            </a:r>
          </a:p>
          <a:p>
            <a:pPr algn="l">
              <a:buFont typeface="Wingdings" pitchFamily="2" charset="2"/>
              <a:buChar char="ü"/>
            </a:pPr>
            <a:r>
              <a:rPr lang="en-US" sz="2400" b="0" dirty="0" smtClean="0">
                <a:solidFill>
                  <a:schemeClr val="tx1"/>
                </a:solidFill>
              </a:rPr>
              <a:t>1hr plasma glucose </a:t>
            </a:r>
            <a:r>
              <a:rPr lang="en-US" sz="2400" b="0" u="sng" dirty="0" smtClean="0">
                <a:solidFill>
                  <a:schemeClr val="tx1"/>
                </a:solidFill>
              </a:rPr>
              <a:t>&gt;</a:t>
            </a:r>
            <a:r>
              <a:rPr lang="en-US" sz="2400" b="0" dirty="0" smtClean="0">
                <a:solidFill>
                  <a:schemeClr val="tx1"/>
                </a:solidFill>
              </a:rPr>
              <a:t> 10.0 mmol/L(180mg/dL) following a 75g oral glucose load</a:t>
            </a:r>
          </a:p>
          <a:p>
            <a:pPr algn="l">
              <a:buFont typeface="Wingdings" pitchFamily="2" charset="2"/>
              <a:buChar char="ü"/>
            </a:pPr>
            <a:r>
              <a:rPr lang="en-US" sz="2400" b="0" dirty="0" smtClean="0">
                <a:solidFill>
                  <a:schemeClr val="tx1"/>
                </a:solidFill>
              </a:rPr>
              <a:t> 2hr plasma glucose 8.5-11.0 mmol/L(153-199mg/dL) following a 75g oral glucose load</a:t>
            </a:r>
          </a:p>
          <a:p>
            <a:pPr algn="l">
              <a:buFont typeface="Wingdings" pitchFamily="2" charset="2"/>
              <a:buChar char="ü"/>
            </a:pPr>
            <a:r>
              <a:rPr lang="en-US" sz="2400" b="0" dirty="0" smtClean="0">
                <a:solidFill>
                  <a:schemeClr val="tx1"/>
                </a:solidFill>
              </a:rPr>
              <a:t> is used to diagnose GDM at anytime of pregnancy.</a:t>
            </a:r>
          </a:p>
          <a:p>
            <a:pPr algn="l"/>
            <a:endParaRPr lang="en-US" sz="2400" b="0" i="1" dirty="0" smtClean="0">
              <a:solidFill>
                <a:schemeClr val="tx1"/>
              </a:solidFill>
            </a:endParaRPr>
          </a:p>
        </p:txBody>
      </p:sp>
    </p:spTree>
    <p:extLst>
      <p:ext uri="{BB962C8B-B14F-4D97-AF65-F5344CB8AC3E}">
        <p14:creationId xmlns:p14="http://schemas.microsoft.com/office/powerpoint/2010/main" xmlns="" val="2621635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3848" y="-1298865"/>
            <a:ext cx="9144000" cy="2387600"/>
          </a:xfrm>
        </p:spPr>
        <p:txBody>
          <a:bodyPr/>
          <a:lstStyle/>
          <a:p>
            <a:endParaRPr lang="en-IN"/>
          </a:p>
        </p:txBody>
      </p:sp>
      <p:sp>
        <p:nvSpPr>
          <p:cNvPr id="3" name="Subtitle 2"/>
          <p:cNvSpPr>
            <a:spLocks noGrp="1"/>
          </p:cNvSpPr>
          <p:nvPr>
            <p:ph type="subTitle" idx="1"/>
          </p:nvPr>
        </p:nvSpPr>
        <p:spPr>
          <a:xfrm>
            <a:off x="1343696" y="1335355"/>
            <a:ext cx="9144000" cy="4460137"/>
          </a:xfrm>
        </p:spPr>
        <p:txBody>
          <a:bodyPr>
            <a:normAutofit lnSpcReduction="10000"/>
          </a:bodyPr>
          <a:lstStyle/>
          <a:p>
            <a:pPr algn="l">
              <a:buFont typeface="Wingdings" pitchFamily="2" charset="2"/>
              <a:buChar char="Ø"/>
            </a:pPr>
            <a:r>
              <a:rPr lang="en-US" sz="2800" b="0" dirty="0" smtClean="0">
                <a:solidFill>
                  <a:schemeClr val="tx1"/>
                </a:solidFill>
              </a:rPr>
              <a:t>A note of medical co-morbidities was also made if present. Height, weight, blood pressure, HbA1c, 24hrs urinary proteins were also done in all the patients.</a:t>
            </a:r>
            <a:endParaRPr lang="en-IN" sz="2800" b="0" dirty="0" smtClean="0">
              <a:solidFill>
                <a:schemeClr val="tx1"/>
              </a:solidFill>
            </a:endParaRPr>
          </a:p>
          <a:p>
            <a:pPr algn="l">
              <a:buFont typeface="Wingdings" pitchFamily="2" charset="2"/>
              <a:buChar char="Ø"/>
            </a:pPr>
            <a:r>
              <a:rPr lang="en-US" sz="2800" b="0" dirty="0" smtClean="0">
                <a:solidFill>
                  <a:schemeClr val="tx1"/>
                </a:solidFill>
              </a:rPr>
              <a:t>Maternal complications which were noted during pregnancy included pre-eclampsia and complications during labor included</a:t>
            </a:r>
          </a:p>
          <a:p>
            <a:pPr marL="342900" indent="-342900" algn="l">
              <a:buFont typeface="Wingdings" panose="05000000000000000000" pitchFamily="2" charset="2"/>
              <a:buChar char="§"/>
            </a:pPr>
            <a:r>
              <a:rPr lang="en-US" sz="2800" b="0" dirty="0" smtClean="0">
                <a:solidFill>
                  <a:schemeClr val="tx1"/>
                </a:solidFill>
              </a:rPr>
              <a:t>Unsatisfactory progress of labor</a:t>
            </a:r>
          </a:p>
          <a:p>
            <a:pPr marL="342900" indent="-342900" algn="l">
              <a:buFont typeface="Wingdings" panose="05000000000000000000" pitchFamily="2" charset="2"/>
              <a:buChar char="§"/>
            </a:pPr>
            <a:r>
              <a:rPr lang="en-US" sz="2800" b="0" dirty="0" smtClean="0">
                <a:solidFill>
                  <a:schemeClr val="tx1"/>
                </a:solidFill>
              </a:rPr>
              <a:t>Pre-mature rupture of membranes</a:t>
            </a:r>
          </a:p>
          <a:p>
            <a:pPr marL="342900" indent="-342900" algn="l">
              <a:buFont typeface="Wingdings" panose="05000000000000000000" pitchFamily="2" charset="2"/>
              <a:buChar char="§"/>
            </a:pPr>
            <a:r>
              <a:rPr lang="en-US" sz="2800" b="0" dirty="0" smtClean="0">
                <a:solidFill>
                  <a:schemeClr val="tx1"/>
                </a:solidFill>
              </a:rPr>
              <a:t>Perineal tear</a:t>
            </a:r>
          </a:p>
          <a:p>
            <a:pPr marL="342900" indent="-342900" algn="l">
              <a:buFont typeface="Wingdings" panose="05000000000000000000" pitchFamily="2" charset="2"/>
              <a:buChar char="§"/>
            </a:pPr>
            <a:r>
              <a:rPr lang="en-US" sz="2800" b="0" dirty="0" smtClean="0">
                <a:solidFill>
                  <a:schemeClr val="tx1"/>
                </a:solidFill>
              </a:rPr>
              <a:t>Shoulder dystocia</a:t>
            </a:r>
            <a:endParaRPr lang="en-IN" sz="2800" b="0" dirty="0">
              <a:solidFill>
                <a:schemeClr val="tx1"/>
              </a:solidFill>
            </a:endParaRPr>
          </a:p>
        </p:txBody>
      </p:sp>
    </p:spTree>
    <p:extLst>
      <p:ext uri="{BB962C8B-B14F-4D97-AF65-F5344CB8AC3E}">
        <p14:creationId xmlns:p14="http://schemas.microsoft.com/office/powerpoint/2010/main" xmlns="" val="2584894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473</TotalTime>
  <Words>1144</Words>
  <Application>Microsoft Office PowerPoint</Application>
  <PresentationFormat>Custom</PresentationFormat>
  <Paragraphs>191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Oriel</vt:lpstr>
      <vt:lpstr> MATERNAL AND FETAL OUTCOME IN PATIENTS WITH GESTATIONAL DIABETES MELLITUS </vt:lpstr>
      <vt:lpstr>INTRODUCTION</vt:lpstr>
      <vt:lpstr>Slide 3</vt:lpstr>
      <vt:lpstr>AIMS AND OBJECTIVES</vt:lpstr>
      <vt:lpstr>MATERIAL AND METHODS</vt:lpstr>
      <vt:lpstr>Slide 6</vt:lpstr>
      <vt:lpstr>Slide 7</vt:lpstr>
      <vt:lpstr>Slide 8</vt:lpstr>
      <vt:lpstr>Slide 9</vt:lpstr>
      <vt:lpstr>Slide 10</vt:lpstr>
      <vt:lpstr>RESULTS</vt:lpstr>
      <vt:lpstr> table 2. Maternal and neonatal complications among cases and controls</vt:lpstr>
      <vt:lpstr>Table 3 Mode of delivery</vt:lpstr>
      <vt:lpstr>DISCUSSION</vt:lpstr>
      <vt:lpstr>Slide 15</vt:lpstr>
      <vt:lpstr>CONCLUSION</vt:lpstr>
      <vt:lpstr>LIMITATION OF STUDY</vt:lpstr>
      <vt:lpstr>REFERENCES</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GESTATIONAL DIABETES MELLITUS ON MATERNAL AND FETAL OUTCOME</dc:title>
  <dc:creator>Hp</dc:creator>
  <cp:lastModifiedBy>HP</cp:lastModifiedBy>
  <cp:revision>55</cp:revision>
  <cp:lastPrinted>2021-02-04T12:23:04Z</cp:lastPrinted>
  <dcterms:created xsi:type="dcterms:W3CDTF">2021-02-01T06:56:10Z</dcterms:created>
  <dcterms:modified xsi:type="dcterms:W3CDTF">2021-09-18T04:09:44Z</dcterms:modified>
</cp:coreProperties>
</file>