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6" r:id="rId8"/>
    <p:sldId id="274" r:id="rId9"/>
    <p:sldId id="262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T\Desktop\sanjita%20Thesis\Sanjita%20Thesis-%2040%20pts%20updated%20with%20d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>
                <a:solidFill>
                  <a:sysClr val="windowText" lastClr="000000"/>
                </a:solidFill>
              </a:rPr>
              <a:t>Correlation between fibrinogen level and POCCT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POCCT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Sheet3!$A$2:$A$41</c:f>
              <c:numCache>
                <c:formatCode>General</c:formatCode>
                <c:ptCount val="40"/>
                <c:pt idx="0">
                  <c:v>298</c:v>
                </c:pt>
                <c:pt idx="1">
                  <c:v>314</c:v>
                </c:pt>
                <c:pt idx="2">
                  <c:v>198</c:v>
                </c:pt>
                <c:pt idx="3">
                  <c:v>317</c:v>
                </c:pt>
                <c:pt idx="4">
                  <c:v>483</c:v>
                </c:pt>
                <c:pt idx="5">
                  <c:v>110</c:v>
                </c:pt>
                <c:pt idx="6">
                  <c:v>298</c:v>
                </c:pt>
                <c:pt idx="7">
                  <c:v>240</c:v>
                </c:pt>
                <c:pt idx="8">
                  <c:v>134</c:v>
                </c:pt>
                <c:pt idx="9">
                  <c:v>396</c:v>
                </c:pt>
                <c:pt idx="10">
                  <c:v>510</c:v>
                </c:pt>
                <c:pt idx="11">
                  <c:v>321</c:v>
                </c:pt>
                <c:pt idx="12">
                  <c:v>264</c:v>
                </c:pt>
                <c:pt idx="13">
                  <c:v>417</c:v>
                </c:pt>
                <c:pt idx="14">
                  <c:v>360</c:v>
                </c:pt>
                <c:pt idx="15">
                  <c:v>498</c:v>
                </c:pt>
                <c:pt idx="16">
                  <c:v>271</c:v>
                </c:pt>
                <c:pt idx="17">
                  <c:v>370</c:v>
                </c:pt>
                <c:pt idx="18">
                  <c:v>268</c:v>
                </c:pt>
                <c:pt idx="19">
                  <c:v>600</c:v>
                </c:pt>
                <c:pt idx="20">
                  <c:v>110</c:v>
                </c:pt>
                <c:pt idx="21">
                  <c:v>360</c:v>
                </c:pt>
                <c:pt idx="22">
                  <c:v>202</c:v>
                </c:pt>
                <c:pt idx="23">
                  <c:v>373</c:v>
                </c:pt>
                <c:pt idx="24">
                  <c:v>207</c:v>
                </c:pt>
                <c:pt idx="25">
                  <c:v>600</c:v>
                </c:pt>
                <c:pt idx="26">
                  <c:v>600</c:v>
                </c:pt>
                <c:pt idx="27">
                  <c:v>330</c:v>
                </c:pt>
                <c:pt idx="28">
                  <c:v>515</c:v>
                </c:pt>
                <c:pt idx="29">
                  <c:v>680</c:v>
                </c:pt>
                <c:pt idx="30">
                  <c:v>390</c:v>
                </c:pt>
                <c:pt idx="31">
                  <c:v>80</c:v>
                </c:pt>
                <c:pt idx="32">
                  <c:v>290</c:v>
                </c:pt>
                <c:pt idx="33">
                  <c:v>549</c:v>
                </c:pt>
                <c:pt idx="34">
                  <c:v>240</c:v>
                </c:pt>
                <c:pt idx="35">
                  <c:v>317</c:v>
                </c:pt>
                <c:pt idx="36">
                  <c:v>390</c:v>
                </c:pt>
                <c:pt idx="37">
                  <c:v>298</c:v>
                </c:pt>
                <c:pt idx="38">
                  <c:v>338</c:v>
                </c:pt>
                <c:pt idx="39">
                  <c:v>310</c:v>
                </c:pt>
              </c:numCache>
            </c:numRef>
          </c:xVal>
          <c:yVal>
            <c:numRef>
              <c:f>Sheet3!$B$2:$B$41</c:f>
              <c:numCache>
                <c:formatCode>General</c:formatCode>
                <c:ptCount val="40"/>
                <c:pt idx="0">
                  <c:v>430</c:v>
                </c:pt>
                <c:pt idx="1">
                  <c:v>290</c:v>
                </c:pt>
                <c:pt idx="2">
                  <c:v>610</c:v>
                </c:pt>
                <c:pt idx="3">
                  <c:v>350</c:v>
                </c:pt>
                <c:pt idx="4">
                  <c:v>300</c:v>
                </c:pt>
                <c:pt idx="5">
                  <c:v>1800</c:v>
                </c:pt>
                <c:pt idx="6">
                  <c:v>550</c:v>
                </c:pt>
                <c:pt idx="7">
                  <c:v>580</c:v>
                </c:pt>
                <c:pt idx="8">
                  <c:v>1800</c:v>
                </c:pt>
                <c:pt idx="9">
                  <c:v>315</c:v>
                </c:pt>
                <c:pt idx="10">
                  <c:v>310</c:v>
                </c:pt>
                <c:pt idx="11">
                  <c:v>315</c:v>
                </c:pt>
                <c:pt idx="12">
                  <c:v>490</c:v>
                </c:pt>
                <c:pt idx="13">
                  <c:v>310</c:v>
                </c:pt>
                <c:pt idx="14">
                  <c:v>440</c:v>
                </c:pt>
                <c:pt idx="15">
                  <c:v>260</c:v>
                </c:pt>
                <c:pt idx="16">
                  <c:v>570</c:v>
                </c:pt>
                <c:pt idx="17">
                  <c:v>400</c:v>
                </c:pt>
                <c:pt idx="18">
                  <c:v>680</c:v>
                </c:pt>
                <c:pt idx="19">
                  <c:v>240</c:v>
                </c:pt>
                <c:pt idx="20">
                  <c:v>1800</c:v>
                </c:pt>
                <c:pt idx="21">
                  <c:v>470</c:v>
                </c:pt>
                <c:pt idx="22">
                  <c:v>1800</c:v>
                </c:pt>
                <c:pt idx="23">
                  <c:v>600</c:v>
                </c:pt>
                <c:pt idx="24">
                  <c:v>710</c:v>
                </c:pt>
                <c:pt idx="25">
                  <c:v>460</c:v>
                </c:pt>
                <c:pt idx="26">
                  <c:v>360</c:v>
                </c:pt>
                <c:pt idx="27">
                  <c:v>480</c:v>
                </c:pt>
                <c:pt idx="28">
                  <c:v>440</c:v>
                </c:pt>
                <c:pt idx="29">
                  <c:v>390</c:v>
                </c:pt>
                <c:pt idx="30">
                  <c:v>370</c:v>
                </c:pt>
                <c:pt idx="31">
                  <c:v>1800</c:v>
                </c:pt>
                <c:pt idx="32">
                  <c:v>600</c:v>
                </c:pt>
                <c:pt idx="33">
                  <c:v>300</c:v>
                </c:pt>
                <c:pt idx="34">
                  <c:v>550</c:v>
                </c:pt>
                <c:pt idx="35">
                  <c:v>430</c:v>
                </c:pt>
                <c:pt idx="36">
                  <c:v>490</c:v>
                </c:pt>
                <c:pt idx="37">
                  <c:v>470</c:v>
                </c:pt>
                <c:pt idx="38">
                  <c:v>370</c:v>
                </c:pt>
                <c:pt idx="39">
                  <c:v>540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77-4CEB-839E-5F20EF93B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320047"/>
        <c:axId val="737371791"/>
      </c:scatterChart>
      <c:valAx>
        <c:axId val="785320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>
                    <a:solidFill>
                      <a:sysClr val="windowText" lastClr="000000"/>
                    </a:solidFill>
                  </a:rPr>
                  <a:t>Fibrinogen (mg/dl)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371791"/>
        <c:crosses val="autoZero"/>
        <c:crossBetween val="midCat"/>
      </c:valAx>
      <c:valAx>
        <c:axId val="7373717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>
                    <a:solidFill>
                      <a:sysClr val="windowText" lastClr="000000"/>
                    </a:solidFill>
                  </a:rPr>
                  <a:t>POCCT  (in 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3200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7FF3E-5D5E-4297-AFA4-213F2CBAD0C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6168DC7-04EF-4F41-A440-E4B03D84C87A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IN" dirty="0">
              <a:solidFill>
                <a:schemeClr val="bg1"/>
              </a:solidFill>
            </a:rPr>
            <a:t>2 ml of whole blood taken in glass test tube. The tube was held in a closed fist to keep it warm.</a:t>
          </a:r>
        </a:p>
      </dgm:t>
    </dgm:pt>
    <dgm:pt modelId="{6AE779AC-AC17-46DC-B7BC-1A3B9AB904C1}" type="parTrans" cxnId="{9751B519-5A2D-4FD5-A96B-25A67B09003D}">
      <dgm:prSet/>
      <dgm:spPr/>
      <dgm:t>
        <a:bodyPr/>
        <a:lstStyle/>
        <a:p>
          <a:endParaRPr lang="en-IN"/>
        </a:p>
      </dgm:t>
    </dgm:pt>
    <dgm:pt modelId="{133850D0-E237-4CE1-BF31-2A45DA30F03C}" type="sibTrans" cxnId="{9751B519-5A2D-4FD5-A96B-25A67B09003D}">
      <dgm:prSet/>
      <dgm:spPr/>
      <dgm:t>
        <a:bodyPr/>
        <a:lstStyle/>
        <a:p>
          <a:endParaRPr lang="en-IN"/>
        </a:p>
      </dgm:t>
    </dgm:pt>
    <dgm:pt modelId="{ACEF2540-7CBA-492D-9684-9DBC76861F30}">
      <dgm:prSet/>
      <dgm:spPr/>
      <dgm:t>
        <a:bodyPr/>
        <a:lstStyle/>
        <a:p>
          <a:pPr rtl="0"/>
          <a:r>
            <a:rPr lang="en-IN" dirty="0"/>
            <a:t> After 4 min, the tube was tilted to observe whether a clot was forming.</a:t>
          </a:r>
        </a:p>
      </dgm:t>
    </dgm:pt>
    <dgm:pt modelId="{E295984D-79C4-4F5B-AC0F-87AF207C0196}" type="parTrans" cxnId="{2EE5DFEE-92CE-494B-84BC-DE2C1F6B9DDD}">
      <dgm:prSet/>
      <dgm:spPr/>
      <dgm:t>
        <a:bodyPr/>
        <a:lstStyle/>
        <a:p>
          <a:endParaRPr lang="en-IN"/>
        </a:p>
      </dgm:t>
    </dgm:pt>
    <dgm:pt modelId="{C98B4D4A-F07D-4464-A23B-9EE6DB00E8BF}" type="sibTrans" cxnId="{2EE5DFEE-92CE-494B-84BC-DE2C1F6B9DDD}">
      <dgm:prSet/>
      <dgm:spPr/>
      <dgm:t>
        <a:bodyPr/>
        <a:lstStyle/>
        <a:p>
          <a:endParaRPr lang="en-IN"/>
        </a:p>
      </dgm:t>
    </dgm:pt>
    <dgm:pt modelId="{E677263F-DF1E-41C0-87FE-F2FF4BB761F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IN" dirty="0"/>
            <a:t>It was then tilted every 30 sec until the blood clotted and the tube could be turned upside down.</a:t>
          </a:r>
        </a:p>
      </dgm:t>
    </dgm:pt>
    <dgm:pt modelId="{E4178EAC-13C4-4C81-8DE0-DB3A2EF2C7A4}" type="parTrans" cxnId="{97F69D58-0755-483D-8819-C48286004FFE}">
      <dgm:prSet/>
      <dgm:spPr/>
      <dgm:t>
        <a:bodyPr/>
        <a:lstStyle/>
        <a:p>
          <a:endParaRPr lang="en-IN"/>
        </a:p>
      </dgm:t>
    </dgm:pt>
    <dgm:pt modelId="{776D144B-F217-488C-806A-7B4CBDE92D70}" type="sibTrans" cxnId="{97F69D58-0755-483D-8819-C48286004FFE}">
      <dgm:prSet/>
      <dgm:spPr/>
      <dgm:t>
        <a:bodyPr/>
        <a:lstStyle/>
        <a:p>
          <a:endParaRPr lang="en-IN"/>
        </a:p>
      </dgm:t>
    </dgm:pt>
    <dgm:pt modelId="{CA92E844-6D94-467B-A180-4BFBFF3990FE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IN" dirty="0"/>
            <a:t>If a solid clot failed to form by the end of 30 min, the test was not pursued further.</a:t>
          </a:r>
        </a:p>
      </dgm:t>
    </dgm:pt>
    <dgm:pt modelId="{43D7B299-0EE5-4551-A5B7-1FB37BBC5830}" type="parTrans" cxnId="{AFB11753-EC7D-4FD4-A621-A301A145EDAA}">
      <dgm:prSet/>
      <dgm:spPr/>
      <dgm:t>
        <a:bodyPr/>
        <a:lstStyle/>
        <a:p>
          <a:endParaRPr lang="en-IN"/>
        </a:p>
      </dgm:t>
    </dgm:pt>
    <dgm:pt modelId="{BD6448CA-A682-4364-8F91-B1C480EE5888}" type="sibTrans" cxnId="{AFB11753-EC7D-4FD4-A621-A301A145EDAA}">
      <dgm:prSet/>
      <dgm:spPr/>
      <dgm:t>
        <a:bodyPr/>
        <a:lstStyle/>
        <a:p>
          <a:endParaRPr lang="en-IN"/>
        </a:p>
      </dgm:t>
    </dgm:pt>
    <dgm:pt modelId="{D888A4EA-18BB-4E56-8472-6A763861C263}" type="pres">
      <dgm:prSet presAssocID="{CAF7FF3E-5D5E-4297-AFA4-213F2CBAD0C6}" presName="CompostProcess" presStyleCnt="0">
        <dgm:presLayoutVars>
          <dgm:dir/>
          <dgm:resizeHandles val="exact"/>
        </dgm:presLayoutVars>
      </dgm:prSet>
      <dgm:spPr/>
    </dgm:pt>
    <dgm:pt modelId="{D8AB0118-28D1-488A-9A8B-87822E34AE46}" type="pres">
      <dgm:prSet presAssocID="{CAF7FF3E-5D5E-4297-AFA4-213F2CBAD0C6}" presName="arrow" presStyleLbl="bgShp" presStyleIdx="0" presStyleCnt="1"/>
      <dgm:spPr/>
    </dgm:pt>
    <dgm:pt modelId="{FD7F8BC9-FD49-4937-A9F9-086346DEDD82}" type="pres">
      <dgm:prSet presAssocID="{CAF7FF3E-5D5E-4297-AFA4-213F2CBAD0C6}" presName="linearProcess" presStyleCnt="0"/>
      <dgm:spPr/>
    </dgm:pt>
    <dgm:pt modelId="{68A93E05-0BED-418E-8EE1-1C65EECFC5EC}" type="pres">
      <dgm:prSet presAssocID="{66168DC7-04EF-4F41-A440-E4B03D84C87A}" presName="textNode" presStyleLbl="node1" presStyleIdx="0" presStyleCnt="4" custLinFactNeighborX="-53009">
        <dgm:presLayoutVars>
          <dgm:bulletEnabled val="1"/>
        </dgm:presLayoutVars>
      </dgm:prSet>
      <dgm:spPr/>
    </dgm:pt>
    <dgm:pt modelId="{029CFBF2-1998-4D21-B5C5-6AA860EE9409}" type="pres">
      <dgm:prSet presAssocID="{133850D0-E237-4CE1-BF31-2A45DA30F03C}" presName="sibTrans" presStyleCnt="0"/>
      <dgm:spPr/>
    </dgm:pt>
    <dgm:pt modelId="{2DFEFBB3-DF04-4DAC-B36E-5BD1724A2E2E}" type="pres">
      <dgm:prSet presAssocID="{ACEF2540-7CBA-492D-9684-9DBC76861F30}" presName="textNode" presStyleLbl="node1" presStyleIdx="1" presStyleCnt="4">
        <dgm:presLayoutVars>
          <dgm:bulletEnabled val="1"/>
        </dgm:presLayoutVars>
      </dgm:prSet>
      <dgm:spPr/>
    </dgm:pt>
    <dgm:pt modelId="{A198B7E0-13AB-42BD-AADA-2B736101F265}" type="pres">
      <dgm:prSet presAssocID="{C98B4D4A-F07D-4464-A23B-9EE6DB00E8BF}" presName="sibTrans" presStyleCnt="0"/>
      <dgm:spPr/>
    </dgm:pt>
    <dgm:pt modelId="{3BD45651-45BA-4F19-9B47-997805B98135}" type="pres">
      <dgm:prSet presAssocID="{E677263F-DF1E-41C0-87FE-F2FF4BB761FC}" presName="textNode" presStyleLbl="node1" presStyleIdx="2" presStyleCnt="4">
        <dgm:presLayoutVars>
          <dgm:bulletEnabled val="1"/>
        </dgm:presLayoutVars>
      </dgm:prSet>
      <dgm:spPr/>
    </dgm:pt>
    <dgm:pt modelId="{21CAB37F-55D4-4ADD-8822-D979FE1FF3B7}" type="pres">
      <dgm:prSet presAssocID="{776D144B-F217-488C-806A-7B4CBDE92D70}" presName="sibTrans" presStyleCnt="0"/>
      <dgm:spPr/>
    </dgm:pt>
    <dgm:pt modelId="{CFA00A03-0EF7-45C7-8B5A-E5E7F558E27E}" type="pres">
      <dgm:prSet presAssocID="{CA92E844-6D94-467B-A180-4BFBFF3990F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4296301-C75B-42DD-8093-6370C19EFD0B}" type="presOf" srcId="{CAF7FF3E-5D5E-4297-AFA4-213F2CBAD0C6}" destId="{D888A4EA-18BB-4E56-8472-6A763861C263}" srcOrd="0" destOrd="0" presId="urn:microsoft.com/office/officeart/2005/8/layout/hProcess9"/>
    <dgm:cxn modelId="{ECD7B904-2E7C-437D-8F50-053649CE7A02}" type="presOf" srcId="{ACEF2540-7CBA-492D-9684-9DBC76861F30}" destId="{2DFEFBB3-DF04-4DAC-B36E-5BD1724A2E2E}" srcOrd="0" destOrd="0" presId="urn:microsoft.com/office/officeart/2005/8/layout/hProcess9"/>
    <dgm:cxn modelId="{9751B519-5A2D-4FD5-A96B-25A67B09003D}" srcId="{CAF7FF3E-5D5E-4297-AFA4-213F2CBAD0C6}" destId="{66168DC7-04EF-4F41-A440-E4B03D84C87A}" srcOrd="0" destOrd="0" parTransId="{6AE779AC-AC17-46DC-B7BC-1A3B9AB904C1}" sibTransId="{133850D0-E237-4CE1-BF31-2A45DA30F03C}"/>
    <dgm:cxn modelId="{AFB11753-EC7D-4FD4-A621-A301A145EDAA}" srcId="{CAF7FF3E-5D5E-4297-AFA4-213F2CBAD0C6}" destId="{CA92E844-6D94-467B-A180-4BFBFF3990FE}" srcOrd="3" destOrd="0" parTransId="{43D7B299-0EE5-4551-A5B7-1FB37BBC5830}" sibTransId="{BD6448CA-A682-4364-8F91-B1C480EE5888}"/>
    <dgm:cxn modelId="{97F69D58-0755-483D-8819-C48286004FFE}" srcId="{CAF7FF3E-5D5E-4297-AFA4-213F2CBAD0C6}" destId="{E677263F-DF1E-41C0-87FE-F2FF4BB761FC}" srcOrd="2" destOrd="0" parTransId="{E4178EAC-13C4-4C81-8DE0-DB3A2EF2C7A4}" sibTransId="{776D144B-F217-488C-806A-7B4CBDE92D70}"/>
    <dgm:cxn modelId="{5217D99C-8317-46A1-AA1D-F1B6969364CB}" type="presOf" srcId="{CA92E844-6D94-467B-A180-4BFBFF3990FE}" destId="{CFA00A03-0EF7-45C7-8B5A-E5E7F558E27E}" srcOrd="0" destOrd="0" presId="urn:microsoft.com/office/officeart/2005/8/layout/hProcess9"/>
    <dgm:cxn modelId="{6B2A7BB0-EE25-46ED-A4D4-632F35F47E1D}" type="presOf" srcId="{E677263F-DF1E-41C0-87FE-F2FF4BB761FC}" destId="{3BD45651-45BA-4F19-9B47-997805B98135}" srcOrd="0" destOrd="0" presId="urn:microsoft.com/office/officeart/2005/8/layout/hProcess9"/>
    <dgm:cxn modelId="{2EE5DFEE-92CE-494B-84BC-DE2C1F6B9DDD}" srcId="{CAF7FF3E-5D5E-4297-AFA4-213F2CBAD0C6}" destId="{ACEF2540-7CBA-492D-9684-9DBC76861F30}" srcOrd="1" destOrd="0" parTransId="{E295984D-79C4-4F5B-AC0F-87AF207C0196}" sibTransId="{C98B4D4A-F07D-4464-A23B-9EE6DB00E8BF}"/>
    <dgm:cxn modelId="{206A9AEF-3ECA-45CF-B4AE-7CA02C8E9FB4}" type="presOf" srcId="{66168DC7-04EF-4F41-A440-E4B03D84C87A}" destId="{68A93E05-0BED-418E-8EE1-1C65EECFC5EC}" srcOrd="0" destOrd="0" presId="urn:microsoft.com/office/officeart/2005/8/layout/hProcess9"/>
    <dgm:cxn modelId="{82EFDC8A-05F0-4A08-9C9C-FD1A6258B9A1}" type="presParOf" srcId="{D888A4EA-18BB-4E56-8472-6A763861C263}" destId="{D8AB0118-28D1-488A-9A8B-87822E34AE46}" srcOrd="0" destOrd="0" presId="urn:microsoft.com/office/officeart/2005/8/layout/hProcess9"/>
    <dgm:cxn modelId="{B34BC80F-2631-4B40-B8BE-2E7891567A28}" type="presParOf" srcId="{D888A4EA-18BB-4E56-8472-6A763861C263}" destId="{FD7F8BC9-FD49-4937-A9F9-086346DEDD82}" srcOrd="1" destOrd="0" presId="urn:microsoft.com/office/officeart/2005/8/layout/hProcess9"/>
    <dgm:cxn modelId="{4860AA34-6FD2-4077-842D-25F0E8C44FE0}" type="presParOf" srcId="{FD7F8BC9-FD49-4937-A9F9-086346DEDD82}" destId="{68A93E05-0BED-418E-8EE1-1C65EECFC5EC}" srcOrd="0" destOrd="0" presId="urn:microsoft.com/office/officeart/2005/8/layout/hProcess9"/>
    <dgm:cxn modelId="{47688BBD-8039-4A31-8E3C-69CE882EB336}" type="presParOf" srcId="{FD7F8BC9-FD49-4937-A9F9-086346DEDD82}" destId="{029CFBF2-1998-4D21-B5C5-6AA860EE9409}" srcOrd="1" destOrd="0" presId="urn:microsoft.com/office/officeart/2005/8/layout/hProcess9"/>
    <dgm:cxn modelId="{6CCCD69F-40E1-415A-B1B6-01E12D1D6315}" type="presParOf" srcId="{FD7F8BC9-FD49-4937-A9F9-086346DEDD82}" destId="{2DFEFBB3-DF04-4DAC-B36E-5BD1724A2E2E}" srcOrd="2" destOrd="0" presId="urn:microsoft.com/office/officeart/2005/8/layout/hProcess9"/>
    <dgm:cxn modelId="{AC1CA4EA-4087-4588-AC16-FB3B35F87984}" type="presParOf" srcId="{FD7F8BC9-FD49-4937-A9F9-086346DEDD82}" destId="{A198B7E0-13AB-42BD-AADA-2B736101F265}" srcOrd="3" destOrd="0" presId="urn:microsoft.com/office/officeart/2005/8/layout/hProcess9"/>
    <dgm:cxn modelId="{CF4B87DD-5383-4157-9C90-E38FC34F31F7}" type="presParOf" srcId="{FD7F8BC9-FD49-4937-A9F9-086346DEDD82}" destId="{3BD45651-45BA-4F19-9B47-997805B98135}" srcOrd="4" destOrd="0" presId="urn:microsoft.com/office/officeart/2005/8/layout/hProcess9"/>
    <dgm:cxn modelId="{EF8A2F83-12A6-498D-B7ED-30B6B2DC03E0}" type="presParOf" srcId="{FD7F8BC9-FD49-4937-A9F9-086346DEDD82}" destId="{21CAB37F-55D4-4ADD-8822-D979FE1FF3B7}" srcOrd="5" destOrd="0" presId="urn:microsoft.com/office/officeart/2005/8/layout/hProcess9"/>
    <dgm:cxn modelId="{B24841D9-9922-4E3E-8F6F-3AF30A5D9C80}" type="presParOf" srcId="{FD7F8BC9-FD49-4937-A9F9-086346DEDD82}" destId="{CFA00A03-0EF7-45C7-8B5A-E5E7F558E27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D3F8F-9DD4-41BD-A36B-75D584DAF68B}" type="doc">
      <dgm:prSet loTypeId="urn:microsoft.com/office/officeart/2005/8/layout/chart3" loCatId="cycle" qsTypeId="urn:microsoft.com/office/officeart/2005/8/quickstyle/3d2#1" qsCatId="3D" csTypeId="urn:microsoft.com/office/officeart/2005/8/colors/colorful5" csCatId="colorful" phldr="1"/>
      <dgm:spPr/>
    </dgm:pt>
    <dgm:pt modelId="{F5E43C2B-BAAE-4A7F-A7DD-6C17C70E08B9}">
      <dgm:prSet phldrT="[Text]" custT="1"/>
      <dgm:spPr>
        <a:gradFill rotWithShape="0">
          <a:gsLst>
            <a:gs pos="0">
              <a:srgbClr val="002060"/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IN" sz="1800" b="1" dirty="0"/>
            <a:t>Non PPH group</a:t>
          </a:r>
        </a:p>
        <a:p>
          <a:r>
            <a:rPr lang="en-IN" sz="1800" b="1" dirty="0"/>
            <a:t>602.1 ± 169.72</a:t>
          </a:r>
        </a:p>
      </dgm:t>
    </dgm:pt>
    <dgm:pt modelId="{C41EEB3C-C09D-4AF1-8AA5-33D4BA2CAF5C}" type="parTrans" cxnId="{D6A0C133-5329-457F-BBC1-A64A24CD5642}">
      <dgm:prSet/>
      <dgm:spPr/>
      <dgm:t>
        <a:bodyPr/>
        <a:lstStyle/>
        <a:p>
          <a:endParaRPr lang="en-IN"/>
        </a:p>
      </dgm:t>
    </dgm:pt>
    <dgm:pt modelId="{722507AF-20CC-43C2-A72D-1AFD9EA433A1}" type="sibTrans" cxnId="{D6A0C133-5329-457F-BBC1-A64A24CD5642}">
      <dgm:prSet/>
      <dgm:spPr/>
      <dgm:t>
        <a:bodyPr/>
        <a:lstStyle/>
        <a:p>
          <a:endParaRPr lang="en-IN"/>
        </a:p>
      </dgm:t>
    </dgm:pt>
    <dgm:pt modelId="{B24DBEC8-B572-4459-9EE9-260A69265D5A}">
      <dgm:prSet phldrT="[Text]"/>
      <dgm:spPr>
        <a:gradFill rotWithShape="0">
          <a:gsLst>
            <a:gs pos="0">
              <a:srgbClr val="FFC000"/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IN" b="1" dirty="0"/>
            <a:t>PPH group</a:t>
          </a:r>
        </a:p>
        <a:p>
          <a:r>
            <a:rPr lang="en-IN" b="1" dirty="0"/>
            <a:t>346.15 ± 143.37</a:t>
          </a:r>
        </a:p>
      </dgm:t>
    </dgm:pt>
    <dgm:pt modelId="{670003AA-1644-4B6B-BDD8-124191130A33}" type="parTrans" cxnId="{BDE9DDAA-AE50-45E7-8FDC-A7FE502C19B2}">
      <dgm:prSet/>
      <dgm:spPr/>
      <dgm:t>
        <a:bodyPr/>
        <a:lstStyle/>
        <a:p>
          <a:endParaRPr lang="en-IN"/>
        </a:p>
      </dgm:t>
    </dgm:pt>
    <dgm:pt modelId="{E042801B-34B0-4D9C-9BBC-0506ED7C7499}" type="sibTrans" cxnId="{BDE9DDAA-AE50-45E7-8FDC-A7FE502C19B2}">
      <dgm:prSet/>
      <dgm:spPr/>
      <dgm:t>
        <a:bodyPr/>
        <a:lstStyle/>
        <a:p>
          <a:endParaRPr lang="en-IN"/>
        </a:p>
      </dgm:t>
    </dgm:pt>
    <dgm:pt modelId="{492283DA-24DA-405F-AE91-1961CA3DAF0F}">
      <dgm:prSet phldrT="[Text]" custT="1"/>
      <dgm:spPr>
        <a:gradFill rotWithShape="0">
          <a:gsLst>
            <a:gs pos="0">
              <a:srgbClr val="FF0000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IN" sz="1800" b="1" dirty="0"/>
            <a:t>FFP</a:t>
          </a:r>
        </a:p>
        <a:p>
          <a:r>
            <a:rPr lang="en-IN" sz="1800" b="1" dirty="0"/>
            <a:t>286.75 ± 103.42</a:t>
          </a:r>
        </a:p>
        <a:p>
          <a:r>
            <a:rPr lang="en-IN" sz="1800" dirty="0"/>
            <a:t> </a:t>
          </a:r>
        </a:p>
      </dgm:t>
    </dgm:pt>
    <dgm:pt modelId="{77BBC9AF-5213-4FA1-9518-4A23DBC562CB}" type="sibTrans" cxnId="{DE70B798-B630-41D5-8AC1-6552CC9F356B}">
      <dgm:prSet/>
      <dgm:spPr/>
      <dgm:t>
        <a:bodyPr/>
        <a:lstStyle/>
        <a:p>
          <a:endParaRPr lang="en-IN"/>
        </a:p>
      </dgm:t>
    </dgm:pt>
    <dgm:pt modelId="{FE969AC9-8521-4F31-8DC9-7BF8262C159B}" type="parTrans" cxnId="{DE70B798-B630-41D5-8AC1-6552CC9F356B}">
      <dgm:prSet/>
      <dgm:spPr/>
      <dgm:t>
        <a:bodyPr/>
        <a:lstStyle/>
        <a:p>
          <a:endParaRPr lang="en-IN"/>
        </a:p>
      </dgm:t>
    </dgm:pt>
    <dgm:pt modelId="{E5C85C9D-9F39-45FA-B016-4E841670DC31}" type="pres">
      <dgm:prSet presAssocID="{405D3F8F-9DD4-41BD-A36B-75D584DAF68B}" presName="compositeShape" presStyleCnt="0">
        <dgm:presLayoutVars>
          <dgm:chMax val="7"/>
          <dgm:dir/>
          <dgm:resizeHandles val="exact"/>
        </dgm:presLayoutVars>
      </dgm:prSet>
      <dgm:spPr/>
    </dgm:pt>
    <dgm:pt modelId="{2B2CD6A4-2208-4316-B0DB-EAA2CC34B3FB}" type="pres">
      <dgm:prSet presAssocID="{405D3F8F-9DD4-41BD-A36B-75D584DAF68B}" presName="wedge1" presStyleLbl="node1" presStyleIdx="0" presStyleCnt="3" custScaleX="104131" custScaleY="93392" custLinFactNeighborX="0" custLinFactNeighborY="-3415"/>
      <dgm:spPr/>
    </dgm:pt>
    <dgm:pt modelId="{2719343F-DDA9-43BA-AF26-C1206A7FF0C9}" type="pres">
      <dgm:prSet presAssocID="{405D3F8F-9DD4-41BD-A36B-75D584DAF68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59104F1-7843-4B86-B750-8E5D110CE2C5}" type="pres">
      <dgm:prSet presAssocID="{405D3F8F-9DD4-41BD-A36B-75D584DAF68B}" presName="wedge2" presStyleLbl="node1" presStyleIdx="1" presStyleCnt="3" custScaleX="105455" custScaleY="101881" custLinFactNeighborX="1376" custLinFactNeighborY="-2834"/>
      <dgm:spPr/>
    </dgm:pt>
    <dgm:pt modelId="{B1C650A7-E599-4E63-BFDF-46D2F9112F03}" type="pres">
      <dgm:prSet presAssocID="{405D3F8F-9DD4-41BD-A36B-75D584DAF68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D42BF00-9602-4937-B65A-A29B3432AA5A}" type="pres">
      <dgm:prSet presAssocID="{405D3F8F-9DD4-41BD-A36B-75D584DAF68B}" presName="wedge3" presStyleLbl="node1" presStyleIdx="2" presStyleCnt="3" custScaleX="100948" custScaleY="100866" custLinFactNeighborY="-3337"/>
      <dgm:spPr/>
    </dgm:pt>
    <dgm:pt modelId="{30474B06-67F4-4E54-AB57-211E68930425}" type="pres">
      <dgm:prSet presAssocID="{405D3F8F-9DD4-41BD-A36B-75D584DAF68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10C8B14-ABD7-417B-859A-81773B944D22}" type="presOf" srcId="{405D3F8F-9DD4-41BD-A36B-75D584DAF68B}" destId="{E5C85C9D-9F39-45FA-B016-4E841670DC31}" srcOrd="0" destOrd="0" presId="urn:microsoft.com/office/officeart/2005/8/layout/chart3"/>
    <dgm:cxn modelId="{D6A0C133-5329-457F-BBC1-A64A24CD5642}" srcId="{405D3F8F-9DD4-41BD-A36B-75D584DAF68B}" destId="{F5E43C2B-BAAE-4A7F-A7DD-6C17C70E08B9}" srcOrd="1" destOrd="0" parTransId="{C41EEB3C-C09D-4AF1-8AA5-33D4BA2CAF5C}" sibTransId="{722507AF-20CC-43C2-A72D-1AFD9EA433A1}"/>
    <dgm:cxn modelId="{3EDD8456-7DF3-4DDD-8EC9-E2CD07C284CD}" type="presOf" srcId="{B24DBEC8-B572-4459-9EE9-260A69265D5A}" destId="{30474B06-67F4-4E54-AB57-211E68930425}" srcOrd="1" destOrd="0" presId="urn:microsoft.com/office/officeart/2005/8/layout/chart3"/>
    <dgm:cxn modelId="{E5E1908D-7BF0-4DF8-BC6E-62875A9A407C}" type="presOf" srcId="{B24DBEC8-B572-4459-9EE9-260A69265D5A}" destId="{6D42BF00-9602-4937-B65A-A29B3432AA5A}" srcOrd="0" destOrd="0" presId="urn:microsoft.com/office/officeart/2005/8/layout/chart3"/>
    <dgm:cxn modelId="{DE70B798-B630-41D5-8AC1-6552CC9F356B}" srcId="{405D3F8F-9DD4-41BD-A36B-75D584DAF68B}" destId="{492283DA-24DA-405F-AE91-1961CA3DAF0F}" srcOrd="0" destOrd="0" parTransId="{FE969AC9-8521-4F31-8DC9-7BF8262C159B}" sibTransId="{77BBC9AF-5213-4FA1-9518-4A23DBC562CB}"/>
    <dgm:cxn modelId="{3E2B6EA4-C3B3-410E-9AF5-D9D546B5CC96}" type="presOf" srcId="{492283DA-24DA-405F-AE91-1961CA3DAF0F}" destId="{2719343F-DDA9-43BA-AF26-C1206A7FF0C9}" srcOrd="1" destOrd="0" presId="urn:microsoft.com/office/officeart/2005/8/layout/chart3"/>
    <dgm:cxn modelId="{BDE9DDAA-AE50-45E7-8FDC-A7FE502C19B2}" srcId="{405D3F8F-9DD4-41BD-A36B-75D584DAF68B}" destId="{B24DBEC8-B572-4459-9EE9-260A69265D5A}" srcOrd="2" destOrd="0" parTransId="{670003AA-1644-4B6B-BDD8-124191130A33}" sibTransId="{E042801B-34B0-4D9C-9BBC-0506ED7C7499}"/>
    <dgm:cxn modelId="{3C16ABE1-44AB-45D6-AF0B-3F1ED05DE3F8}" type="presOf" srcId="{F5E43C2B-BAAE-4A7F-A7DD-6C17C70E08B9}" destId="{B1C650A7-E599-4E63-BFDF-46D2F9112F03}" srcOrd="1" destOrd="0" presId="urn:microsoft.com/office/officeart/2005/8/layout/chart3"/>
    <dgm:cxn modelId="{0442F4E7-3236-4F2C-902A-22CCCDA78EBC}" type="presOf" srcId="{492283DA-24DA-405F-AE91-1961CA3DAF0F}" destId="{2B2CD6A4-2208-4316-B0DB-EAA2CC34B3FB}" srcOrd="0" destOrd="0" presId="urn:microsoft.com/office/officeart/2005/8/layout/chart3"/>
    <dgm:cxn modelId="{0D33C7EB-5343-499E-A374-29ED3F092F41}" type="presOf" srcId="{F5E43C2B-BAAE-4A7F-A7DD-6C17C70E08B9}" destId="{D59104F1-7843-4B86-B750-8E5D110CE2C5}" srcOrd="0" destOrd="0" presId="urn:microsoft.com/office/officeart/2005/8/layout/chart3"/>
    <dgm:cxn modelId="{055AA0D7-1822-4A29-97EA-456E24557F39}" type="presParOf" srcId="{E5C85C9D-9F39-45FA-B016-4E841670DC31}" destId="{2B2CD6A4-2208-4316-B0DB-EAA2CC34B3FB}" srcOrd="0" destOrd="0" presId="urn:microsoft.com/office/officeart/2005/8/layout/chart3"/>
    <dgm:cxn modelId="{0F94B787-A50F-4133-A578-71BA563A0353}" type="presParOf" srcId="{E5C85C9D-9F39-45FA-B016-4E841670DC31}" destId="{2719343F-DDA9-43BA-AF26-C1206A7FF0C9}" srcOrd="1" destOrd="0" presId="urn:microsoft.com/office/officeart/2005/8/layout/chart3"/>
    <dgm:cxn modelId="{399FE8A2-4D36-4A50-9379-AC4E45CFA11F}" type="presParOf" srcId="{E5C85C9D-9F39-45FA-B016-4E841670DC31}" destId="{D59104F1-7843-4B86-B750-8E5D110CE2C5}" srcOrd="2" destOrd="0" presId="urn:microsoft.com/office/officeart/2005/8/layout/chart3"/>
    <dgm:cxn modelId="{498070A6-BB04-4B6C-AF0A-26251CC43F8B}" type="presParOf" srcId="{E5C85C9D-9F39-45FA-B016-4E841670DC31}" destId="{B1C650A7-E599-4E63-BFDF-46D2F9112F03}" srcOrd="3" destOrd="0" presId="urn:microsoft.com/office/officeart/2005/8/layout/chart3"/>
    <dgm:cxn modelId="{4046B442-13CB-4F44-A39D-34601C5FE2AB}" type="presParOf" srcId="{E5C85C9D-9F39-45FA-B016-4E841670DC31}" destId="{6D42BF00-9602-4937-B65A-A29B3432AA5A}" srcOrd="4" destOrd="0" presId="urn:microsoft.com/office/officeart/2005/8/layout/chart3"/>
    <dgm:cxn modelId="{2427E319-529F-4D12-8BEE-BF2DB1C7832E}" type="presParOf" srcId="{E5C85C9D-9F39-45FA-B016-4E841670DC31}" destId="{30474B06-67F4-4E54-AB57-211E6893042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6252E-B1EA-4588-852E-1DEA0C1B03D2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26166F8A-CEF0-4161-92EC-4CF605436A42}">
      <dgm:prSet phldrT="[Text]"/>
      <dgm:spPr/>
      <dgm:t>
        <a:bodyPr/>
        <a:lstStyle/>
        <a:p>
          <a:r>
            <a:rPr lang="en-IN" b="1" dirty="0"/>
            <a:t>POCCT &gt; 11 min </a:t>
          </a:r>
        </a:p>
      </dgm:t>
    </dgm:pt>
    <dgm:pt modelId="{5810F0F1-5819-4ABB-982A-ECA92137E045}" type="parTrans" cxnId="{234E0001-B5A0-4CCF-8509-EDCD390307E8}">
      <dgm:prSet/>
      <dgm:spPr/>
      <dgm:t>
        <a:bodyPr/>
        <a:lstStyle/>
        <a:p>
          <a:endParaRPr lang="en-IN"/>
        </a:p>
      </dgm:t>
    </dgm:pt>
    <dgm:pt modelId="{BD156DF9-3304-4251-B086-6B96F22031DB}" type="sibTrans" cxnId="{234E0001-B5A0-4CCF-8509-EDCD390307E8}">
      <dgm:prSet/>
      <dgm:spPr/>
      <dgm:t>
        <a:bodyPr/>
        <a:lstStyle/>
        <a:p>
          <a:endParaRPr lang="en-IN"/>
        </a:p>
      </dgm:t>
    </dgm:pt>
    <dgm:pt modelId="{330B4FED-AD37-44A0-BB52-6F92E66170B6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fibrinogen &lt; 200 mg% </a:t>
          </a:r>
        </a:p>
      </dgm:t>
    </dgm:pt>
    <dgm:pt modelId="{AB2A3DFB-DD70-4E10-B1FA-CCD59D13DC44}" type="parTrans" cxnId="{98B52490-1DFF-42C5-BF76-F566B8D31ECE}">
      <dgm:prSet/>
      <dgm:spPr/>
      <dgm:t>
        <a:bodyPr/>
        <a:lstStyle/>
        <a:p>
          <a:endParaRPr lang="en-IN"/>
        </a:p>
      </dgm:t>
    </dgm:pt>
    <dgm:pt modelId="{BC167F1E-734C-4E15-B939-9DE65A27EDD4}" type="sibTrans" cxnId="{98B52490-1DFF-42C5-BF76-F566B8D31ECE}">
      <dgm:prSet/>
      <dgm:spPr/>
      <dgm:t>
        <a:bodyPr/>
        <a:lstStyle/>
        <a:p>
          <a:endParaRPr lang="en-IN"/>
        </a:p>
      </dgm:t>
    </dgm:pt>
    <dgm:pt modelId="{A1D3EEF3-23E2-44D8-81F9-6D54CA0C87AD}">
      <dgm:prSet phldrT="[Text]"/>
      <dgm:spPr/>
      <dgm:t>
        <a:bodyPr/>
        <a:lstStyle/>
        <a:p>
          <a:r>
            <a:rPr lang="en-IN" b="1" dirty="0"/>
            <a:t>vigorous replenishment </a:t>
          </a:r>
          <a:r>
            <a:rPr lang="en-IN" dirty="0"/>
            <a:t>of clotting factors along with RBCs</a:t>
          </a:r>
        </a:p>
      </dgm:t>
    </dgm:pt>
    <dgm:pt modelId="{74D0358C-7E67-4562-A31A-DF0E01494973}" type="parTrans" cxnId="{A17F29B4-B90B-412C-A298-F2EF5D3106BC}">
      <dgm:prSet/>
      <dgm:spPr/>
      <dgm:t>
        <a:bodyPr/>
        <a:lstStyle/>
        <a:p>
          <a:endParaRPr lang="en-IN"/>
        </a:p>
      </dgm:t>
    </dgm:pt>
    <dgm:pt modelId="{46AC4143-940B-48F7-8AF1-E64793F00584}" type="sibTrans" cxnId="{A17F29B4-B90B-412C-A298-F2EF5D3106BC}">
      <dgm:prSet/>
      <dgm:spPr/>
      <dgm:t>
        <a:bodyPr/>
        <a:lstStyle/>
        <a:p>
          <a:endParaRPr lang="en-IN"/>
        </a:p>
      </dgm:t>
    </dgm:pt>
    <dgm:pt modelId="{824B2602-D43B-42C9-846F-26B1B496FB91}">
      <dgm:prSet phldrT="[Text]"/>
      <dgm:spPr/>
      <dgm:t>
        <a:bodyPr/>
        <a:lstStyle/>
        <a:p>
          <a:r>
            <a:rPr lang="en-IN" b="1" dirty="0"/>
            <a:t>POCCT &gt;7 But &lt; 11 min </a:t>
          </a:r>
        </a:p>
      </dgm:t>
    </dgm:pt>
    <dgm:pt modelId="{B763ECF2-179B-4D16-A752-2B444DB128D2}" type="parTrans" cxnId="{5917BAD0-14F2-4249-8DA5-B9E2BE9B9555}">
      <dgm:prSet/>
      <dgm:spPr/>
      <dgm:t>
        <a:bodyPr/>
        <a:lstStyle/>
        <a:p>
          <a:endParaRPr lang="en-IN"/>
        </a:p>
      </dgm:t>
    </dgm:pt>
    <dgm:pt modelId="{FFA44EC0-E578-46D6-AE92-4B2752F484E5}" type="sibTrans" cxnId="{5917BAD0-14F2-4249-8DA5-B9E2BE9B9555}">
      <dgm:prSet/>
      <dgm:spPr/>
      <dgm:t>
        <a:bodyPr/>
        <a:lstStyle/>
        <a:p>
          <a:endParaRPr lang="en-IN"/>
        </a:p>
      </dgm:t>
    </dgm:pt>
    <dgm:pt modelId="{91843A6E-7C95-4799-9D6C-732A5ACB6BC3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fibrinogen &gt; 200 mg%</a:t>
          </a:r>
          <a:endParaRPr lang="en-IN" dirty="0"/>
        </a:p>
      </dgm:t>
    </dgm:pt>
    <dgm:pt modelId="{85FB350D-2210-4AF1-BEE1-2946F386ABB6}" type="parTrans" cxnId="{949F2089-1862-40C7-8924-0F135BEAF0B9}">
      <dgm:prSet/>
      <dgm:spPr/>
      <dgm:t>
        <a:bodyPr/>
        <a:lstStyle/>
        <a:p>
          <a:endParaRPr lang="en-IN"/>
        </a:p>
      </dgm:t>
    </dgm:pt>
    <dgm:pt modelId="{2CD45177-C854-40BD-8F76-112413321006}" type="sibTrans" cxnId="{949F2089-1862-40C7-8924-0F135BEAF0B9}">
      <dgm:prSet/>
      <dgm:spPr/>
      <dgm:t>
        <a:bodyPr/>
        <a:lstStyle/>
        <a:p>
          <a:endParaRPr lang="en-IN"/>
        </a:p>
      </dgm:t>
    </dgm:pt>
    <dgm:pt modelId="{33CB80B2-97E4-4898-A9F2-669A2484B237}">
      <dgm:prSet phldrT="[Text]"/>
      <dgm:spPr/>
      <dgm:t>
        <a:bodyPr/>
        <a:lstStyle/>
        <a:p>
          <a:r>
            <a:rPr lang="en-IN" b="1" dirty="0"/>
            <a:t>POCCT &lt; 7 min </a:t>
          </a:r>
        </a:p>
      </dgm:t>
    </dgm:pt>
    <dgm:pt modelId="{681BE4E0-EEBA-4B54-A4A7-07BF7DEB8071}" type="parTrans" cxnId="{1AA91472-F4D3-4ECB-B8D5-8308E373342D}">
      <dgm:prSet/>
      <dgm:spPr/>
      <dgm:t>
        <a:bodyPr/>
        <a:lstStyle/>
        <a:p>
          <a:endParaRPr lang="en-IN"/>
        </a:p>
      </dgm:t>
    </dgm:pt>
    <dgm:pt modelId="{3E7B4974-A0F2-4718-8614-F7EEB3EE04ED}" type="sibTrans" cxnId="{1AA91472-F4D3-4ECB-B8D5-8308E373342D}">
      <dgm:prSet/>
      <dgm:spPr/>
      <dgm:t>
        <a:bodyPr/>
        <a:lstStyle/>
        <a:p>
          <a:endParaRPr lang="en-IN"/>
        </a:p>
      </dgm:t>
    </dgm:pt>
    <dgm:pt modelId="{E66254C9-4EBD-46CD-B292-20C9E7EEDA3B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fibrinogen &gt; 400 mg%</a:t>
          </a:r>
          <a:endParaRPr lang="en-IN" dirty="0"/>
        </a:p>
      </dgm:t>
    </dgm:pt>
    <dgm:pt modelId="{85F5F88E-F90C-427F-AF55-0CB585AFEA17}" type="parTrans" cxnId="{CF452915-0994-46D4-A94C-89FEE3A434D7}">
      <dgm:prSet/>
      <dgm:spPr/>
      <dgm:t>
        <a:bodyPr/>
        <a:lstStyle/>
        <a:p>
          <a:endParaRPr lang="en-IN"/>
        </a:p>
      </dgm:t>
    </dgm:pt>
    <dgm:pt modelId="{7CBF4E75-C4EE-4BCA-90BE-138F48CF2F59}" type="sibTrans" cxnId="{CF452915-0994-46D4-A94C-89FEE3A434D7}">
      <dgm:prSet/>
      <dgm:spPr/>
      <dgm:t>
        <a:bodyPr/>
        <a:lstStyle/>
        <a:p>
          <a:endParaRPr lang="en-IN"/>
        </a:p>
      </dgm:t>
    </dgm:pt>
    <dgm:pt modelId="{A86764BE-45A1-4AFB-860C-8DDDD24759EF}">
      <dgm:prSet phldrT="[Text]"/>
      <dgm:spPr/>
      <dgm:t>
        <a:bodyPr/>
        <a:lstStyle/>
        <a:p>
          <a:r>
            <a:rPr lang="en-IN" dirty="0"/>
            <a:t>D</a:t>
          </a:r>
          <a:r>
            <a:rPr lang="en-IN" b="1" dirty="0"/>
            <a:t>o Not request for FFP</a:t>
          </a:r>
          <a:endParaRPr lang="en-IN" dirty="0"/>
        </a:p>
      </dgm:t>
    </dgm:pt>
    <dgm:pt modelId="{F1D415A5-F826-466B-B37E-918142A3044A}" type="parTrans" cxnId="{FBC16126-247B-4D57-BA5F-CFF0C943CE83}">
      <dgm:prSet/>
      <dgm:spPr/>
      <dgm:t>
        <a:bodyPr/>
        <a:lstStyle/>
        <a:p>
          <a:endParaRPr lang="en-IN"/>
        </a:p>
      </dgm:t>
    </dgm:pt>
    <dgm:pt modelId="{B9A99EF8-C427-471C-97F0-D539698EB568}" type="sibTrans" cxnId="{FBC16126-247B-4D57-BA5F-CFF0C943CE83}">
      <dgm:prSet/>
      <dgm:spPr/>
      <dgm:t>
        <a:bodyPr/>
        <a:lstStyle/>
        <a:p>
          <a:endParaRPr lang="en-IN"/>
        </a:p>
      </dgm:t>
    </dgm:pt>
    <dgm:pt modelId="{A46A424F-F5B9-4DE4-A1A8-F0B7703E85BC}">
      <dgm:prSet/>
      <dgm:spPr/>
      <dgm:t>
        <a:bodyPr/>
        <a:lstStyle/>
        <a:p>
          <a:r>
            <a:rPr lang="en-IN" dirty="0"/>
            <a:t> withhold transfusion in case of arrest of </a:t>
          </a:r>
          <a:r>
            <a:rPr lang="en-IN" dirty="0" err="1"/>
            <a:t>hemorrhage</a:t>
          </a:r>
          <a:r>
            <a:rPr lang="en-IN" dirty="0"/>
            <a:t>.</a:t>
          </a:r>
        </a:p>
      </dgm:t>
    </dgm:pt>
    <dgm:pt modelId="{3FBA2514-474D-45D0-BB87-5454482B4D17}" type="parTrans" cxnId="{291B6525-9AF6-4E7A-85A8-3DD042210737}">
      <dgm:prSet/>
      <dgm:spPr/>
      <dgm:t>
        <a:bodyPr/>
        <a:lstStyle/>
        <a:p>
          <a:endParaRPr lang="en-IN"/>
        </a:p>
      </dgm:t>
    </dgm:pt>
    <dgm:pt modelId="{E32C01DC-A036-4401-A944-57677706E46A}" type="sibTrans" cxnId="{291B6525-9AF6-4E7A-85A8-3DD042210737}">
      <dgm:prSet/>
      <dgm:spPr/>
      <dgm:t>
        <a:bodyPr/>
        <a:lstStyle/>
        <a:p>
          <a:endParaRPr lang="en-IN"/>
        </a:p>
      </dgm:t>
    </dgm:pt>
    <dgm:pt modelId="{AC4E563A-AF6B-428D-82F7-635DC032A0A1}">
      <dgm:prSet phldrT="[Text]"/>
      <dgm:spPr/>
      <dgm:t>
        <a:bodyPr/>
        <a:lstStyle/>
        <a:p>
          <a:r>
            <a:rPr lang="en-IN" b="1" dirty="0"/>
            <a:t>high risk for consumptive </a:t>
          </a:r>
          <a:r>
            <a:rPr lang="en-IN" b="1" dirty="0" err="1"/>
            <a:t>coagulopathy</a:t>
          </a:r>
          <a:r>
            <a:rPr lang="en-IN" dirty="0"/>
            <a:t>,</a:t>
          </a:r>
        </a:p>
      </dgm:t>
    </dgm:pt>
    <dgm:pt modelId="{4C4A26D0-5E5C-40AB-B78B-6DD9A44973FB}" type="parTrans" cxnId="{B7710A3B-F21E-47D9-8C57-8CF3B27E2B72}">
      <dgm:prSet/>
      <dgm:spPr/>
      <dgm:t>
        <a:bodyPr/>
        <a:lstStyle/>
        <a:p>
          <a:endParaRPr lang="en-IN"/>
        </a:p>
      </dgm:t>
    </dgm:pt>
    <dgm:pt modelId="{B6E01FF8-6E31-4E24-B642-CE6A3BF1A98A}" type="sibTrans" cxnId="{B7710A3B-F21E-47D9-8C57-8CF3B27E2B72}">
      <dgm:prSet/>
      <dgm:spPr/>
      <dgm:t>
        <a:bodyPr/>
        <a:lstStyle/>
        <a:p>
          <a:endParaRPr lang="en-IN"/>
        </a:p>
      </dgm:t>
    </dgm:pt>
    <dgm:pt modelId="{5FCC2719-8133-4422-843E-E298363A8DE3}">
      <dgm:prSet phldrT="[Text]"/>
      <dgm:spPr/>
      <dgm:t>
        <a:bodyPr/>
        <a:lstStyle/>
        <a:p>
          <a:r>
            <a:rPr lang="en-IN" b="1" dirty="0"/>
            <a:t>worsening haemorrhage and POCCT  </a:t>
          </a:r>
        </a:p>
      </dgm:t>
    </dgm:pt>
    <dgm:pt modelId="{14BB44AF-EABE-4C80-87E7-238A2774A363}" type="parTrans" cxnId="{E3D6D443-F603-4956-92FE-B4D517ACD3AE}">
      <dgm:prSet/>
      <dgm:spPr/>
      <dgm:t>
        <a:bodyPr/>
        <a:lstStyle/>
        <a:p>
          <a:endParaRPr lang="en-IN"/>
        </a:p>
      </dgm:t>
    </dgm:pt>
    <dgm:pt modelId="{1E472FF4-371C-4D2E-9065-B77BA31896DA}" type="sibTrans" cxnId="{E3D6D443-F603-4956-92FE-B4D517ACD3AE}">
      <dgm:prSet/>
      <dgm:spPr/>
      <dgm:t>
        <a:bodyPr/>
        <a:lstStyle/>
        <a:p>
          <a:endParaRPr lang="en-IN"/>
        </a:p>
      </dgm:t>
    </dgm:pt>
    <dgm:pt modelId="{3B691355-E972-4D53-89CE-5033739988A5}">
      <dgm:prSet phldrT="[Text]"/>
      <dgm:spPr/>
      <dgm:t>
        <a:bodyPr/>
        <a:lstStyle/>
        <a:p>
          <a:r>
            <a:rPr lang="en-IN" b="1" dirty="0"/>
            <a:t>readiness </a:t>
          </a:r>
          <a:r>
            <a:rPr lang="en-IN" dirty="0"/>
            <a:t>for fibrinogen replacement in case of</a:t>
          </a:r>
        </a:p>
      </dgm:t>
    </dgm:pt>
    <dgm:pt modelId="{7F7980BC-314A-4B24-8354-1BA357C2C6C9}" type="parTrans" cxnId="{9DD3486C-BC23-48F2-B685-5BF5621E2581}">
      <dgm:prSet/>
      <dgm:spPr/>
      <dgm:t>
        <a:bodyPr/>
        <a:lstStyle/>
        <a:p>
          <a:endParaRPr lang="en-IN"/>
        </a:p>
      </dgm:t>
    </dgm:pt>
    <dgm:pt modelId="{49926377-4F84-4A7E-936D-1289252C1514}" type="sibTrans" cxnId="{9DD3486C-BC23-48F2-B685-5BF5621E2581}">
      <dgm:prSet/>
      <dgm:spPr/>
      <dgm:t>
        <a:bodyPr/>
        <a:lstStyle/>
        <a:p>
          <a:endParaRPr lang="en-IN"/>
        </a:p>
      </dgm:t>
    </dgm:pt>
    <dgm:pt modelId="{E03DCCD6-73AA-4285-A838-DF59A9F7F999}" type="pres">
      <dgm:prSet presAssocID="{FCE6252E-B1EA-4588-852E-1DEA0C1B03D2}" presName="linearFlow" presStyleCnt="0">
        <dgm:presLayoutVars>
          <dgm:dir/>
          <dgm:animLvl val="lvl"/>
          <dgm:resizeHandles val="exact"/>
        </dgm:presLayoutVars>
      </dgm:prSet>
      <dgm:spPr/>
    </dgm:pt>
    <dgm:pt modelId="{CA4B7592-BA9D-461C-82D0-8DDB44BB788F}" type="pres">
      <dgm:prSet presAssocID="{26166F8A-CEF0-4161-92EC-4CF605436A42}" presName="composite" presStyleCnt="0"/>
      <dgm:spPr/>
    </dgm:pt>
    <dgm:pt modelId="{0E3E90E8-D260-4FC9-8060-8009C03FA921}" type="pres">
      <dgm:prSet presAssocID="{26166F8A-CEF0-4161-92EC-4CF605436A4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DA74E5D-C0E4-423B-A04F-89527C1C7A0F}" type="pres">
      <dgm:prSet presAssocID="{26166F8A-CEF0-4161-92EC-4CF605436A42}" presName="descendantText" presStyleLbl="alignAcc1" presStyleIdx="0" presStyleCnt="3">
        <dgm:presLayoutVars>
          <dgm:bulletEnabled val="1"/>
        </dgm:presLayoutVars>
      </dgm:prSet>
      <dgm:spPr/>
    </dgm:pt>
    <dgm:pt modelId="{4456CEC9-3B85-468F-88F4-F587E1018B3E}" type="pres">
      <dgm:prSet presAssocID="{BD156DF9-3304-4251-B086-6B96F22031DB}" presName="sp" presStyleCnt="0"/>
      <dgm:spPr/>
    </dgm:pt>
    <dgm:pt modelId="{5F7E6815-6414-4444-9553-2FBB2A8D1B60}" type="pres">
      <dgm:prSet presAssocID="{824B2602-D43B-42C9-846F-26B1B496FB91}" presName="composite" presStyleCnt="0"/>
      <dgm:spPr/>
    </dgm:pt>
    <dgm:pt modelId="{25950777-AB73-484D-A97B-1F5F7EBA0BFF}" type="pres">
      <dgm:prSet presAssocID="{824B2602-D43B-42C9-846F-26B1B496FB91}" presName="parentText" presStyleLbl="alignNode1" presStyleIdx="1" presStyleCnt="3" custScaleY="114484" custLinFactNeighborY="-10230">
        <dgm:presLayoutVars>
          <dgm:chMax val="1"/>
          <dgm:bulletEnabled val="1"/>
        </dgm:presLayoutVars>
      </dgm:prSet>
      <dgm:spPr/>
    </dgm:pt>
    <dgm:pt modelId="{38C1D4E4-4FF7-4AB9-9CD3-0D075EFF00F2}" type="pres">
      <dgm:prSet presAssocID="{824B2602-D43B-42C9-846F-26B1B496FB91}" presName="descendantText" presStyleLbl="alignAcc1" presStyleIdx="1" presStyleCnt="3" custScaleY="187616" custLinFactNeighborY="-19994">
        <dgm:presLayoutVars>
          <dgm:bulletEnabled val="1"/>
        </dgm:presLayoutVars>
      </dgm:prSet>
      <dgm:spPr/>
    </dgm:pt>
    <dgm:pt modelId="{B72400C0-46E5-4E34-A9EE-9DC0D56EC4F4}" type="pres">
      <dgm:prSet presAssocID="{FFA44EC0-E578-46D6-AE92-4B2752F484E5}" presName="sp" presStyleCnt="0"/>
      <dgm:spPr/>
    </dgm:pt>
    <dgm:pt modelId="{842BEC78-4B07-4200-AC2F-857D799BC8E6}" type="pres">
      <dgm:prSet presAssocID="{33CB80B2-97E4-4898-A9F2-669A2484B237}" presName="composite" presStyleCnt="0"/>
      <dgm:spPr/>
    </dgm:pt>
    <dgm:pt modelId="{58214230-94FD-43FD-9039-AE2A5FFB6E4E}" type="pres">
      <dgm:prSet presAssocID="{33CB80B2-97E4-4898-A9F2-669A2484B237}" presName="parentText" presStyleLbl="alignNode1" presStyleIdx="2" presStyleCnt="3" custScaleY="101041" custLinFactNeighborY="-187">
        <dgm:presLayoutVars>
          <dgm:chMax val="1"/>
          <dgm:bulletEnabled val="1"/>
        </dgm:presLayoutVars>
      </dgm:prSet>
      <dgm:spPr/>
    </dgm:pt>
    <dgm:pt modelId="{8CB3E050-F009-44B6-AED1-22A599B8513A}" type="pres">
      <dgm:prSet presAssocID="{33CB80B2-97E4-4898-A9F2-669A2484B237}" presName="descendantText" presStyleLbl="alignAcc1" presStyleIdx="2" presStyleCnt="3" custScaleY="125644">
        <dgm:presLayoutVars>
          <dgm:bulletEnabled val="1"/>
        </dgm:presLayoutVars>
      </dgm:prSet>
      <dgm:spPr/>
    </dgm:pt>
  </dgm:ptLst>
  <dgm:cxnLst>
    <dgm:cxn modelId="{234E0001-B5A0-4CCF-8509-EDCD390307E8}" srcId="{FCE6252E-B1EA-4588-852E-1DEA0C1B03D2}" destId="{26166F8A-CEF0-4161-92EC-4CF605436A42}" srcOrd="0" destOrd="0" parTransId="{5810F0F1-5819-4ABB-982A-ECA92137E045}" sibTransId="{BD156DF9-3304-4251-B086-6B96F22031DB}"/>
    <dgm:cxn modelId="{CF452915-0994-46D4-A94C-89FEE3A434D7}" srcId="{33CB80B2-97E4-4898-A9F2-669A2484B237}" destId="{E66254C9-4EBD-46CD-B292-20C9E7EEDA3B}" srcOrd="0" destOrd="0" parTransId="{85F5F88E-F90C-427F-AF55-0CB585AFEA17}" sibTransId="{7CBF4E75-C4EE-4BCA-90BE-138F48CF2F59}"/>
    <dgm:cxn modelId="{A5A66622-887E-4F4F-BE43-84E2E872A962}" type="presOf" srcId="{824B2602-D43B-42C9-846F-26B1B496FB91}" destId="{25950777-AB73-484D-A97B-1F5F7EBA0BFF}" srcOrd="0" destOrd="0" presId="urn:microsoft.com/office/officeart/2005/8/layout/chevron2"/>
    <dgm:cxn modelId="{291B6525-9AF6-4E7A-85A8-3DD042210737}" srcId="{824B2602-D43B-42C9-846F-26B1B496FB91}" destId="{A46A424F-F5B9-4DE4-A1A8-F0B7703E85BC}" srcOrd="4" destOrd="0" parTransId="{3FBA2514-474D-45D0-BB87-5454482B4D17}" sibTransId="{E32C01DC-A036-4401-A944-57677706E46A}"/>
    <dgm:cxn modelId="{FBC16126-247B-4D57-BA5F-CFF0C943CE83}" srcId="{33CB80B2-97E4-4898-A9F2-669A2484B237}" destId="{A86764BE-45A1-4AFB-860C-8DDDD24759EF}" srcOrd="1" destOrd="0" parTransId="{F1D415A5-F826-466B-B37E-918142A3044A}" sibTransId="{B9A99EF8-C427-471C-97F0-D539698EB568}"/>
    <dgm:cxn modelId="{B7710A3B-F21E-47D9-8C57-8CF3B27E2B72}" srcId="{824B2602-D43B-42C9-846F-26B1B496FB91}" destId="{AC4E563A-AF6B-428D-82F7-635DC032A0A1}" srcOrd="2" destOrd="0" parTransId="{4C4A26D0-5E5C-40AB-B78B-6DD9A44973FB}" sibTransId="{B6E01FF8-6E31-4E24-B642-CE6A3BF1A98A}"/>
    <dgm:cxn modelId="{7C5C1E41-18B3-419C-881B-EFC4E8DD085A}" type="presOf" srcId="{33CB80B2-97E4-4898-A9F2-669A2484B237}" destId="{58214230-94FD-43FD-9039-AE2A5FFB6E4E}" srcOrd="0" destOrd="0" presId="urn:microsoft.com/office/officeart/2005/8/layout/chevron2"/>
    <dgm:cxn modelId="{E3D6D443-F603-4956-92FE-B4D517ACD3AE}" srcId="{824B2602-D43B-42C9-846F-26B1B496FB91}" destId="{5FCC2719-8133-4422-843E-E298363A8DE3}" srcOrd="3" destOrd="0" parTransId="{14BB44AF-EABE-4C80-87E7-238A2774A363}" sibTransId="{1E472FF4-371C-4D2E-9065-B77BA31896DA}"/>
    <dgm:cxn modelId="{9DD3486C-BC23-48F2-B685-5BF5621E2581}" srcId="{824B2602-D43B-42C9-846F-26B1B496FB91}" destId="{3B691355-E972-4D53-89CE-5033739988A5}" srcOrd="1" destOrd="0" parTransId="{7F7980BC-314A-4B24-8354-1BA357C2C6C9}" sibTransId="{49926377-4F84-4A7E-936D-1289252C1514}"/>
    <dgm:cxn modelId="{1AA91472-F4D3-4ECB-B8D5-8308E373342D}" srcId="{FCE6252E-B1EA-4588-852E-1DEA0C1B03D2}" destId="{33CB80B2-97E4-4898-A9F2-669A2484B237}" srcOrd="2" destOrd="0" parTransId="{681BE4E0-EEBA-4B54-A4A7-07BF7DEB8071}" sibTransId="{3E7B4974-A0F2-4718-8614-F7EEB3EE04ED}"/>
    <dgm:cxn modelId="{C2177958-9384-491E-8BF0-CA5F1A75A8D8}" type="presOf" srcId="{26166F8A-CEF0-4161-92EC-4CF605436A42}" destId="{0E3E90E8-D260-4FC9-8060-8009C03FA921}" srcOrd="0" destOrd="0" presId="urn:microsoft.com/office/officeart/2005/8/layout/chevron2"/>
    <dgm:cxn modelId="{F7606985-91AE-4D1B-A76A-F6E39681C1D9}" type="presOf" srcId="{91843A6E-7C95-4799-9D6C-732A5ACB6BC3}" destId="{38C1D4E4-4FF7-4AB9-9CD3-0D075EFF00F2}" srcOrd="0" destOrd="0" presId="urn:microsoft.com/office/officeart/2005/8/layout/chevron2"/>
    <dgm:cxn modelId="{949F2089-1862-40C7-8924-0F135BEAF0B9}" srcId="{824B2602-D43B-42C9-846F-26B1B496FB91}" destId="{91843A6E-7C95-4799-9D6C-732A5ACB6BC3}" srcOrd="0" destOrd="0" parTransId="{85FB350D-2210-4AF1-BEE1-2946F386ABB6}" sibTransId="{2CD45177-C854-40BD-8F76-112413321006}"/>
    <dgm:cxn modelId="{98B52490-1DFF-42C5-BF76-F566B8D31ECE}" srcId="{26166F8A-CEF0-4161-92EC-4CF605436A42}" destId="{330B4FED-AD37-44A0-BB52-6F92E66170B6}" srcOrd="0" destOrd="0" parTransId="{AB2A3DFB-DD70-4E10-B1FA-CCD59D13DC44}" sibTransId="{BC167F1E-734C-4E15-B939-9DE65A27EDD4}"/>
    <dgm:cxn modelId="{740D7092-C24A-4A48-93D7-2CBD106C2F7B}" type="presOf" srcId="{A1D3EEF3-23E2-44D8-81F9-6D54CA0C87AD}" destId="{8DA74E5D-C0E4-423B-A04F-89527C1C7A0F}" srcOrd="0" destOrd="1" presId="urn:microsoft.com/office/officeart/2005/8/layout/chevron2"/>
    <dgm:cxn modelId="{35A07994-6D76-44F6-A1A2-D0FEEFE2E460}" type="presOf" srcId="{5FCC2719-8133-4422-843E-E298363A8DE3}" destId="{38C1D4E4-4FF7-4AB9-9CD3-0D075EFF00F2}" srcOrd="0" destOrd="3" presId="urn:microsoft.com/office/officeart/2005/8/layout/chevron2"/>
    <dgm:cxn modelId="{9ABDEDA2-E016-45A9-A3A1-22819895D177}" type="presOf" srcId="{AC4E563A-AF6B-428D-82F7-635DC032A0A1}" destId="{38C1D4E4-4FF7-4AB9-9CD3-0D075EFF00F2}" srcOrd="0" destOrd="2" presId="urn:microsoft.com/office/officeart/2005/8/layout/chevron2"/>
    <dgm:cxn modelId="{A17F29B4-B90B-412C-A298-F2EF5D3106BC}" srcId="{26166F8A-CEF0-4161-92EC-4CF605436A42}" destId="{A1D3EEF3-23E2-44D8-81F9-6D54CA0C87AD}" srcOrd="1" destOrd="0" parTransId="{74D0358C-7E67-4562-A31A-DF0E01494973}" sibTransId="{46AC4143-940B-48F7-8AF1-E64793F00584}"/>
    <dgm:cxn modelId="{E9C6ECCD-1E92-484D-A1F5-3936698EB089}" type="presOf" srcId="{A86764BE-45A1-4AFB-860C-8DDDD24759EF}" destId="{8CB3E050-F009-44B6-AED1-22A599B8513A}" srcOrd="0" destOrd="1" presId="urn:microsoft.com/office/officeart/2005/8/layout/chevron2"/>
    <dgm:cxn modelId="{5917BAD0-14F2-4249-8DA5-B9E2BE9B9555}" srcId="{FCE6252E-B1EA-4588-852E-1DEA0C1B03D2}" destId="{824B2602-D43B-42C9-846F-26B1B496FB91}" srcOrd="1" destOrd="0" parTransId="{B763ECF2-179B-4D16-A752-2B444DB128D2}" sibTransId="{FFA44EC0-E578-46D6-AE92-4B2752F484E5}"/>
    <dgm:cxn modelId="{7D8A6EE2-EBFA-47B2-887D-4BFC1F722459}" type="presOf" srcId="{3B691355-E972-4D53-89CE-5033739988A5}" destId="{38C1D4E4-4FF7-4AB9-9CD3-0D075EFF00F2}" srcOrd="0" destOrd="1" presId="urn:microsoft.com/office/officeart/2005/8/layout/chevron2"/>
    <dgm:cxn modelId="{F344AAE2-95A2-4661-B8DC-1D066115BBD6}" type="presOf" srcId="{330B4FED-AD37-44A0-BB52-6F92E66170B6}" destId="{8DA74E5D-C0E4-423B-A04F-89527C1C7A0F}" srcOrd="0" destOrd="0" presId="urn:microsoft.com/office/officeart/2005/8/layout/chevron2"/>
    <dgm:cxn modelId="{545B7AF2-8F32-4DA1-8E0A-94E4292D9CBE}" type="presOf" srcId="{E66254C9-4EBD-46CD-B292-20C9E7EEDA3B}" destId="{8CB3E050-F009-44B6-AED1-22A599B8513A}" srcOrd="0" destOrd="0" presId="urn:microsoft.com/office/officeart/2005/8/layout/chevron2"/>
    <dgm:cxn modelId="{09E158F5-DD37-44B3-BAFE-8C6A11744C53}" type="presOf" srcId="{FCE6252E-B1EA-4588-852E-1DEA0C1B03D2}" destId="{E03DCCD6-73AA-4285-A838-DF59A9F7F999}" srcOrd="0" destOrd="0" presId="urn:microsoft.com/office/officeart/2005/8/layout/chevron2"/>
    <dgm:cxn modelId="{45C695F9-31B0-4725-B9B1-B1A0A2CA695F}" type="presOf" srcId="{A46A424F-F5B9-4DE4-A1A8-F0B7703E85BC}" destId="{38C1D4E4-4FF7-4AB9-9CD3-0D075EFF00F2}" srcOrd="0" destOrd="4" presId="urn:microsoft.com/office/officeart/2005/8/layout/chevron2"/>
    <dgm:cxn modelId="{2EF296BA-D843-4D37-BA9E-53F1EF6EA12B}" type="presParOf" srcId="{E03DCCD6-73AA-4285-A838-DF59A9F7F999}" destId="{CA4B7592-BA9D-461C-82D0-8DDB44BB788F}" srcOrd="0" destOrd="0" presId="urn:microsoft.com/office/officeart/2005/8/layout/chevron2"/>
    <dgm:cxn modelId="{83AD0D02-227C-4308-A5C1-DCAD34AE16B0}" type="presParOf" srcId="{CA4B7592-BA9D-461C-82D0-8DDB44BB788F}" destId="{0E3E90E8-D260-4FC9-8060-8009C03FA921}" srcOrd="0" destOrd="0" presId="urn:microsoft.com/office/officeart/2005/8/layout/chevron2"/>
    <dgm:cxn modelId="{3A2C9645-AD71-4DE9-A15A-DA580ADD13E5}" type="presParOf" srcId="{CA4B7592-BA9D-461C-82D0-8DDB44BB788F}" destId="{8DA74E5D-C0E4-423B-A04F-89527C1C7A0F}" srcOrd="1" destOrd="0" presId="urn:microsoft.com/office/officeart/2005/8/layout/chevron2"/>
    <dgm:cxn modelId="{6D9CD468-BAB8-4191-9199-C33F178CAF24}" type="presParOf" srcId="{E03DCCD6-73AA-4285-A838-DF59A9F7F999}" destId="{4456CEC9-3B85-468F-88F4-F587E1018B3E}" srcOrd="1" destOrd="0" presId="urn:microsoft.com/office/officeart/2005/8/layout/chevron2"/>
    <dgm:cxn modelId="{6C2C7E5C-7DB4-41FC-846D-E2EB92DB8F24}" type="presParOf" srcId="{E03DCCD6-73AA-4285-A838-DF59A9F7F999}" destId="{5F7E6815-6414-4444-9553-2FBB2A8D1B60}" srcOrd="2" destOrd="0" presId="urn:microsoft.com/office/officeart/2005/8/layout/chevron2"/>
    <dgm:cxn modelId="{04D06958-15C1-4B6B-8048-9CA41C9DAD08}" type="presParOf" srcId="{5F7E6815-6414-4444-9553-2FBB2A8D1B60}" destId="{25950777-AB73-484D-A97B-1F5F7EBA0BFF}" srcOrd="0" destOrd="0" presId="urn:microsoft.com/office/officeart/2005/8/layout/chevron2"/>
    <dgm:cxn modelId="{93B736E9-E184-4819-B571-F15889E0F58C}" type="presParOf" srcId="{5F7E6815-6414-4444-9553-2FBB2A8D1B60}" destId="{38C1D4E4-4FF7-4AB9-9CD3-0D075EFF00F2}" srcOrd="1" destOrd="0" presId="urn:microsoft.com/office/officeart/2005/8/layout/chevron2"/>
    <dgm:cxn modelId="{38CC0AF6-B84B-4720-89BE-ABD073F46017}" type="presParOf" srcId="{E03DCCD6-73AA-4285-A838-DF59A9F7F999}" destId="{B72400C0-46E5-4E34-A9EE-9DC0D56EC4F4}" srcOrd="3" destOrd="0" presId="urn:microsoft.com/office/officeart/2005/8/layout/chevron2"/>
    <dgm:cxn modelId="{F0BFEEC1-B280-45C8-8930-B36DF98080B4}" type="presParOf" srcId="{E03DCCD6-73AA-4285-A838-DF59A9F7F999}" destId="{842BEC78-4B07-4200-AC2F-857D799BC8E6}" srcOrd="4" destOrd="0" presId="urn:microsoft.com/office/officeart/2005/8/layout/chevron2"/>
    <dgm:cxn modelId="{3AE9F50B-7428-4A8B-9CBC-2F3AB1846A36}" type="presParOf" srcId="{842BEC78-4B07-4200-AC2F-857D799BC8E6}" destId="{58214230-94FD-43FD-9039-AE2A5FFB6E4E}" srcOrd="0" destOrd="0" presId="urn:microsoft.com/office/officeart/2005/8/layout/chevron2"/>
    <dgm:cxn modelId="{7D384C3A-C406-4952-833E-98C85E6DEAAE}" type="presParOf" srcId="{842BEC78-4B07-4200-AC2F-857D799BC8E6}" destId="{8CB3E050-F009-44B6-AED1-22A599B851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B0118-28D1-488A-9A8B-87822E34AE46}">
      <dsp:nvSpPr>
        <dsp:cNvPr id="0" name=""/>
        <dsp:cNvSpPr/>
      </dsp:nvSpPr>
      <dsp:spPr>
        <a:xfrm>
          <a:off x="486917" y="0"/>
          <a:ext cx="5518404" cy="372717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93E05-0BED-418E-8EE1-1C65EECFC5EC}">
      <dsp:nvSpPr>
        <dsp:cNvPr id="0" name=""/>
        <dsp:cNvSpPr/>
      </dsp:nvSpPr>
      <dsp:spPr>
        <a:xfrm>
          <a:off x="0" y="1118152"/>
          <a:ext cx="1562829" cy="149087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schemeClr val="bg1"/>
              </a:solidFill>
            </a:rPr>
            <a:t>2 ml of whole blood taken in glass test tube. The tube was held in a closed fist to keep it warm.</a:t>
          </a:r>
        </a:p>
      </dsp:txBody>
      <dsp:txXfrm>
        <a:off x="72778" y="1190930"/>
        <a:ext cx="1417273" cy="1345314"/>
      </dsp:txXfrm>
    </dsp:sp>
    <dsp:sp modelId="{2DFEFBB3-DF04-4DAC-B36E-5BD1724A2E2E}">
      <dsp:nvSpPr>
        <dsp:cNvPr id="0" name=""/>
        <dsp:cNvSpPr/>
      </dsp:nvSpPr>
      <dsp:spPr>
        <a:xfrm>
          <a:off x="1644220" y="1118152"/>
          <a:ext cx="1562829" cy="149087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 After 4 min, the tube was tilted to observe whether a clot was forming.</a:t>
          </a:r>
        </a:p>
      </dsp:txBody>
      <dsp:txXfrm>
        <a:off x="1716998" y="1190930"/>
        <a:ext cx="1417273" cy="1345314"/>
      </dsp:txXfrm>
    </dsp:sp>
    <dsp:sp modelId="{3BD45651-45BA-4F19-9B47-997805B98135}">
      <dsp:nvSpPr>
        <dsp:cNvPr id="0" name=""/>
        <dsp:cNvSpPr/>
      </dsp:nvSpPr>
      <dsp:spPr>
        <a:xfrm>
          <a:off x="3285190" y="1118152"/>
          <a:ext cx="1562829" cy="149087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It was then tilted every 30 sec until the blood clotted and the tube could be turned upside down.</a:t>
          </a:r>
        </a:p>
      </dsp:txBody>
      <dsp:txXfrm>
        <a:off x="3357968" y="1190930"/>
        <a:ext cx="1417273" cy="1345314"/>
      </dsp:txXfrm>
    </dsp:sp>
    <dsp:sp modelId="{CFA00A03-0EF7-45C7-8B5A-E5E7F558E27E}">
      <dsp:nvSpPr>
        <dsp:cNvPr id="0" name=""/>
        <dsp:cNvSpPr/>
      </dsp:nvSpPr>
      <dsp:spPr>
        <a:xfrm>
          <a:off x="4926161" y="1118152"/>
          <a:ext cx="1562829" cy="149087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If a solid clot failed to form by the end of 30 min, the test was not pursued further.</a:t>
          </a:r>
        </a:p>
      </dsp:txBody>
      <dsp:txXfrm>
        <a:off x="4998939" y="1190930"/>
        <a:ext cx="1417273" cy="1345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CD6A4-2208-4316-B0DB-EAA2CC34B3FB}">
      <dsp:nvSpPr>
        <dsp:cNvPr id="0" name=""/>
        <dsp:cNvSpPr/>
      </dsp:nvSpPr>
      <dsp:spPr>
        <a:xfrm>
          <a:off x="593260" y="254803"/>
          <a:ext cx="4122180" cy="36970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FF0000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FFP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286.75 ± 103.42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 </a:t>
          </a:r>
        </a:p>
      </dsp:txBody>
      <dsp:txXfrm>
        <a:off x="2834451" y="936998"/>
        <a:ext cx="1398596" cy="1232353"/>
      </dsp:txXfrm>
    </dsp:sp>
    <dsp:sp modelId="{D59104F1-7843-4B86-B750-8E5D110CE2C5}">
      <dsp:nvSpPr>
        <dsp:cNvPr id="0" name=""/>
        <dsp:cNvSpPr/>
      </dsp:nvSpPr>
      <dsp:spPr>
        <a:xfrm>
          <a:off x="417466" y="227594"/>
          <a:ext cx="4174592" cy="403311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002060"/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Non PPH group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602.1 ± 169.72</a:t>
          </a:r>
        </a:p>
      </dsp:txBody>
      <dsp:txXfrm>
        <a:off x="1560510" y="2772295"/>
        <a:ext cx="1888506" cy="1248343"/>
      </dsp:txXfrm>
    </dsp:sp>
    <dsp:sp modelId="{6D42BF00-9602-4937-B65A-A29B3432AA5A}">
      <dsp:nvSpPr>
        <dsp:cNvPr id="0" name=""/>
        <dsp:cNvSpPr/>
      </dsp:nvSpPr>
      <dsp:spPr>
        <a:xfrm>
          <a:off x="452203" y="227773"/>
          <a:ext cx="3996176" cy="399293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FFC000"/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 dirty="0"/>
            <a:t>PPH group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 dirty="0"/>
            <a:t>346.15 ± 143.37</a:t>
          </a:r>
        </a:p>
      </dsp:txBody>
      <dsp:txXfrm>
        <a:off x="880365" y="1012098"/>
        <a:ext cx="1355845" cy="1330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E90E8-D260-4FC9-8060-8009C03FA921}">
      <dsp:nvSpPr>
        <dsp:cNvPr id="0" name=""/>
        <dsp:cNvSpPr/>
      </dsp:nvSpPr>
      <dsp:spPr>
        <a:xfrm rot="5400000">
          <a:off x="-205928" y="217427"/>
          <a:ext cx="1372856" cy="9609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POCCT &gt; 11 min </a:t>
          </a:r>
        </a:p>
      </dsp:txBody>
      <dsp:txXfrm rot="-5400000">
        <a:off x="1" y="491999"/>
        <a:ext cx="960999" cy="411857"/>
      </dsp:txXfrm>
    </dsp:sp>
    <dsp:sp modelId="{8DA74E5D-C0E4-423B-A04F-89527C1C7A0F}">
      <dsp:nvSpPr>
        <dsp:cNvPr id="0" name=""/>
        <dsp:cNvSpPr/>
      </dsp:nvSpPr>
      <dsp:spPr>
        <a:xfrm rot="5400000">
          <a:off x="3629788" y="-2657289"/>
          <a:ext cx="892357" cy="6229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>
              <a:solidFill>
                <a:srgbClr val="C00000"/>
              </a:solidFill>
            </a:rPr>
            <a:t>fibrinogen &lt; 200 mg%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vigorous replenishment </a:t>
          </a:r>
          <a:r>
            <a:rPr lang="en-IN" sz="1700" kern="1200" dirty="0"/>
            <a:t>of clotting factors along with RBCs</a:t>
          </a:r>
        </a:p>
      </dsp:txBody>
      <dsp:txXfrm rot="-5400000">
        <a:off x="961000" y="55060"/>
        <a:ext cx="6186374" cy="805235"/>
      </dsp:txXfrm>
    </dsp:sp>
    <dsp:sp modelId="{25950777-AB73-484D-A97B-1F5F7EBA0BFF}">
      <dsp:nvSpPr>
        <dsp:cNvPr id="0" name=""/>
        <dsp:cNvSpPr/>
      </dsp:nvSpPr>
      <dsp:spPr>
        <a:xfrm rot="5400000">
          <a:off x="-305350" y="1674411"/>
          <a:ext cx="1571701" cy="9609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POCCT &gt;7 But &lt; 11 min </a:t>
          </a:r>
        </a:p>
      </dsp:txBody>
      <dsp:txXfrm rot="-5400000">
        <a:off x="2" y="1849560"/>
        <a:ext cx="960999" cy="610702"/>
      </dsp:txXfrm>
    </dsp:sp>
    <dsp:sp modelId="{38C1D4E4-4FF7-4AB9-9CD3-0D075EFF00F2}">
      <dsp:nvSpPr>
        <dsp:cNvPr id="0" name=""/>
        <dsp:cNvSpPr/>
      </dsp:nvSpPr>
      <dsp:spPr>
        <a:xfrm rot="5400000">
          <a:off x="3238865" y="-1238280"/>
          <a:ext cx="1674204" cy="6229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>
              <a:solidFill>
                <a:srgbClr val="C00000"/>
              </a:solidFill>
            </a:rPr>
            <a:t>fibrinogen &gt; 200 mg%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readiness </a:t>
          </a:r>
          <a:r>
            <a:rPr lang="en-IN" sz="1700" kern="1200" dirty="0"/>
            <a:t>for fibrinogen replacement in case of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high risk for consumptive </a:t>
          </a:r>
          <a:r>
            <a:rPr lang="en-IN" sz="1700" b="1" kern="1200" dirty="0" err="1"/>
            <a:t>coagulopathy</a:t>
          </a:r>
          <a:r>
            <a:rPr lang="en-IN" sz="1700" kern="1200" dirty="0"/>
            <a:t>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worsening haemorrhage and POCCT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 withhold transfusion in case of arrest of </a:t>
          </a:r>
          <a:r>
            <a:rPr lang="en-IN" sz="1700" kern="1200" dirty="0" err="1"/>
            <a:t>hemorrhage</a:t>
          </a:r>
          <a:r>
            <a:rPr lang="en-IN" sz="1700" kern="1200" dirty="0"/>
            <a:t>.</a:t>
          </a:r>
        </a:p>
      </dsp:txBody>
      <dsp:txXfrm rot="-5400000">
        <a:off x="961000" y="1121313"/>
        <a:ext cx="6148207" cy="1510748"/>
      </dsp:txXfrm>
    </dsp:sp>
    <dsp:sp modelId="{58214230-94FD-43FD-9039-AE2A5FFB6E4E}">
      <dsp:nvSpPr>
        <dsp:cNvPr id="0" name=""/>
        <dsp:cNvSpPr/>
      </dsp:nvSpPr>
      <dsp:spPr>
        <a:xfrm rot="5400000">
          <a:off x="-213074" y="3232631"/>
          <a:ext cx="1387148" cy="9609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/>
            <a:t>POCCT &lt; 7 min </a:t>
          </a:r>
        </a:p>
      </dsp:txBody>
      <dsp:txXfrm rot="-5400000">
        <a:off x="1" y="3500057"/>
        <a:ext cx="960999" cy="426149"/>
      </dsp:txXfrm>
    </dsp:sp>
    <dsp:sp modelId="{8CB3E050-F009-44B6-AED1-22A599B8513A}">
      <dsp:nvSpPr>
        <dsp:cNvPr id="0" name=""/>
        <dsp:cNvSpPr/>
      </dsp:nvSpPr>
      <dsp:spPr>
        <a:xfrm rot="5400000">
          <a:off x="3515370" y="360480"/>
          <a:ext cx="1121193" cy="62299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>
              <a:solidFill>
                <a:srgbClr val="C00000"/>
              </a:solidFill>
            </a:rPr>
            <a:t>fibrinogen &gt; 400 mg%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D</a:t>
          </a:r>
          <a:r>
            <a:rPr lang="en-IN" sz="1700" b="1" kern="1200" dirty="0"/>
            <a:t>o Not request for FFP</a:t>
          </a:r>
          <a:endParaRPr lang="en-IN" sz="1700" kern="1200" dirty="0"/>
        </a:p>
      </dsp:txBody>
      <dsp:txXfrm rot="-5400000">
        <a:off x="960999" y="2969583"/>
        <a:ext cx="6175203" cy="1011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26AF-5E17-4F44-8E1B-E297EC6A0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5469D-C9A8-452A-AC04-068758FCA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B779-4816-4383-9BEA-EEB45902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79D68-C202-4DAE-8CA5-A481CA95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0D61-102E-46E5-B5FF-ECF74C8D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69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6FA4-8C16-44ED-B109-A736816C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2F000-3B97-4987-BA81-3F93AD328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4961-CC73-4043-83E4-DFC745C9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9845-8CB1-438E-AFF3-0BF385FC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6EBA2-8908-4A6A-A7A4-128E4621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7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6A25F-0FE9-4656-A535-E9B5A4F94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CAE10-51F8-4F9F-83FD-26564010F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31CB4-4CD7-4A90-AF58-F3407CD8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DE8B-C025-4F80-A0DA-8885A1B8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54D8-094F-446E-AD52-027E0F20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5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3CAF-3E3A-4594-9E59-20574213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2950-05F2-4B60-8DF9-E6D49712A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7F61-F342-4A1A-894F-1F7DE435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9D89E-E570-4400-B512-790F09A0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776FA-76B3-4856-B8BB-CDF7E6CB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520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D261-DA07-424E-AF47-5ECCDD35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324F-9DDA-484B-A2AB-C70AC81CF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4748-D524-4BB1-AEB6-52291965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CA10-7D65-429A-9439-7DF22F48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57CE2-BFB9-4135-BB7D-1AB925EC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42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797-CF8D-4A94-9D02-FA8D467D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F1A8-6E71-4DAF-8AF8-18948663F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ACD79-F5D3-4C46-BD12-F7DDE55C8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AAE86-FA4D-4786-8F85-14AC0457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B7558-61BD-47B3-853D-58EB37DC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F3870-03D7-4572-BAE4-ADBAEB95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252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3644-3F10-4EF0-B62A-203E1999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6C229-D284-4874-92E6-BAF998C3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1C522-1D59-41B4-ADD7-30314ADAE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B8A6D-F4BF-404E-8F5F-E199E3AD9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E38C4-4AFE-44A3-99B8-99952EE63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F1C50-D597-4954-8102-30C77184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0437B-4B30-445B-8E1B-7BAC7AD2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818F6-95F7-446A-B52E-4524231E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74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70E2-2230-406B-92D0-BFB1A5A2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D96B7-0D79-4B64-AB27-B51956E8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96FF2-F05E-4A27-83F4-044C7B63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FCEBD-CC01-41EA-99E1-35306890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27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EF6C7-FB01-4D61-AA58-8825194C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712EF-DF0E-401A-96C6-8BAD129A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EEC1F-0390-4E0C-B43A-E899DC66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70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905B-10D0-4D7F-9B0E-18F43D7F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4E4C3-15C2-45EF-BD45-0B795A362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5FDCF-F17A-4985-82C9-0CD7715E7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DBB8C-2D16-49E0-BFF5-76013328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EC90A-5658-4625-9C5D-3F66735C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40CD7-6E93-460A-93EC-3339084E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84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904D-1A48-49DF-9082-A713DDB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2BB16-55BC-4C87-B339-DFC1C5A34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85B2-6CC1-41F8-8DEE-482DDC16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98A2-0311-4806-8246-841AC715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FDD40-06E1-415E-B7EB-C555CFB7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3D9E7-C984-4870-A8BF-5B5BD51E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08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6FCA52-4798-4E61-BE84-3DB85B2F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ED995-9634-4ED9-A434-266984D2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4418-FED3-4C35-9672-48DDC8468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EBA0-74AF-4E06-995E-2FEC62062D32}" type="datetimeFigureOut">
              <a:rPr lang="en-IN" smtClean="0"/>
              <a:t>13-09-2021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1E14-2FE6-46EC-AD57-D11BFEC2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15BC-291B-44E3-816B-EC74CFC2C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DC44-DF03-4590-89EC-039A44A911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16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1B54-F6B9-4207-AE90-C338D21DB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1122363"/>
            <a:ext cx="10469217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Point of care blood clotting test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/>
              <a:t>and its correlation with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fibrinogen level</a:t>
            </a:r>
            <a:r>
              <a:rPr lang="en-US" sz="4000" dirty="0"/>
              <a:t>: Potential in goal directed transfusion in </a:t>
            </a:r>
            <a:r>
              <a:rPr lang="en-US" sz="4000" b="1" dirty="0">
                <a:solidFill>
                  <a:srgbClr val="FF0000"/>
                </a:solidFill>
              </a:rPr>
              <a:t>postpartum hemorrhage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96E73-A502-43CB-A6EE-9F5DD5D3B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5595"/>
            <a:ext cx="9144000" cy="1655762"/>
          </a:xfrm>
        </p:spPr>
        <p:txBody>
          <a:bodyPr>
            <a:normAutofit lnSpcReduction="10000"/>
          </a:bodyPr>
          <a:lstStyle/>
          <a:p>
            <a:endParaRPr lang="en-IN" dirty="0"/>
          </a:p>
          <a:p>
            <a:endParaRPr lang="en-IN" dirty="0"/>
          </a:p>
          <a:p>
            <a:r>
              <a:rPr lang="en-IN" dirty="0"/>
              <a:t>Presented by- </a:t>
            </a:r>
            <a:r>
              <a:rPr lang="en-IN" dirty="0" err="1"/>
              <a:t>Dr.</a:t>
            </a:r>
            <a:r>
              <a:rPr lang="en-IN" dirty="0"/>
              <a:t> SANJITA PAL</a:t>
            </a:r>
          </a:p>
          <a:p>
            <a:r>
              <a:rPr lang="en-IN" dirty="0"/>
              <a:t>Guided by- </a:t>
            </a:r>
            <a:r>
              <a:rPr lang="en-IN" dirty="0" err="1"/>
              <a:t>Dr.</a:t>
            </a:r>
            <a:r>
              <a:rPr lang="en-IN" dirty="0"/>
              <a:t> NALINI MISHRA, </a:t>
            </a:r>
            <a:r>
              <a:rPr lang="en-IN" dirty="0" err="1"/>
              <a:t>Dr.</a:t>
            </a:r>
            <a:r>
              <a:rPr lang="en-IN" dirty="0"/>
              <a:t> SUMA VELGIN EKKA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89D9E-F80B-4EBF-90E3-585DCF9A0505}"/>
              </a:ext>
            </a:extLst>
          </p:cNvPr>
          <p:cNvSpPr/>
          <p:nvPr/>
        </p:nvSpPr>
        <p:spPr>
          <a:xfrm>
            <a:off x="886264" y="1631851"/>
            <a:ext cx="10335064" cy="203412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E2AE1-54FF-41F5-8B8A-D50C90632139}"/>
              </a:ext>
            </a:extLst>
          </p:cNvPr>
          <p:cNvSpPr/>
          <p:nvPr/>
        </p:nvSpPr>
        <p:spPr>
          <a:xfrm>
            <a:off x="2504049" y="4628271"/>
            <a:ext cx="7315200" cy="11073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09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425" y="346747"/>
            <a:ext cx="6510744" cy="56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E0B960-AE76-435B-8567-8C9D22C23D82}"/>
              </a:ext>
            </a:extLst>
          </p:cNvPr>
          <p:cNvSpPr txBox="1"/>
          <p:nvPr/>
        </p:nvSpPr>
        <p:spPr>
          <a:xfrm>
            <a:off x="618979" y="604907"/>
            <a:ext cx="40092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Proposed transfusion algorithm for fibrinogen supplementation based on fibrinogen equivalent of point of care clotting test values-</a:t>
            </a:r>
          </a:p>
          <a:p>
            <a:pPr algn="ctr">
              <a:buNone/>
            </a:pP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by extrapolating the recommendations of fibrinogen replenishment based on the FIBTEM value as POC</a:t>
            </a:r>
            <a:r>
              <a:rPr lang="en-IN" b="1" baseline="30000" dirty="0">
                <a:solidFill>
                  <a:schemeClr val="accent2">
                    <a:lumMod val="75000"/>
                  </a:schemeClr>
                </a:solidFill>
              </a:rPr>
              <a:t>1,10,11,12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9683" cy="704020"/>
          </a:xfrm>
        </p:spPr>
        <p:txBody>
          <a:bodyPr>
            <a:normAutofit/>
          </a:bodyPr>
          <a:lstStyle/>
          <a:p>
            <a:r>
              <a:rPr lang="en-IN" sz="3600" b="1" i="1" dirty="0">
                <a:solidFill>
                  <a:srgbClr val="002060"/>
                </a:solidFill>
              </a:rPr>
              <a:t>Proposed transfusion algorithm</a:t>
            </a:r>
            <a:r>
              <a:rPr lang="en-IN" sz="3600" b="1" i="1" baseline="30000" dirty="0">
                <a:solidFill>
                  <a:srgbClr val="002060"/>
                </a:solidFill>
              </a:rPr>
              <a:t>1,10,11,12</a:t>
            </a:r>
            <a:r>
              <a:rPr lang="en-IN" sz="3600" b="1" i="1" dirty="0">
                <a:solidFill>
                  <a:srgbClr val="002060"/>
                </a:solidFill>
              </a:rPr>
              <a:t>-</a:t>
            </a:r>
            <a:endParaRPr lang="en-IN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995600"/>
              </p:ext>
            </p:extLst>
          </p:nvPr>
        </p:nvGraphicFramePr>
        <p:xfrm>
          <a:off x="1981200" y="1206307"/>
          <a:ext cx="7190935" cy="442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2D6D80-E335-4BD6-BF54-778DA2B9DAFD}"/>
              </a:ext>
            </a:extLst>
          </p:cNvPr>
          <p:cNvSpPr txBox="1"/>
          <p:nvPr/>
        </p:nvSpPr>
        <p:spPr>
          <a:xfrm>
            <a:off x="10641893" y="920621"/>
            <a:ext cx="7119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T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H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A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N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K</a:t>
            </a:r>
          </a:p>
          <a:p>
            <a:endParaRPr lang="en-IN" sz="3200" b="1" dirty="0">
              <a:solidFill>
                <a:schemeClr val="bg1"/>
              </a:solidFill>
            </a:endParaRPr>
          </a:p>
          <a:p>
            <a:endParaRPr lang="en-IN" sz="3200" b="1" dirty="0">
              <a:solidFill>
                <a:schemeClr val="bg1"/>
              </a:solidFill>
            </a:endParaRPr>
          </a:p>
          <a:p>
            <a:r>
              <a:rPr lang="en-IN" sz="3200" b="1" dirty="0">
                <a:solidFill>
                  <a:schemeClr val="bg1"/>
                </a:solidFill>
              </a:rPr>
              <a:t>Y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O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1036-14C8-485B-88F3-52242244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4"/>
          </a:xfrm>
        </p:spPr>
        <p:txBody>
          <a:bodyPr>
            <a:normAutofit fontScale="90000"/>
          </a:bodyPr>
          <a:lstStyle/>
          <a:p>
            <a:r>
              <a:rPr lang="en-IN" b="1" i="1" dirty="0">
                <a:solidFill>
                  <a:srgbClr val="002060"/>
                </a:solidFill>
              </a:rPr>
              <a:t>References-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6F2BA-6949-4FD0-985D-9C2E39B4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2"/>
            <a:ext cx="10515600" cy="4625009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McNamara H,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Mallaiah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S. Managing coagulopathy following PPH. Best Practice &amp; Research Clinical Obstetrics 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Gynaecology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. 2019;61:106-20.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Collins PW, Bell SF, De Lloyd L, Collis RE. Management of postpartum hemorrhage: from research into practice, a narrative review of the literature and the Cardiff experience. International journal of obstetric anesthesia. 2019 ;37:106-17.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Mavrides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E, Allard S,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Chandraharan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E, Collins P, Green L, Hunt BJ,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Riris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Thomson AJ on behalf of the Royal College of Obstetricians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Gynaecologists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. Prevention and management of postpartum hemorrhage. Green Top Guidelines no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52..BJOG 2016;124:e106–e149.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Klein AA, Arnold P, Bingham RM,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Brohi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K, Clark R, Collis R, Gill R,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McSporran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W,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Moor P, Rao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Baikady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R, Richards T. AAGBI guidelines: the use of blood components and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their alternatives 2016. Anaesthesia. 2016 ;71:829e-42.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McNamara H, Kenyon C, Smith R,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Mallaiah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S, Barclay P. Four years' experience of a ROTEM®‐guided algorithm for treatment of coagulopathy in obstetric hemorrhage.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Anaesthesia. 2019;74(8):961-4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Peng HT, Nascimento B, Beckett A.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Thromboelastography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thromboelastometry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in assessment of fibrinogen deficiency and prediction for transfusion requirement: a descriptive review. BioMed Research International. 2018;11:1-24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Mallaiah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S, Barclay P, Harrod I,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Chevannes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C, Bhalla A. Introduction of an algorithm for ROTEM‐guided fibrinogen concentrate administration in major obstetric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hemorrhage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. Anaesthesia. 2015 ;70(2):166-75.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POPPHI. Prevention of Postpartum Hemorrhage: Implementing Active Management of the Third Stage of Labor (AMTSL): A Reference Manual for Health Care Providers. Seattle: PATH; 2007.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Evensen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A, Anderson J M, Fontaine P. Am Fam Physician. 017; 95 (7):442-9.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Guasch E,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Gilsanz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F. Massive obstetric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hemorrhage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: current approach to management. Med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Intensiva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. 2016;40(5):298-310.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Collins PW, Lilley G,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Bruynseels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D, et al. Fibrin-based clot formation as an early and rapid biomarker for progression of postpartum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hemorrhage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: a prospective study. Blood. 2014;124(11):1727-1736.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Collis RE, Collins PW. Haemostatic management of obstetric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hemorrhage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. Anaesthesia. 2015;70:78-86.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124F9-C88D-4751-B7C9-0CAA172803ED}"/>
              </a:ext>
            </a:extLst>
          </p:cNvPr>
          <p:cNvSpPr txBox="1"/>
          <p:nvPr/>
        </p:nvSpPr>
        <p:spPr>
          <a:xfrm>
            <a:off x="3127512" y="5911510"/>
            <a:ext cx="483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9219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50975-CBA8-4B71-B8D1-C8C5B60C7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-47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9287711" y="130804"/>
            <a:ext cx="1247767" cy="110025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FF870-5917-4144-8C72-7B61A910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10" y="365126"/>
            <a:ext cx="10515600" cy="589031"/>
          </a:xfrm>
        </p:spPr>
        <p:txBody>
          <a:bodyPr>
            <a:normAutofit fontScale="90000"/>
          </a:bodyPr>
          <a:lstStyle/>
          <a:p>
            <a:r>
              <a:rPr lang="en-IN" b="1" i="1" dirty="0">
                <a:solidFill>
                  <a:schemeClr val="accent1">
                    <a:lumMod val="75000"/>
                  </a:schemeClr>
                </a:solidFill>
              </a:rPr>
              <a:t>Introduction-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9704-9DE9-40F9-A989-8DB6FA80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40" y="1306357"/>
            <a:ext cx="10257573" cy="518651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</a:rPr>
              <a:t>PPH is the major contributor to maternal mortality as well as morbidity. But this hemorrhage </a:t>
            </a:r>
            <a:r>
              <a:rPr lang="en-IN" sz="1800" dirty="0">
                <a:solidFill>
                  <a:srgbClr val="FF0000"/>
                </a:solidFill>
              </a:rPr>
              <a:t>is different from adult non-obstetric major hemorrhages</a:t>
            </a:r>
            <a:r>
              <a:rPr lang="en-IN" sz="1800" baseline="30000" dirty="0">
                <a:solidFill>
                  <a:srgbClr val="FF0000"/>
                </a:solidFill>
              </a:rPr>
              <a:t>1</a:t>
            </a:r>
            <a:r>
              <a:rPr lang="en-IN" sz="1800" dirty="0">
                <a:solidFill>
                  <a:srgbClr val="FF0000"/>
                </a:solidFill>
              </a:rPr>
              <a:t>.</a:t>
            </a:r>
            <a:endParaRPr lang="en-IN" sz="1800" b="1" dirty="0"/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rgbClr val="00B050"/>
                </a:solidFill>
              </a:rPr>
              <a:t>Atony of uterus and trauma are responsible for most (80%) cases and are amenable to early effective obstetric intervention without much lowering of fibrinogen</a:t>
            </a:r>
            <a:r>
              <a:rPr lang="en-IN" sz="1800" baseline="30000" dirty="0">
                <a:solidFill>
                  <a:srgbClr val="00B050"/>
                </a:solidFill>
              </a:rPr>
              <a:t>1</a:t>
            </a:r>
            <a:r>
              <a:rPr lang="en-IN" sz="1800" dirty="0">
                <a:solidFill>
                  <a:srgbClr val="00B050"/>
                </a:solidFill>
              </a:rPr>
              <a:t>.</a:t>
            </a:r>
            <a:endParaRPr lang="en-IN" sz="1800" b="1" dirty="0">
              <a:solidFill>
                <a:srgbClr val="0070C0"/>
              </a:solidFill>
            </a:endParaRP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1800" dirty="0">
                <a:solidFill>
                  <a:schemeClr val="accent4">
                    <a:lumMod val="75000"/>
                  </a:schemeClr>
                </a:solidFill>
              </a:rPr>
              <a:t>However, if the bleeding continues unabated with overzealous fluid administration, dilutional coagulopathy develops with decreased fibrinogen.</a:t>
            </a:r>
            <a:endParaRPr lang="en-US" sz="1800" dirty="0"/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Usual practice is to transfuse empirically (whole blood, FFP </a:t>
            </a:r>
            <a:r>
              <a:rPr lang="en-US" sz="1800" dirty="0" err="1">
                <a:solidFill>
                  <a:schemeClr val="tx2"/>
                </a:solidFill>
              </a:rPr>
              <a:t>etc</a:t>
            </a:r>
            <a:r>
              <a:rPr lang="en-US" sz="1800" dirty="0">
                <a:solidFill>
                  <a:schemeClr val="tx2"/>
                </a:solidFill>
              </a:rPr>
              <a:t>). However, as per recent recommendations fibrinogen replacement to be done, when fibrinogen level falls below 200 mg</a:t>
            </a:r>
            <a:r>
              <a:rPr lang="en-US" sz="1800" baseline="30000" dirty="0">
                <a:solidFill>
                  <a:schemeClr val="tx2"/>
                </a:solidFill>
              </a:rPr>
              <a:t>%2,3,4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  <a:endParaRPr lang="en-US" sz="1800" baseline="30000" dirty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70C0"/>
                </a:solidFill>
              </a:rPr>
              <a:t>Point of care testing like </a:t>
            </a:r>
            <a:r>
              <a:rPr lang="en-IN" sz="1800" dirty="0">
                <a:solidFill>
                  <a:srgbClr val="0070C0"/>
                </a:solidFill>
              </a:rPr>
              <a:t>rotational </a:t>
            </a:r>
            <a:r>
              <a:rPr lang="en-IN" sz="1800" dirty="0" err="1">
                <a:solidFill>
                  <a:srgbClr val="0070C0"/>
                </a:solidFill>
              </a:rPr>
              <a:t>thromboelastometry</a:t>
            </a:r>
            <a:r>
              <a:rPr lang="en-IN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(ROTEM), correlates well with fibrinogen level and has short turn-around-time. However, its high cost and unavailability remains an important concern for low and middle income countries like us</a:t>
            </a:r>
            <a:r>
              <a:rPr lang="en-US" sz="1800" baseline="30000" dirty="0">
                <a:solidFill>
                  <a:srgbClr val="0070C0"/>
                </a:solidFill>
              </a:rPr>
              <a:t>5,6,7</a:t>
            </a:r>
            <a:r>
              <a:rPr lang="en-US" sz="1800" dirty="0">
                <a:solidFill>
                  <a:srgbClr val="0070C0"/>
                </a:solidFill>
              </a:rPr>
              <a:t>.</a:t>
            </a:r>
            <a:endParaRPr lang="en-US" sz="1800" dirty="0"/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Point Of Care Clotting Time (POCCT) test of whole blood (without any additive) has been suggested to indicate coagulation failure if fails to clot within 5-10 minutes</a:t>
            </a:r>
            <a:r>
              <a:rPr lang="en-US" sz="1800" baseline="30000" dirty="0">
                <a:solidFill>
                  <a:schemeClr val="accent2">
                    <a:lumMod val="75000"/>
                  </a:schemeClr>
                </a:solidFill>
              </a:rPr>
              <a:t>8,9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84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469B-6690-4E0B-8DDF-998EA700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en-IN" b="1" i="1" dirty="0">
                <a:solidFill>
                  <a:schemeClr val="tx2"/>
                </a:solidFill>
              </a:rPr>
              <a:t>Aims and objectives-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68A8-A0F4-436F-97E9-DD104650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935"/>
            <a:ext cx="10515600" cy="4320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Aim-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2"/>
                </a:solidFill>
              </a:rPr>
              <a:t>To study the role of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point of care clotting test &amp; its correlation with fibrinogen level </a:t>
            </a:r>
            <a:r>
              <a:rPr lang="en-US" sz="2000" dirty="0">
                <a:solidFill>
                  <a:schemeClr val="tx2"/>
                </a:solidFill>
              </a:rPr>
              <a:t>in women having primary major PPH and its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comparison with those women in normal 3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</a:rPr>
              <a:t>rd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stage of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labour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in systematizing the transfusion of blood components &amp; its effect on maternal outcome.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Primary objectives: 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</a:rPr>
              <a:t>Correlation of POCCT value and lab fibrinogen values </a:t>
            </a:r>
            <a:r>
              <a:rPr lang="en-US" sz="2000" dirty="0">
                <a:solidFill>
                  <a:srgbClr val="002060"/>
                </a:solidFill>
              </a:rPr>
              <a:t>in women having major PPH.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Secondary objectives: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Fibrinogen value in non PPH group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comparison of fibrinogen levels, HB%, platelet count, PT and INR amongst various subgroups of POCCT values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Mean volumes of blood loss, blood products transfused, second line(UBT) or surgical interventions to manage PPH, duration of admission to intensive care unit and mortality. </a:t>
            </a: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7456F-5BDE-4B60-BDBB-8536598FA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2" t="45742" r="56616" b="26142"/>
          <a:stretch/>
        </p:blipFill>
        <p:spPr>
          <a:xfrm>
            <a:off x="5598943" y="267286"/>
            <a:ext cx="1378632" cy="13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2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AF56-EF04-4A5F-B55A-1A7339CE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288"/>
            <a:ext cx="10515600" cy="1325563"/>
          </a:xfrm>
        </p:spPr>
        <p:txBody>
          <a:bodyPr/>
          <a:lstStyle/>
          <a:p>
            <a:r>
              <a:rPr lang="en-IN" b="1" i="1" dirty="0">
                <a:solidFill>
                  <a:srgbClr val="002060"/>
                </a:solidFill>
              </a:rPr>
              <a:t>Materials and methods-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2A68-A64E-4467-864C-38C843A2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4866"/>
            <a:ext cx="10515600" cy="139209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PPH was managed as per current guidelines.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Before starting any blood component, 20 mL blood was drawn for various tests including </a:t>
            </a:r>
            <a:r>
              <a:rPr lang="en-US" sz="2000" dirty="0">
                <a:solidFill>
                  <a:srgbClr val="FF0000"/>
                </a:solidFill>
              </a:rPr>
              <a:t>fibrinogen level determination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>
                <a:solidFill>
                  <a:srgbClr val="00B050"/>
                </a:solidFill>
              </a:rPr>
              <a:t>POCCT. 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2E5BE-CE42-47C2-92A3-B3514D63881F}"/>
              </a:ext>
            </a:extLst>
          </p:cNvPr>
          <p:cNvSpPr txBox="1"/>
          <p:nvPr/>
        </p:nvSpPr>
        <p:spPr>
          <a:xfrm>
            <a:off x="928465" y="2557145"/>
            <a:ext cx="164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solidFill>
                  <a:srgbClr val="FF0000"/>
                </a:solidFill>
              </a:rPr>
              <a:t>Type of study- </a:t>
            </a:r>
            <a:r>
              <a:rPr lang="en-IN" sz="1800" dirty="0">
                <a:solidFill>
                  <a:srgbClr val="002060"/>
                </a:solidFill>
              </a:rPr>
              <a:t>prospective observational cohort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996DD-BEF0-4772-9C82-49679BFB2A8B}"/>
              </a:ext>
            </a:extLst>
          </p:cNvPr>
          <p:cNvSpPr txBox="1"/>
          <p:nvPr/>
        </p:nvSpPr>
        <p:spPr>
          <a:xfrm>
            <a:off x="2825257" y="2245311"/>
            <a:ext cx="1645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solidFill>
                  <a:srgbClr val="FF0000"/>
                </a:solidFill>
              </a:rPr>
              <a:t>Centre-</a:t>
            </a:r>
            <a:r>
              <a:rPr lang="en-IN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Department of Obstetrics &amp; </a:t>
            </a:r>
            <a:r>
              <a:rPr lang="en-US" sz="1800" dirty="0" err="1">
                <a:solidFill>
                  <a:srgbClr val="002060"/>
                </a:solidFill>
              </a:rPr>
              <a:t>Gynaecology</a:t>
            </a:r>
            <a:r>
              <a:rPr lang="en-US" sz="1800" dirty="0">
                <a:solidFill>
                  <a:srgbClr val="002060"/>
                </a:solidFill>
              </a:rPr>
              <a:t>, Dr BRAMH, Raipur (C.G.)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62AFF-5040-43A1-B89B-BA1046D0E078}"/>
              </a:ext>
            </a:extLst>
          </p:cNvPr>
          <p:cNvSpPr/>
          <p:nvPr/>
        </p:nvSpPr>
        <p:spPr>
          <a:xfrm>
            <a:off x="928467" y="2543080"/>
            <a:ext cx="1463039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7B384-26C7-46C2-A155-2B9661A1A3AE}"/>
              </a:ext>
            </a:extLst>
          </p:cNvPr>
          <p:cNvSpPr/>
          <p:nvPr/>
        </p:nvSpPr>
        <p:spPr>
          <a:xfrm>
            <a:off x="2811191" y="2245311"/>
            <a:ext cx="1645920" cy="1754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03023-7F63-4305-B920-704D3E33EDD2}"/>
              </a:ext>
            </a:extLst>
          </p:cNvPr>
          <p:cNvSpPr txBox="1"/>
          <p:nvPr/>
        </p:nvSpPr>
        <p:spPr>
          <a:xfrm>
            <a:off x="4867416" y="2090564"/>
            <a:ext cx="2813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Sample size- 68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40 cases of PPH</a:t>
            </a:r>
          </a:p>
          <a:p>
            <a:r>
              <a:rPr lang="en-US" dirty="0">
                <a:solidFill>
                  <a:srgbClr val="002060"/>
                </a:solidFill>
              </a:rPr>
              <a:t>       </a:t>
            </a:r>
            <a:r>
              <a:rPr lang="en-US" sz="1800" dirty="0">
                <a:solidFill>
                  <a:srgbClr val="002060"/>
                </a:solidFill>
              </a:rPr>
              <a:t>(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PPH group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20 cases with normal 3</a:t>
            </a:r>
            <a:r>
              <a:rPr lang="en-US" sz="1800" baseline="30000" dirty="0">
                <a:solidFill>
                  <a:srgbClr val="002060"/>
                </a:solidFill>
              </a:rPr>
              <a:t>rd</a:t>
            </a:r>
            <a:r>
              <a:rPr lang="en-US" sz="1800" dirty="0">
                <a:solidFill>
                  <a:srgbClr val="002060"/>
                </a:solidFill>
              </a:rPr>
              <a:t> stage of </a:t>
            </a:r>
            <a:r>
              <a:rPr lang="en-US" sz="1800" dirty="0" err="1">
                <a:solidFill>
                  <a:srgbClr val="002060"/>
                </a:solidFill>
              </a:rPr>
              <a:t>labour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      (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non PPH group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8 samples of FFP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A005AF-EC24-4106-8C8F-05522A481D13}"/>
              </a:ext>
            </a:extLst>
          </p:cNvPr>
          <p:cNvSpPr/>
          <p:nvPr/>
        </p:nvSpPr>
        <p:spPr>
          <a:xfrm>
            <a:off x="4839283" y="2123102"/>
            <a:ext cx="2729135" cy="2069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DB274D-8EA9-4E0E-89AA-F08120943209}"/>
              </a:ext>
            </a:extLst>
          </p:cNvPr>
          <p:cNvSpPr txBox="1"/>
          <p:nvPr/>
        </p:nvSpPr>
        <p:spPr>
          <a:xfrm>
            <a:off x="7887274" y="2028145"/>
            <a:ext cx="3527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Exclusion criteria: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W</a:t>
            </a:r>
            <a:r>
              <a:rPr lang="en-US" sz="1800" dirty="0">
                <a:solidFill>
                  <a:srgbClr val="002060"/>
                </a:solidFill>
              </a:rPr>
              <a:t>omen who have already received colloids or blood product transfusion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sz="1800" dirty="0">
                <a:solidFill>
                  <a:srgbClr val="002060"/>
                </a:solidFill>
              </a:rPr>
              <a:t>ngoing anticoagulant therapy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sz="1800" dirty="0">
                <a:solidFill>
                  <a:srgbClr val="002060"/>
                </a:solidFill>
              </a:rPr>
              <a:t>ctive liver disease</a:t>
            </a:r>
            <a:endParaRPr lang="en-IN" sz="18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FF089-C012-4459-B0FB-2E950E269312}"/>
              </a:ext>
            </a:extLst>
          </p:cNvPr>
          <p:cNvSpPr/>
          <p:nvPr/>
        </p:nvSpPr>
        <p:spPr>
          <a:xfrm>
            <a:off x="7877907" y="2028145"/>
            <a:ext cx="3475887" cy="2308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93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5137-ECA3-4DC3-85C9-D55F19F7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en-IN" b="1" i="1" dirty="0">
                <a:solidFill>
                  <a:schemeClr val="accent1">
                    <a:lumMod val="50000"/>
                  </a:schemeClr>
                </a:solidFill>
              </a:rPr>
              <a:t>Methods-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C7DB-4055-46A8-A1FF-B5C3A0AA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4731"/>
            <a:ext cx="5257800" cy="3922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Fibrinogen estimation: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Performed in the lab 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HELENA C1 COAGULATION ANALYSER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2000" dirty="0"/>
          </a:p>
          <a:p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FE42A-B593-44B6-99A5-A44DF798B958}"/>
              </a:ext>
            </a:extLst>
          </p:cNvPr>
          <p:cNvSpPr txBox="1"/>
          <p:nvPr/>
        </p:nvSpPr>
        <p:spPr>
          <a:xfrm>
            <a:off x="7118252" y="1406769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POCCT:</a:t>
            </a:r>
          </a:p>
        </p:txBody>
      </p:sp>
      <p:pic>
        <p:nvPicPr>
          <p:cNvPr id="5" name="Picture 2" descr="C:\Users\Nalini\Desktop\N. M  folder\Sanjeeta paper  folder\thesis\machine\IMG-20200603-WA0023.jpg">
            <a:extLst>
              <a:ext uri="{FF2B5EF4-FFF2-40B4-BE49-F238E27FC236}">
                <a16:creationId xmlns:a16="http://schemas.microsoft.com/office/drawing/2014/main" id="{B8188C57-C03B-4E34-A90A-6264B057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47" y="2672625"/>
            <a:ext cx="2841675" cy="2771573"/>
          </a:xfrm>
          <a:prstGeom prst="rect">
            <a:avLst/>
          </a:prstGeom>
          <a:noFill/>
        </p:spPr>
      </p:pic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524C079C-14BC-4B92-BC49-1FE27A5B9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213981"/>
              </p:ext>
            </p:extLst>
          </p:nvPr>
        </p:nvGraphicFramePr>
        <p:xfrm>
          <a:off x="5352758" y="1740877"/>
          <a:ext cx="6492240" cy="372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Nalini\Desktop\Presentation1.tif">
            <a:extLst>
              <a:ext uri="{FF2B5EF4-FFF2-40B4-BE49-F238E27FC236}">
                <a16:creationId xmlns:a16="http://schemas.microsoft.com/office/drawing/2014/main" id="{021A732D-6CE4-4289-BAB1-97A9B601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4297" t="29687" r="16016" b="20313"/>
          <a:stretch>
            <a:fillRect/>
          </a:stretch>
        </p:blipFill>
        <p:spPr bwMode="auto">
          <a:xfrm>
            <a:off x="5860926" y="5572140"/>
            <a:ext cx="4857784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58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FAFB-A031-40AD-B23A-CDC4268E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38" y="313827"/>
            <a:ext cx="10781715" cy="783458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2060"/>
                </a:solidFill>
              </a:rPr>
              <a:t>Comparative observation between PPH and Non PPH groups-</a:t>
            </a:r>
            <a:endParaRPr lang="en-IN" sz="36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6598E1-19A4-467B-875A-F203F3BE9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05847"/>
              </p:ext>
            </p:extLst>
          </p:nvPr>
        </p:nvGraphicFramePr>
        <p:xfrm>
          <a:off x="866335" y="1153548"/>
          <a:ext cx="10092397" cy="4445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693">
                  <a:extLst>
                    <a:ext uri="{9D8B030D-6E8A-4147-A177-3AD203B41FA5}">
                      <a16:colId xmlns:a16="http://schemas.microsoft.com/office/drawing/2014/main" val="954260365"/>
                    </a:ext>
                  </a:extLst>
                </a:gridCol>
                <a:gridCol w="2302122">
                  <a:extLst>
                    <a:ext uri="{9D8B030D-6E8A-4147-A177-3AD203B41FA5}">
                      <a16:colId xmlns:a16="http://schemas.microsoft.com/office/drawing/2014/main" val="1698630252"/>
                    </a:ext>
                  </a:extLst>
                </a:gridCol>
                <a:gridCol w="2643695">
                  <a:extLst>
                    <a:ext uri="{9D8B030D-6E8A-4147-A177-3AD203B41FA5}">
                      <a16:colId xmlns:a16="http://schemas.microsoft.com/office/drawing/2014/main" val="3188166970"/>
                    </a:ext>
                  </a:extLst>
                </a:gridCol>
                <a:gridCol w="1861887">
                  <a:extLst>
                    <a:ext uri="{9D8B030D-6E8A-4147-A177-3AD203B41FA5}">
                      <a16:colId xmlns:a16="http://schemas.microsoft.com/office/drawing/2014/main" val="127656257"/>
                    </a:ext>
                  </a:extLst>
                </a:gridCol>
              </a:tblGrid>
              <a:tr h="95662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VARIABLES</a:t>
                      </a:r>
                    </a:p>
                    <a:p>
                      <a:pPr algn="ctr"/>
                      <a:r>
                        <a:rPr lang="en-IN" sz="2000" dirty="0"/>
                        <a:t>(Mean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PPH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(n=40)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Non PPH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(n=20)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6674"/>
                  </a:ext>
                </a:extLst>
              </a:tr>
              <a:tr h="63366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BIRTH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2404.04 </a:t>
                      </a:r>
                      <a:r>
                        <a:rPr lang="en-IN" sz="2000" dirty="0" err="1"/>
                        <a:t>gms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2670 </a:t>
                      </a:r>
                      <a:r>
                        <a:rPr lang="en-IN" sz="2000" dirty="0" err="1"/>
                        <a:t>gms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&lt;0.11 (NS)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20967"/>
                  </a:ext>
                </a:extLst>
              </a:tr>
              <a:tr h="63366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BLOOD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1367.5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411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&lt;0.0001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01658"/>
                  </a:ext>
                </a:extLst>
              </a:tr>
              <a:tr h="63366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rgbClr val="FF0000"/>
                          </a:solidFill>
                        </a:rPr>
                        <a:t>POCCT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611.75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313.5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0.0064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92367"/>
                  </a:ext>
                </a:extLst>
              </a:tr>
              <a:tr h="615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</a:rPr>
                        <a:t>FIBRINOGEN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346.15 mg%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602.1 mg%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&lt;0.0001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5936"/>
                  </a:ext>
                </a:extLst>
              </a:tr>
              <a:tr h="97186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Pearson’s correlation 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-0.69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-0.29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64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36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63E7-3063-42B5-B97B-D46501B4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" y="365125"/>
            <a:ext cx="11488718" cy="535207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Correlation of lab fibrinogen values of PPH group according to POCCT subgroups-</a:t>
            </a:r>
            <a:endParaRPr lang="en-IN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16910F1-7FC5-41BA-8F7B-F6D039ED8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5476"/>
              </p:ext>
            </p:extLst>
          </p:nvPr>
        </p:nvGraphicFramePr>
        <p:xfrm>
          <a:off x="422030" y="1111524"/>
          <a:ext cx="7793500" cy="496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14">
                  <a:extLst>
                    <a:ext uri="{9D8B030D-6E8A-4147-A177-3AD203B41FA5}">
                      <a16:colId xmlns:a16="http://schemas.microsoft.com/office/drawing/2014/main" val="3656098082"/>
                    </a:ext>
                  </a:extLst>
                </a:gridCol>
                <a:gridCol w="1460514">
                  <a:extLst>
                    <a:ext uri="{9D8B030D-6E8A-4147-A177-3AD203B41FA5}">
                      <a16:colId xmlns:a16="http://schemas.microsoft.com/office/drawing/2014/main" val="870335565"/>
                    </a:ext>
                  </a:extLst>
                </a:gridCol>
                <a:gridCol w="1313236">
                  <a:extLst>
                    <a:ext uri="{9D8B030D-6E8A-4147-A177-3AD203B41FA5}">
                      <a16:colId xmlns:a16="http://schemas.microsoft.com/office/drawing/2014/main" val="4289430750"/>
                    </a:ext>
                  </a:extLst>
                </a:gridCol>
                <a:gridCol w="1435968">
                  <a:extLst>
                    <a:ext uri="{9D8B030D-6E8A-4147-A177-3AD203B41FA5}">
                      <a16:colId xmlns:a16="http://schemas.microsoft.com/office/drawing/2014/main" val="3594153617"/>
                    </a:ext>
                  </a:extLst>
                </a:gridCol>
                <a:gridCol w="1435968">
                  <a:extLst>
                    <a:ext uri="{9D8B030D-6E8A-4147-A177-3AD203B41FA5}">
                      <a16:colId xmlns:a16="http://schemas.microsoft.com/office/drawing/2014/main" val="3701355914"/>
                    </a:ext>
                  </a:extLst>
                </a:gridCol>
              </a:tblGrid>
              <a:tr h="436983">
                <a:tc rowSpan="2">
                  <a:txBody>
                    <a:bodyPr/>
                    <a:lstStyle/>
                    <a:p>
                      <a:endParaRPr lang="en-IN" sz="1600" dirty="0">
                        <a:latin typeface="+mj-lt"/>
                      </a:endParaRPr>
                    </a:p>
                    <a:p>
                      <a:r>
                        <a:rPr lang="en-IN" sz="1600" dirty="0">
                          <a:latin typeface="+mj-lt"/>
                        </a:rPr>
                        <a:t>Variable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+mj-lt"/>
                        </a:rPr>
                        <a:t>PPH Group (N=40)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39150"/>
                  </a:ext>
                </a:extLst>
              </a:tr>
              <a:tr h="1390403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Subgroup 1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POCCT &lt; 7 min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(N=15)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Subgroup 2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POCCT 7-11 min (N=18)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Subgroup 3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POCCT &gt;11 min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(N=7)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Total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(N=40)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01511"/>
                  </a:ext>
                </a:extLst>
              </a:tr>
              <a:tr h="7547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Fibrinogen level (mg%)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(mean )</a:t>
                      </a:r>
                      <a:endParaRPr lang="en-IN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452.2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332.58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158.71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346.15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288087"/>
                  </a:ext>
                </a:extLst>
              </a:tr>
              <a:tr h="754790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Pearson’s Correlation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Coefficient(r)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-0.13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-0.50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-0.80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-0.69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79375"/>
                  </a:ext>
                </a:extLst>
              </a:tr>
              <a:tr h="754790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coefficient of</a:t>
                      </a:r>
                    </a:p>
                    <a:p>
                      <a:r>
                        <a:rPr lang="en-IN" sz="1600" dirty="0">
                          <a:latin typeface="+mj-lt"/>
                        </a:rPr>
                        <a:t>determination (</a:t>
                      </a:r>
                      <a:r>
                        <a:rPr lang="en-IN" sz="1600" baseline="0" dirty="0">
                          <a:latin typeface="+mj-lt"/>
                        </a:rPr>
                        <a:t>R</a:t>
                      </a:r>
                      <a:r>
                        <a:rPr lang="en-IN" sz="1600" baseline="30000" dirty="0">
                          <a:latin typeface="+mj-lt"/>
                        </a:rPr>
                        <a:t>2</a:t>
                      </a:r>
                      <a:r>
                        <a:rPr lang="en-IN" sz="1600" dirty="0">
                          <a:latin typeface="+mj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807588"/>
                  </a:ext>
                </a:extLst>
              </a:tr>
              <a:tr h="436983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&lt; 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&lt; 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&lt;0.03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+mj-lt"/>
                        </a:rPr>
                        <a:t>&lt;0.00001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02256"/>
                  </a:ext>
                </a:extLst>
              </a:tr>
              <a:tr h="436983">
                <a:tc>
                  <a:txBody>
                    <a:bodyPr/>
                    <a:lstStyle/>
                    <a:p>
                      <a:endParaRPr lang="en-IN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2682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4D5F5E-A497-4365-BB63-C8F3F7D97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587120"/>
              </p:ext>
            </p:extLst>
          </p:nvPr>
        </p:nvGraphicFramePr>
        <p:xfrm>
          <a:off x="8320812" y="1378634"/>
          <a:ext cx="3664862" cy="353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75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DA2C-B5E2-48F1-B270-81F963A2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53578" cy="704020"/>
          </a:xfrm>
        </p:spPr>
        <p:txBody>
          <a:bodyPr>
            <a:normAutofit/>
          </a:bodyPr>
          <a:lstStyle/>
          <a:p>
            <a:r>
              <a:rPr lang="en-IN" sz="3200" b="1" i="1" dirty="0">
                <a:solidFill>
                  <a:srgbClr val="002060"/>
                </a:solidFill>
              </a:rPr>
              <a:t>Mean concentration of Fibrinogen in 3 different groups (in mg%)-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F46256-8E71-4E85-B8B7-678EC0326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042624"/>
              </p:ext>
            </p:extLst>
          </p:nvPr>
        </p:nvGraphicFramePr>
        <p:xfrm>
          <a:off x="922606" y="1417657"/>
          <a:ext cx="6828692" cy="131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797">
                  <a:extLst>
                    <a:ext uri="{9D8B030D-6E8A-4147-A177-3AD203B41FA5}">
                      <a16:colId xmlns:a16="http://schemas.microsoft.com/office/drawing/2014/main" val="3792497563"/>
                    </a:ext>
                  </a:extLst>
                </a:gridCol>
                <a:gridCol w="1535197">
                  <a:extLst>
                    <a:ext uri="{9D8B030D-6E8A-4147-A177-3AD203B41FA5}">
                      <a16:colId xmlns:a16="http://schemas.microsoft.com/office/drawing/2014/main" val="1523279278"/>
                    </a:ext>
                  </a:extLst>
                </a:gridCol>
                <a:gridCol w="1620404">
                  <a:extLst>
                    <a:ext uri="{9D8B030D-6E8A-4147-A177-3AD203B41FA5}">
                      <a16:colId xmlns:a16="http://schemas.microsoft.com/office/drawing/2014/main" val="4112731196"/>
                    </a:ext>
                  </a:extLst>
                </a:gridCol>
                <a:gridCol w="1810294">
                  <a:extLst>
                    <a:ext uri="{9D8B030D-6E8A-4147-A177-3AD203B41FA5}">
                      <a16:colId xmlns:a16="http://schemas.microsoft.com/office/drawing/2014/main" val="3768821458"/>
                    </a:ext>
                  </a:extLst>
                </a:gridCol>
              </a:tblGrid>
              <a:tr h="65573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PPH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Non PPH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19663"/>
                  </a:ext>
                </a:extLst>
              </a:tr>
              <a:tr h="655738">
                <a:tc>
                  <a:txBody>
                    <a:bodyPr/>
                    <a:lstStyle/>
                    <a:p>
                      <a:r>
                        <a:rPr lang="en-IN" dirty="0"/>
                        <a:t>Fibrinogen </a:t>
                      </a:r>
                      <a:r>
                        <a:rPr lang="en-IN" dirty="0" err="1"/>
                        <a:t>conc</a:t>
                      </a:r>
                      <a:r>
                        <a:rPr lang="en-IN" dirty="0"/>
                        <a:t> (mg%)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346.15 ±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602.1 ± 169.72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286.75 ± 103.42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040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BD869A-E342-477E-90D2-BD6B3D13B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637101"/>
              </p:ext>
            </p:extLst>
          </p:nvPr>
        </p:nvGraphicFramePr>
        <p:xfrm>
          <a:off x="7104183" y="2053882"/>
          <a:ext cx="5078437" cy="471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79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6DA1-2CCD-4B04-AFFE-560D1B52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IN" sz="4000" b="1" i="1" dirty="0">
                <a:solidFill>
                  <a:srgbClr val="002060"/>
                </a:solidFill>
              </a:rPr>
              <a:t>Discussion and conclusion-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1E50-8B93-435E-A595-AE25DA06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467"/>
            <a:ext cx="10767646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The present study shows that-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POCCT values correlated well with Fibrinogen levels (Pearson’s correlation coefficient (r) -0.69, p = &lt;.00001) and fell progressively as POCCT value increased.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POCCT may potentially be used to formulate protocols for targeted fibrinogen replacement if the more sophisticated POC test like ROTEM is not available.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2060"/>
                </a:solidFill>
              </a:rPr>
              <a:t>This is a bedside test without costing anything and can identify the critical levels of fibrinogen corresponding to transfusion threshold values of fibrinogen at the given point of major PPH which is &lt; 200 mg% and corresponds to POCCT of &gt;11 minutes.</a:t>
            </a:r>
            <a:endParaRPr lang="en-I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1432</Words>
  <Application>Microsoft Office PowerPoint</Application>
  <PresentationFormat>Widescreen</PresentationFormat>
  <Paragraphs>179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Point of care blood clotting test and its correlation with fibrinogen level: Potential in goal directed transfusion in postpartum hemorrhage</vt:lpstr>
      <vt:lpstr>Introduction-</vt:lpstr>
      <vt:lpstr>Aims and objectives-</vt:lpstr>
      <vt:lpstr>Materials and methods-</vt:lpstr>
      <vt:lpstr>Methods-</vt:lpstr>
      <vt:lpstr>Comparative observation between PPH and Non PPH groups-</vt:lpstr>
      <vt:lpstr>Correlation of lab fibrinogen values of PPH group according to POCCT subgroups-</vt:lpstr>
      <vt:lpstr>Mean concentration of Fibrinogen in 3 different groups (in mg%)-</vt:lpstr>
      <vt:lpstr>Discussion and conclusion-</vt:lpstr>
      <vt:lpstr>PowerPoint Presentation</vt:lpstr>
      <vt:lpstr>Proposed transfusion algorithm1,10,11,12-</vt:lpstr>
      <vt:lpstr>References-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of care blood clotting test and its correlation with fibrinogen level: Potential in goal directed transfusion in postpartum hemorrhage</dc:title>
  <dc:creator>Amit Agrawal</dc:creator>
  <cp:lastModifiedBy>Amit Agrawal</cp:lastModifiedBy>
  <cp:revision>74</cp:revision>
  <dcterms:created xsi:type="dcterms:W3CDTF">2021-09-01T15:46:16Z</dcterms:created>
  <dcterms:modified xsi:type="dcterms:W3CDTF">2021-09-13T17:30:11Z</dcterms:modified>
</cp:coreProperties>
</file>