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-8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366A80-92C7-41D1-A9BE-D3C514A1F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F83B251-A0EA-4ABD-BB9F-EEBD08559B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C8203A4-B688-4DEA-8CF5-A34173DB5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DA95F48-898A-4EF7-A295-7B78128A1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1CBFA0-D2DB-45B2-8BF2-3DCB730FB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35215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F2830A-27EA-45E0-9363-AD6B6BEF9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8C6327C-93C4-42B9-8C0D-5BE10865C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9996116-A8D1-4F9F-8538-93BC9FA4A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0304091-E274-47A1-AF4A-1A471873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5339963-67C0-432E-BEFA-9DB93271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0203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7B50E63E-B1EF-40EB-9330-F837FC82F6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DFEE705F-7501-45FB-B657-B43DD6506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6D1AA7-1899-4930-8B57-092FB1FB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E5218AC-E73E-44C4-A23F-283884C15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51E0274-622F-4E73-9F53-B5BF1E779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886607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49F03C-4881-4DE7-8A11-CEE3CBBE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E742E6D-503E-4FEE-8EE6-EB949080C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8CA32D7-E35C-4F5D-A4E7-8AEC038CF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7193D59-ABCA-4F15-80B9-1B5FFBCD1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56DC23-69E8-49AF-A2F5-8BB37C06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4690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5DEC5D-C4E6-4389-BFC4-001064610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C3D58E4-298F-47FE-A699-B7AE5138A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9F4FA8-FE77-4ED0-B608-A8FAAF6A8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45ABFA-C254-4287-AD8B-D126B0A77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DCD42BD-2BEB-498A-902F-184E52D37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597629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191AA1A-B789-4922-B054-601C4FB37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DD6A917-8A31-4082-BD83-63B496214A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4C6FC9E-DC5B-4497-83FA-FBC0C6636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F88A159-1457-44EF-8728-C8797D7F5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4D3409B-3DD5-4B95-9807-C05D9289F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97217E9-B347-461E-82B4-542D28B77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8423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3FC188-B47B-46AC-98EF-1EBEA5BE5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35311A4-0769-4D4C-8721-A1E33C6A9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9526B24-450E-4385-AC06-1CE34800D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5C4A679-CAD1-4336-81D6-0154D5600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280CB8C-60E6-442C-B6E3-CC5D3EFD7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998BE86-9FE8-457C-8081-869F5FA2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CE4EE8C-C413-449C-9053-AC5CAF44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D97A3D1-A9AB-47FD-A530-F6446EF5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116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589154-18BE-4537-8C90-B528F62CC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9FC10E7-2127-4FB5-877D-F7AEEA952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4B9AC73-C9DF-4E60-81EB-7C58E1579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818C983-186A-4431-834F-F0DF37691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7697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9DE1B9B-F6D1-43DC-B6B0-058E91E9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6C5553B-EF9E-41FE-9DF8-813CFC69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8783540-EF0F-4917-85CB-063D8E245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31825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5B9762-5217-4283-94EC-82160D7CC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F87EB3-2B7D-453E-88A1-F599619335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024DC30-4A6D-4A6E-B96E-60AD6F3F2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9A14E4C-F665-4D5C-8AA6-DF9DE7D7F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6A6FE3A-947D-4630-8C24-1181144CF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31D9AEB-A945-45D6-8C2A-D4B1107EB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55992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3C42D0-409D-49FA-AC98-462B53A70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62E8D87A-389F-4BDB-A9F6-BC3DCF81C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9F75FEE-246E-4D47-9617-7E6C9F578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367DD31-3C6C-4F78-B373-A45B14385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119E467-85C0-401A-8B3D-805A2662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B73F692-464B-48DB-86F3-91603CBF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284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D53ED3D-1D9B-436A-87B3-DC13F62D4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A243378-A8FB-4387-B0A0-5E0D981D1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813BA8-9CD6-419E-8C19-A51721D41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11B22-161E-4FED-BF5F-52A0CAE59BD4}" type="datetimeFigureOut">
              <a:rPr lang="en-IN" smtClean="0"/>
              <a:pPr/>
              <a:t>12-09-2021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C411EB-206E-4141-A63B-11CFD1B107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26E6985-7042-4F7B-8FE1-B07B64A34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D14FC-8B3E-4857-9D0B-AB84229F34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48357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A38EA606-A06D-4F99-99CB-AEFFEEAD0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808" y="3865376"/>
            <a:ext cx="2346568" cy="2875594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Rectangle 15"/>
          <p:cNvSpPr/>
          <p:nvPr/>
        </p:nvSpPr>
        <p:spPr>
          <a:xfrm>
            <a:off x="111882" y="947435"/>
            <a:ext cx="4616802" cy="5793535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400" b="1" u="sng" dirty="0" smtClean="0">
                <a:solidFill>
                  <a:srgbClr val="C00000"/>
                </a:solidFill>
              </a:rPr>
              <a:t>INTRODUCTION-</a:t>
            </a:r>
            <a:r>
              <a:rPr lang="en-US" sz="1400" dirty="0" smtClean="0"/>
              <a:t> </a:t>
            </a:r>
            <a:r>
              <a:rPr lang="en-US" sz="1400" dirty="0" err="1" smtClean="0"/>
              <a:t>Bilobate</a:t>
            </a:r>
            <a:r>
              <a:rPr lang="en-US" sz="1400" dirty="0" smtClean="0"/>
              <a:t> placenta is an abnormality of placenta having two roughly equal sized lobes separated by a membrane. The umbilical cord insertion is in either lobe, in </a:t>
            </a:r>
            <a:r>
              <a:rPr lang="en-US" sz="1400" dirty="0" err="1" smtClean="0"/>
              <a:t>velamentous</a:t>
            </a:r>
            <a:r>
              <a:rPr lang="en-US" sz="1400" dirty="0" smtClean="0"/>
              <a:t> fashion, or in between the lobes. No fetal anomalies have been associated with it, though it can result in first trimester bleeding, </a:t>
            </a:r>
            <a:r>
              <a:rPr lang="en-US" sz="1400" dirty="0" err="1" smtClean="0"/>
              <a:t>polyhydromnios</a:t>
            </a:r>
            <a:r>
              <a:rPr lang="en-US" sz="1400" dirty="0" smtClean="0"/>
              <a:t>, abruption, or retained placenta.</a:t>
            </a:r>
          </a:p>
          <a:p>
            <a:pPr algn="just"/>
            <a:endParaRPr lang="en-US" sz="14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400" b="1" u="sng" dirty="0" smtClean="0">
                <a:solidFill>
                  <a:srgbClr val="C00000"/>
                </a:solidFill>
              </a:rPr>
              <a:t>CASE</a:t>
            </a:r>
            <a:r>
              <a:rPr lang="en-US" sz="1200" b="1" u="sng" dirty="0" smtClean="0">
                <a:solidFill>
                  <a:srgbClr val="C00000"/>
                </a:solidFill>
              </a:rPr>
              <a:t>-</a:t>
            </a:r>
            <a:r>
              <a:rPr lang="en-US" sz="1400" dirty="0" smtClean="0"/>
              <a:t> </a:t>
            </a:r>
            <a:r>
              <a:rPr lang="en-US" sz="1400" dirty="0"/>
              <a:t>24-year-old G2P1L1 term pregnancy came with complaint of Antepartum hemorrhage with lower abdominal pain since 4-5 hours, with history of passage of </a:t>
            </a:r>
            <a:r>
              <a:rPr lang="en-US" sz="1400" dirty="0" smtClean="0"/>
              <a:t>clots per vagina. She </a:t>
            </a:r>
            <a:r>
              <a:rPr lang="en-US" sz="1400" dirty="0"/>
              <a:t>had 1 </a:t>
            </a:r>
            <a:r>
              <a:rPr lang="en-US" sz="1400" dirty="0" smtClean="0"/>
              <a:t>previous </a:t>
            </a:r>
            <a:r>
              <a:rPr lang="en-US" sz="1400" dirty="0"/>
              <a:t>vaginal </a:t>
            </a:r>
            <a:r>
              <a:rPr lang="en-US" sz="1400" dirty="0" smtClean="0"/>
              <a:t>delivery. She </a:t>
            </a:r>
            <a:r>
              <a:rPr lang="en-US" sz="1400" dirty="0"/>
              <a:t>had one </a:t>
            </a:r>
            <a:r>
              <a:rPr lang="en-US" sz="1400" dirty="0" smtClean="0"/>
              <a:t>ultrasound </a:t>
            </a:r>
            <a:r>
              <a:rPr lang="en-US" sz="1400" dirty="0"/>
              <a:t>report documenting-  SLIUF, of 32 weeks, cephalic presentation, adequate AFI, placenta was </a:t>
            </a:r>
            <a:r>
              <a:rPr lang="en-US" sz="1400" dirty="0" smtClean="0"/>
              <a:t>anterior in upper segment of uterus </a:t>
            </a:r>
            <a:r>
              <a:rPr lang="en-US" sz="1400" dirty="0"/>
              <a:t>with grade 1 maturity</a:t>
            </a:r>
            <a:r>
              <a:rPr lang="en-US" sz="1400" dirty="0" smtClean="0"/>
              <a:t>. No other specific findings mentioned in ultrasound report.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dirty="0" smtClean="0">
                <a:solidFill>
                  <a:srgbClr val="002060"/>
                </a:solidFill>
              </a:rPr>
              <a:t>On p</a:t>
            </a:r>
            <a:r>
              <a:rPr lang="en-IN" sz="1400" b="1" dirty="0" err="1" smtClean="0">
                <a:solidFill>
                  <a:srgbClr val="002060"/>
                </a:solidFill>
              </a:rPr>
              <a:t>er</a:t>
            </a:r>
            <a:r>
              <a:rPr lang="en-IN" sz="1400" b="1" dirty="0">
                <a:solidFill>
                  <a:srgbClr val="002060"/>
                </a:solidFill>
              </a:rPr>
              <a:t> </a:t>
            </a:r>
            <a:r>
              <a:rPr lang="en-IN" sz="1400" b="1" dirty="0" smtClean="0">
                <a:solidFill>
                  <a:srgbClr val="002060"/>
                </a:solidFill>
              </a:rPr>
              <a:t>abdomen </a:t>
            </a:r>
            <a:r>
              <a:rPr lang="en-US" sz="1400" b="1" dirty="0" smtClean="0">
                <a:solidFill>
                  <a:srgbClr val="002060"/>
                </a:solidFill>
              </a:rPr>
              <a:t>examination</a:t>
            </a:r>
            <a:r>
              <a:rPr lang="en-IN" sz="1400" b="1" dirty="0" smtClean="0">
                <a:solidFill>
                  <a:srgbClr val="002060"/>
                </a:solidFill>
              </a:rPr>
              <a:t>: </a:t>
            </a:r>
            <a:r>
              <a:rPr lang="en-IN" sz="1400" dirty="0"/>
              <a:t>34-36 </a:t>
            </a:r>
            <a:r>
              <a:rPr lang="en-IN" sz="1400" dirty="0" smtClean="0"/>
              <a:t>weeks sized uterus, </a:t>
            </a:r>
            <a:r>
              <a:rPr lang="en-IN" sz="1400" dirty="0"/>
              <a:t>relaxed, </a:t>
            </a:r>
            <a:r>
              <a:rPr lang="en-IN" sz="1400" dirty="0" smtClean="0"/>
              <a:t>longitudinal lie Cephalic</a:t>
            </a:r>
            <a:r>
              <a:rPr lang="en-IN" sz="1400" dirty="0"/>
              <a:t>, Head floating, EBW -1.8-2 kg, FHS -146 bpm.</a:t>
            </a:r>
            <a:r>
              <a:rPr lang="en-US" sz="1400" b="1" dirty="0"/>
              <a:t> </a:t>
            </a:r>
            <a:endParaRPr lang="en-US" sz="14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02060"/>
                </a:solidFill>
              </a:rPr>
              <a:t>Per </a:t>
            </a:r>
            <a:r>
              <a:rPr lang="en-US" sz="1400" b="1" dirty="0" smtClean="0">
                <a:solidFill>
                  <a:srgbClr val="002060"/>
                </a:solidFill>
              </a:rPr>
              <a:t>speculum examination</a:t>
            </a:r>
            <a:r>
              <a:rPr lang="en-US" sz="1400" b="1" dirty="0">
                <a:solidFill>
                  <a:srgbClr val="002060"/>
                </a:solidFill>
              </a:rPr>
              <a:t>:</a:t>
            </a:r>
            <a:r>
              <a:rPr lang="en-US" sz="1400" b="1" dirty="0"/>
              <a:t> </a:t>
            </a:r>
            <a:r>
              <a:rPr lang="en-US" sz="1400" dirty="0" err="1"/>
              <a:t>Os</a:t>
            </a:r>
            <a:r>
              <a:rPr lang="en-US" sz="1400" dirty="0"/>
              <a:t> closed, Bleeding per vaginally </a:t>
            </a:r>
            <a:r>
              <a:rPr lang="en-US" sz="1400" dirty="0" smtClean="0"/>
              <a:t>seen</a:t>
            </a:r>
            <a:r>
              <a:rPr lang="en-US" sz="1400" dirty="0"/>
              <a:t>. </a:t>
            </a:r>
            <a:endParaRPr lang="en-IN" sz="1400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IN" sz="1400" b="1" dirty="0">
                <a:solidFill>
                  <a:srgbClr val="002060"/>
                </a:solidFill>
              </a:rPr>
              <a:t>Per vaginal  examination:</a:t>
            </a:r>
            <a:r>
              <a:rPr lang="en-IN" sz="1400" b="1" dirty="0"/>
              <a:t> </a:t>
            </a:r>
            <a:r>
              <a:rPr lang="en-IN" sz="1400" dirty="0" err="1"/>
              <a:t>Os</a:t>
            </a:r>
            <a:r>
              <a:rPr lang="en-IN" sz="1400" dirty="0"/>
              <a:t> closed, boggy mass felt, soft in </a:t>
            </a:r>
            <a:r>
              <a:rPr lang="en-IN" sz="1400" dirty="0" err="1"/>
              <a:t>consistancy</a:t>
            </a:r>
            <a:r>
              <a:rPr lang="en-IN" sz="1400" dirty="0"/>
              <a:t>.</a:t>
            </a:r>
          </a:p>
          <a:p>
            <a:pPr algn="just"/>
            <a:endParaRPr lang="en-US" sz="1400" dirty="0"/>
          </a:p>
          <a:p>
            <a:pPr algn="just"/>
            <a:endParaRPr lang="en-IN" sz="1400" dirty="0"/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DB36FF2F-EF3C-49D7-AA00-F800936F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808" y="954772"/>
            <a:ext cx="2346568" cy="2771194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/>
          <p:cNvSpPr txBox="1"/>
          <p:nvPr/>
        </p:nvSpPr>
        <p:spPr>
          <a:xfrm>
            <a:off x="7247500" y="954772"/>
            <a:ext cx="4827707" cy="578619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/>
              <a:t>Immediately </a:t>
            </a:r>
            <a:r>
              <a:rPr lang="en-US" sz="1400" dirty="0"/>
              <a:t>caesarean section has been done in view of antepartum hemorrhage with ? placenta </a:t>
            </a:r>
            <a:r>
              <a:rPr lang="en-US" sz="1400" dirty="0" err="1"/>
              <a:t>previa</a:t>
            </a:r>
            <a:r>
              <a:rPr lang="en-US" sz="1400" dirty="0"/>
              <a:t> </a:t>
            </a:r>
            <a:r>
              <a:rPr lang="en-US" sz="1400" dirty="0" smtClean="0"/>
              <a:t>? </a:t>
            </a:r>
            <a:r>
              <a:rPr lang="en-US" sz="1400" dirty="0"/>
              <a:t>Abruption</a:t>
            </a:r>
            <a:r>
              <a:rPr lang="en-US" sz="1400" dirty="0" smtClean="0"/>
              <a:t>.</a:t>
            </a:r>
          </a:p>
          <a:p>
            <a:pPr algn="just"/>
            <a:endParaRPr lang="en-US" sz="1400" dirty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400" b="1" u="sng" dirty="0">
                <a:solidFill>
                  <a:srgbClr val="C00000"/>
                </a:solidFill>
              </a:rPr>
              <a:t>INTRAOPERATIVE FINDINGS</a:t>
            </a:r>
            <a:r>
              <a:rPr lang="en-US" sz="1200" b="1" u="sng" dirty="0">
                <a:solidFill>
                  <a:srgbClr val="C00000"/>
                </a:solidFill>
              </a:rPr>
              <a:t>-</a:t>
            </a:r>
            <a:r>
              <a:rPr lang="en-US" sz="1200" b="1" dirty="0">
                <a:solidFill>
                  <a:srgbClr val="C00000"/>
                </a:solidFill>
              </a:rPr>
              <a:t> </a:t>
            </a:r>
            <a:r>
              <a:rPr lang="en-US" sz="1400" dirty="0" smtClean="0"/>
              <a:t>A  </a:t>
            </a:r>
            <a:r>
              <a:rPr lang="en-US" sz="1400" dirty="0"/>
              <a:t>healthy male baby of 2 kg  delivered out by vertex.  1 lobe of placenta found in upper uterine segment and  2</a:t>
            </a:r>
            <a:r>
              <a:rPr lang="en-US" sz="1400" baseline="30000" dirty="0"/>
              <a:t>nd</a:t>
            </a:r>
            <a:r>
              <a:rPr lang="en-US" sz="1400" dirty="0"/>
              <a:t> lobe found in lower uterine segment completely </a:t>
            </a:r>
            <a:r>
              <a:rPr lang="en-US" sz="1400" dirty="0" smtClean="0"/>
              <a:t>covering the </a:t>
            </a:r>
            <a:r>
              <a:rPr lang="en-US" sz="1400" dirty="0" err="1"/>
              <a:t>Os</a:t>
            </a:r>
            <a:r>
              <a:rPr lang="en-US" sz="1400" dirty="0"/>
              <a:t>. Both lobes removed completely along with their  membranes. </a:t>
            </a:r>
            <a:endParaRPr lang="en-US" sz="1400" dirty="0" smtClean="0"/>
          </a:p>
          <a:p>
            <a:pPr algn="just"/>
            <a:endParaRPr lang="en-US" sz="14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400" b="1" u="sng" dirty="0" smtClean="0">
                <a:solidFill>
                  <a:srgbClr val="C00000"/>
                </a:solidFill>
              </a:rPr>
              <a:t>DISCUSSION</a:t>
            </a:r>
            <a:r>
              <a:rPr lang="en-US" sz="1200" b="1" u="sng" dirty="0" smtClean="0">
                <a:solidFill>
                  <a:srgbClr val="C00000"/>
                </a:solidFill>
              </a:rPr>
              <a:t>-</a:t>
            </a:r>
            <a:r>
              <a:rPr lang="en-US" sz="1400" dirty="0" smtClean="0"/>
              <a:t> </a:t>
            </a:r>
            <a:r>
              <a:rPr lang="en-US" sz="1400" dirty="0"/>
              <a:t>The detection of </a:t>
            </a:r>
            <a:r>
              <a:rPr lang="en-US" sz="1400" dirty="0" err="1"/>
              <a:t>bilobate</a:t>
            </a:r>
            <a:r>
              <a:rPr lang="en-US" sz="1400" dirty="0"/>
              <a:t> placenta is very important in the antenatal period by ultrasonography. The vessels connecting the main placenta with the second lobe may rupture during labor and lead to fetal demise, it </a:t>
            </a:r>
            <a:r>
              <a:rPr lang="en-US" sz="1400" dirty="0" smtClean="0"/>
              <a:t>may also </a:t>
            </a:r>
            <a:r>
              <a:rPr lang="en-US" sz="1400" dirty="0"/>
              <a:t>lead to maternal complications. Accompanying vasa </a:t>
            </a:r>
            <a:r>
              <a:rPr lang="en-US" sz="1400" dirty="0" err="1"/>
              <a:t>praevia</a:t>
            </a:r>
            <a:r>
              <a:rPr lang="en-US" sz="1400" dirty="0"/>
              <a:t> may cause dangerous fetal hemorrhage at delivery. </a:t>
            </a:r>
            <a:endParaRPr lang="en-US" sz="1400" dirty="0" smtClean="0"/>
          </a:p>
          <a:p>
            <a:pPr algn="just"/>
            <a:endParaRPr lang="en-US" sz="1400" dirty="0" smtClean="0"/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sz="1400" b="1" u="sng" dirty="0" smtClean="0">
                <a:solidFill>
                  <a:srgbClr val="C00000"/>
                </a:solidFill>
              </a:rPr>
              <a:t>CONCLUSSION-</a:t>
            </a:r>
            <a:r>
              <a:rPr lang="en-US" sz="1400" dirty="0" smtClean="0"/>
              <a:t> This </a:t>
            </a:r>
            <a:r>
              <a:rPr lang="en-US" sz="1400" dirty="0"/>
              <a:t>case is atypical presentation of placental abnormality which was undiagnosed in USG evaluation while identified during clinical examination which establishes the significance of clinical judgment</a:t>
            </a:r>
            <a:r>
              <a:rPr lang="en-US" sz="1400" dirty="0" smtClean="0"/>
              <a:t>.</a:t>
            </a:r>
          </a:p>
          <a:p>
            <a:pPr algn="just"/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1400" b="1" u="sng" dirty="0">
                <a:solidFill>
                  <a:srgbClr val="C00000"/>
                </a:solidFill>
              </a:rPr>
              <a:t>REFERENCES</a:t>
            </a:r>
            <a:r>
              <a:rPr lang="en-US" sz="1200" b="1" u="sng" dirty="0">
                <a:solidFill>
                  <a:srgbClr val="C00000"/>
                </a:solidFill>
              </a:rPr>
              <a:t>-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IN" sz="1200" dirty="0" err="1"/>
              <a:t>Rathbun</a:t>
            </a:r>
            <a:r>
              <a:rPr lang="en-IN" sz="1200" dirty="0"/>
              <a:t> KM, Hildebrand JP. Placenta Abnormalities. In: </a:t>
            </a:r>
            <a:r>
              <a:rPr lang="en-IN" sz="1200" dirty="0" err="1"/>
              <a:t>StatPearls</a:t>
            </a:r>
            <a:r>
              <a:rPr lang="en-IN" sz="1200" dirty="0"/>
              <a:t> [Internet]. Treasure Island (FL): </a:t>
            </a:r>
            <a:r>
              <a:rPr lang="en-IN" sz="1200" dirty="0" err="1"/>
              <a:t>StatPearls</a:t>
            </a:r>
            <a:r>
              <a:rPr lang="en-IN" sz="1200" dirty="0"/>
              <a:t> Publishing; 2021 Jan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IN" sz="1200" dirty="0" err="1"/>
              <a:t>Ziadie</a:t>
            </a:r>
            <a:r>
              <a:rPr lang="en-IN" sz="1200" dirty="0"/>
              <a:t> MS. Accessory lobe / </a:t>
            </a:r>
            <a:r>
              <a:rPr lang="en-IN" sz="1200" dirty="0" err="1"/>
              <a:t>bilobate</a:t>
            </a:r>
            <a:r>
              <a:rPr lang="en-IN" sz="1200" dirty="0"/>
              <a:t> placenta. PathologyOutlines.com. Accessed September 7th, 2021</a:t>
            </a:r>
          </a:p>
          <a:p>
            <a:pPr algn="just"/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11882" y="45921"/>
            <a:ext cx="11963325" cy="76944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IN" sz="2800" b="1" dirty="0"/>
              <a:t>BILOBATE PLACENTA – AN INCIDENTAL FINDING: CASE </a:t>
            </a:r>
            <a:r>
              <a:rPr lang="en-IN" sz="2800" b="1" dirty="0" smtClean="0"/>
              <a:t>REPORT</a:t>
            </a:r>
          </a:p>
          <a:p>
            <a:pPr algn="ctr"/>
            <a:r>
              <a:rPr lang="en-US" sz="1600" b="1" dirty="0">
                <a:solidFill>
                  <a:srgbClr val="002060"/>
                </a:solidFill>
              </a:rPr>
              <a:t>Dr. </a:t>
            </a:r>
            <a:r>
              <a:rPr lang="en-US" sz="1600" b="1" dirty="0" err="1" smtClean="0">
                <a:solidFill>
                  <a:srgbClr val="002060"/>
                </a:solidFill>
              </a:rPr>
              <a:t>Shweta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Yadav</a:t>
            </a:r>
            <a:r>
              <a:rPr lang="en-US" sz="1600" b="1" dirty="0" smtClean="0">
                <a:solidFill>
                  <a:srgbClr val="002060"/>
                </a:solidFill>
              </a:rPr>
              <a:t>, </a:t>
            </a:r>
            <a:r>
              <a:rPr lang="en-US" sz="1600" b="1" dirty="0">
                <a:solidFill>
                  <a:srgbClr val="002060"/>
                </a:solidFill>
              </a:rPr>
              <a:t>Dr. </a:t>
            </a:r>
            <a:r>
              <a:rPr lang="en-US" sz="1600" b="1" dirty="0" err="1" smtClean="0">
                <a:solidFill>
                  <a:srgbClr val="002060"/>
                </a:solidFill>
              </a:rPr>
              <a:t>Ruchi</a:t>
            </a:r>
            <a:r>
              <a:rPr lang="en-US" sz="1600" b="1" dirty="0" smtClean="0">
                <a:solidFill>
                  <a:srgbClr val="002060"/>
                </a:solidFill>
              </a:rPr>
              <a:t> Gupta, </a:t>
            </a:r>
            <a:r>
              <a:rPr lang="en-US" sz="1600" b="1" dirty="0">
                <a:solidFill>
                  <a:srgbClr val="002060"/>
                </a:solidFill>
              </a:rPr>
              <a:t>Dr. </a:t>
            </a:r>
            <a:r>
              <a:rPr lang="en-US" sz="1600" b="1" dirty="0" err="1" smtClean="0">
                <a:solidFill>
                  <a:srgbClr val="002060"/>
                </a:solidFill>
              </a:rPr>
              <a:t>Anjum</a:t>
            </a:r>
            <a:r>
              <a:rPr lang="en-US" sz="1600" b="1" dirty="0" smtClean="0">
                <a:solidFill>
                  <a:srgbClr val="002060"/>
                </a:solidFill>
              </a:rPr>
              <a:t> Khan, </a:t>
            </a:r>
            <a:r>
              <a:rPr lang="en-US" sz="1600" b="1" dirty="0">
                <a:solidFill>
                  <a:srgbClr val="002060"/>
                </a:solidFill>
              </a:rPr>
              <a:t>Dr. </a:t>
            </a:r>
            <a:r>
              <a:rPr lang="en-US" sz="1600" b="1" dirty="0" err="1" smtClean="0">
                <a:solidFill>
                  <a:srgbClr val="002060"/>
                </a:solidFill>
              </a:rPr>
              <a:t>Neelam</a:t>
            </a:r>
            <a:r>
              <a:rPr lang="en-US" sz="1600" b="1" dirty="0" smtClean="0">
                <a:solidFill>
                  <a:srgbClr val="002060"/>
                </a:solidFill>
              </a:rPr>
              <a:t> Singh, </a:t>
            </a:r>
            <a:r>
              <a:rPr lang="en-US" sz="1600" b="1" dirty="0">
                <a:solidFill>
                  <a:srgbClr val="002060"/>
                </a:solidFill>
              </a:rPr>
              <a:t>Dr. </a:t>
            </a:r>
            <a:r>
              <a:rPr lang="en-US" sz="1600" b="1" dirty="0" err="1" smtClean="0">
                <a:solidFill>
                  <a:srgbClr val="002060"/>
                </a:solidFill>
              </a:rPr>
              <a:t>Pratibha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Lambodari</a:t>
            </a:r>
            <a:endParaRPr lang="en-US" sz="1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190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3048</TotalTime>
  <Words>417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BLOODLESS CAESAREAN MYOMECTOMY</dc:title>
  <dc:creator>Apoorva</dc:creator>
  <cp:lastModifiedBy>hp</cp:lastModifiedBy>
  <cp:revision>53</cp:revision>
  <dcterms:created xsi:type="dcterms:W3CDTF">2021-09-06T08:56:54Z</dcterms:created>
  <dcterms:modified xsi:type="dcterms:W3CDTF">2021-09-12T16:51:49Z</dcterms:modified>
</cp:coreProperties>
</file>