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2399288" cy="215995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03">
          <p15:clr>
            <a:srgbClr val="A4A3A4"/>
          </p15:clr>
        </p15:guide>
        <p15:guide id="2" pos="102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3" d="100"/>
          <a:sy n="23" d="100"/>
        </p:scale>
        <p:origin x="1080" y="48"/>
      </p:cViewPr>
      <p:guideLst>
        <p:guide orient="horz" pos="6803"/>
        <p:guide pos="102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2400" b="0" i="0" u="none" strike="noStrike" kern="1200" spc="0" baseline="0">
                <a:solidFill>
                  <a:schemeClr val="tx1">
                    <a:lumMod val="65000"/>
                    <a:lumOff val="35000"/>
                  </a:schemeClr>
                </a:solidFill>
                <a:latin typeface="Arial" panose="020B0604020202020204" pitchFamily="34" charset="0"/>
                <a:ea typeface="+mn-ea"/>
                <a:cs typeface="+mn-cs"/>
              </a:defRPr>
            </a:pPr>
            <a:r>
              <a:rPr lang="en-US" sz="2400" b="0" dirty="0"/>
              <a:t>Prevalence</a:t>
            </a:r>
          </a:p>
          <a:p>
            <a:pPr>
              <a:defRPr lang="en-US" sz="2400">
                <a:latin typeface="Arial" panose="020B0604020202020204" pitchFamily="34" charset="0"/>
              </a:defRPr>
            </a:pPr>
            <a:r>
              <a:rPr lang="en-US" sz="2400" b="0" dirty="0"/>
              <a:t>Cesarean scar pregnancy &lt;1%</a:t>
            </a:r>
          </a:p>
        </c:rich>
      </c:tx>
      <c:layout>
        <c:manualLayout>
          <c:xMode val="edge"/>
          <c:yMode val="edge"/>
          <c:x val="0.25139267752759847"/>
          <c:y val="1.8183991930316661E-2"/>
        </c:manualLayout>
      </c:layout>
      <c:overlay val="0"/>
      <c:spPr>
        <a:noFill/>
        <a:ln>
          <a:noFill/>
        </a:ln>
        <a:effectLst/>
      </c:spPr>
      <c:txPr>
        <a:bodyPr rot="0" spcFirstLastPara="1" vertOverflow="ellipsis" vert="horz" wrap="square" anchor="ctr" anchorCtr="1"/>
        <a:lstStyle/>
        <a:p>
          <a:pPr>
            <a:defRPr lang="en-US" sz="2400" b="0" i="0" u="none" strike="noStrike" kern="1200" spc="0" baseline="0">
              <a:solidFill>
                <a:schemeClr val="tx1">
                  <a:lumMod val="65000"/>
                  <a:lumOff val="35000"/>
                </a:schemeClr>
              </a:solidFill>
              <a:latin typeface="Arial" panose="020B0604020202020204" pitchFamily="34" charset="0"/>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5518015009941216E-4"/>
          <c:y val="2.408528412168839E-2"/>
          <c:w val="0.98696145241117639"/>
          <c:h val="0.97437468243611369"/>
        </c:manualLayout>
      </c:layout>
      <c:pie3DChart>
        <c:varyColors val="1"/>
        <c:dLbls>
          <c:showLegendKey val="0"/>
          <c:showVal val="0"/>
          <c:showCatName val="0"/>
          <c:showSerName val="0"/>
          <c:showPercent val="0"/>
          <c:showBubbleSize val="0"/>
          <c:showLeaderLines val="0"/>
        </c:dLbls>
      </c:pie3DChart>
      <c:spPr>
        <a:noFill/>
        <a:ln w="25400">
          <a:noFill/>
        </a:ln>
        <a:effectLst/>
      </c:spPr>
    </c:plotArea>
    <c:legend>
      <c:legendPos val="b"/>
      <c:layout>
        <c:manualLayout>
          <c:xMode val="edge"/>
          <c:yMode val="edge"/>
          <c:x val="2.7006683687004495E-2"/>
          <c:y val="0.88818823798174662"/>
          <c:w val="0.90444178476750792"/>
          <c:h val="0.10053729776244791"/>
        </c:manualLayout>
      </c:layout>
      <c:overlay val="0"/>
      <c:spPr>
        <a:noFill/>
        <a:ln>
          <a:noFill/>
        </a:ln>
        <a:effectLst/>
      </c:spPr>
      <c:txPr>
        <a:bodyPr rot="0" spcFirstLastPara="1" vertOverflow="ellipsis" vert="horz" wrap="square" anchor="ctr" anchorCtr="1"/>
        <a:lstStyle/>
        <a:p>
          <a:pPr>
            <a:defRPr lang="en-US" sz="2400" b="0" i="0" u="none" strike="noStrike" kern="1200" baseline="0">
              <a:solidFill>
                <a:schemeClr val="tx1">
                  <a:lumMod val="65000"/>
                  <a:lumOff val="35000"/>
                </a:schemeClr>
              </a:solidFill>
              <a:latin typeface="Arial" panose="020B0604020202020204" pitchFamily="34" charset="0"/>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3534924"/>
            <a:ext cx="27539395" cy="7519835"/>
          </a:xfrm>
        </p:spPr>
        <p:txBody>
          <a:bodyPr anchor="b"/>
          <a:lstStyle>
            <a:lvl1pPr algn="ctr">
              <a:defRPr sz="18897"/>
            </a:lvl1pPr>
          </a:lstStyle>
          <a:p>
            <a:r>
              <a:rPr lang="en-US"/>
              <a:t>Click to edit Master title style</a:t>
            </a:r>
            <a:endParaRPr lang="en-US" dirty="0"/>
          </a:p>
        </p:txBody>
      </p:sp>
      <p:sp>
        <p:nvSpPr>
          <p:cNvPr id="3" name="Subtitle 2"/>
          <p:cNvSpPr>
            <a:spLocks noGrp="1"/>
          </p:cNvSpPr>
          <p:nvPr>
            <p:ph type="subTitle" idx="1"/>
          </p:nvPr>
        </p:nvSpPr>
        <p:spPr>
          <a:xfrm>
            <a:off x="4049911" y="11344752"/>
            <a:ext cx="24299466" cy="5214884"/>
          </a:xfrm>
        </p:spPr>
        <p:txBody>
          <a:bodyPr/>
          <a:lstStyle>
            <a:lvl1pPr marL="0" indent="0" algn="ctr">
              <a:buNone/>
              <a:defRPr sz="7559"/>
            </a:lvl1pPr>
            <a:lvl2pPr marL="1439951" indent="0" algn="ctr">
              <a:buNone/>
              <a:defRPr sz="6299"/>
            </a:lvl2pPr>
            <a:lvl3pPr marL="2879903" indent="0" algn="ctr">
              <a:buNone/>
              <a:defRPr sz="5669"/>
            </a:lvl3pPr>
            <a:lvl4pPr marL="4319854" indent="0" algn="ctr">
              <a:buNone/>
              <a:defRPr sz="5039"/>
            </a:lvl4pPr>
            <a:lvl5pPr marL="5759806" indent="0" algn="ctr">
              <a:buNone/>
              <a:defRPr sz="5039"/>
            </a:lvl5pPr>
            <a:lvl6pPr marL="7199757" indent="0" algn="ctr">
              <a:buNone/>
              <a:defRPr sz="5039"/>
            </a:lvl6pPr>
            <a:lvl7pPr marL="8639708" indent="0" algn="ctr">
              <a:buNone/>
              <a:defRPr sz="5039"/>
            </a:lvl7pPr>
            <a:lvl8pPr marL="10079660" indent="0" algn="ctr">
              <a:buNone/>
              <a:defRPr sz="5039"/>
            </a:lvl8pPr>
            <a:lvl9pPr marL="11519611" indent="0" algn="ctr">
              <a:buNone/>
              <a:defRPr sz="503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2117855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322543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1149975"/>
            <a:ext cx="6986096" cy="183045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1149975"/>
            <a:ext cx="20553298" cy="18304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424624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117491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5384888"/>
            <a:ext cx="27944386" cy="8984801"/>
          </a:xfrm>
        </p:spPr>
        <p:txBody>
          <a:bodyPr anchor="b"/>
          <a:lstStyle>
            <a:lvl1pPr>
              <a:defRPr sz="18897"/>
            </a:lvl1pPr>
          </a:lstStyle>
          <a:p>
            <a:r>
              <a:rPr lang="en-US"/>
              <a:t>Click to edit Master title style</a:t>
            </a:r>
            <a:endParaRPr lang="en-US" dirty="0"/>
          </a:p>
        </p:txBody>
      </p:sp>
      <p:sp>
        <p:nvSpPr>
          <p:cNvPr id="3" name="Text Placeholder 2"/>
          <p:cNvSpPr>
            <a:spLocks noGrp="1"/>
          </p:cNvSpPr>
          <p:nvPr>
            <p:ph type="body" idx="1"/>
          </p:nvPr>
        </p:nvSpPr>
        <p:spPr>
          <a:xfrm>
            <a:off x="2210578" y="14454688"/>
            <a:ext cx="27944386" cy="4724895"/>
          </a:xfrm>
        </p:spPr>
        <p:txBody>
          <a:bodyPr/>
          <a:lstStyle>
            <a:lvl1pPr marL="0" indent="0">
              <a:buNone/>
              <a:defRPr sz="7559">
                <a:solidFill>
                  <a:schemeClr val="tx1"/>
                </a:solidFill>
              </a:defRPr>
            </a:lvl1pPr>
            <a:lvl2pPr marL="1439951" indent="0">
              <a:buNone/>
              <a:defRPr sz="6299">
                <a:solidFill>
                  <a:schemeClr val="tx1">
                    <a:tint val="75000"/>
                  </a:schemeClr>
                </a:solidFill>
              </a:defRPr>
            </a:lvl2pPr>
            <a:lvl3pPr marL="2879903" indent="0">
              <a:buNone/>
              <a:defRPr sz="5669">
                <a:solidFill>
                  <a:schemeClr val="tx1">
                    <a:tint val="75000"/>
                  </a:schemeClr>
                </a:solidFill>
              </a:defRPr>
            </a:lvl3pPr>
            <a:lvl4pPr marL="4319854" indent="0">
              <a:buNone/>
              <a:defRPr sz="5039">
                <a:solidFill>
                  <a:schemeClr val="tx1">
                    <a:tint val="75000"/>
                  </a:schemeClr>
                </a:solidFill>
              </a:defRPr>
            </a:lvl4pPr>
            <a:lvl5pPr marL="5759806" indent="0">
              <a:buNone/>
              <a:defRPr sz="5039">
                <a:solidFill>
                  <a:schemeClr val="tx1">
                    <a:tint val="75000"/>
                  </a:schemeClr>
                </a:solidFill>
              </a:defRPr>
            </a:lvl5pPr>
            <a:lvl6pPr marL="7199757" indent="0">
              <a:buNone/>
              <a:defRPr sz="5039">
                <a:solidFill>
                  <a:schemeClr val="tx1">
                    <a:tint val="75000"/>
                  </a:schemeClr>
                </a:solidFill>
              </a:defRPr>
            </a:lvl6pPr>
            <a:lvl7pPr marL="8639708" indent="0">
              <a:buNone/>
              <a:defRPr sz="5039">
                <a:solidFill>
                  <a:schemeClr val="tx1">
                    <a:tint val="75000"/>
                  </a:schemeClr>
                </a:solidFill>
              </a:defRPr>
            </a:lvl7pPr>
            <a:lvl8pPr marL="10079660" indent="0">
              <a:buNone/>
              <a:defRPr sz="5039">
                <a:solidFill>
                  <a:schemeClr val="tx1">
                    <a:tint val="75000"/>
                  </a:schemeClr>
                </a:solidFill>
              </a:defRPr>
            </a:lvl8pPr>
            <a:lvl9pPr marL="11519611" indent="0">
              <a:buNone/>
              <a:defRPr sz="503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3902623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5749874"/>
            <a:ext cx="13769697" cy="13704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5749874"/>
            <a:ext cx="13769697" cy="13704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87584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1149979"/>
            <a:ext cx="27944386" cy="4174910"/>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5294885"/>
            <a:ext cx="13706415" cy="2594941"/>
          </a:xfrm>
        </p:spPr>
        <p:txBody>
          <a:bodyPr anchor="b"/>
          <a:lstStyle>
            <a:lvl1pPr marL="0" indent="0">
              <a:buNone/>
              <a:defRPr sz="7559" b="1"/>
            </a:lvl1pPr>
            <a:lvl2pPr marL="1439951" indent="0">
              <a:buNone/>
              <a:defRPr sz="6299" b="1"/>
            </a:lvl2pPr>
            <a:lvl3pPr marL="2879903" indent="0">
              <a:buNone/>
              <a:defRPr sz="5669" b="1"/>
            </a:lvl3pPr>
            <a:lvl4pPr marL="4319854" indent="0">
              <a:buNone/>
              <a:defRPr sz="5039" b="1"/>
            </a:lvl4pPr>
            <a:lvl5pPr marL="5759806" indent="0">
              <a:buNone/>
              <a:defRPr sz="5039" b="1"/>
            </a:lvl5pPr>
            <a:lvl6pPr marL="7199757" indent="0">
              <a:buNone/>
              <a:defRPr sz="5039" b="1"/>
            </a:lvl6pPr>
            <a:lvl7pPr marL="8639708" indent="0">
              <a:buNone/>
              <a:defRPr sz="5039" b="1"/>
            </a:lvl7pPr>
            <a:lvl8pPr marL="10079660" indent="0">
              <a:buNone/>
              <a:defRPr sz="5039" b="1"/>
            </a:lvl8pPr>
            <a:lvl9pPr marL="11519611" indent="0">
              <a:buNone/>
              <a:defRPr sz="5039" b="1"/>
            </a:lvl9pPr>
          </a:lstStyle>
          <a:p>
            <a:pPr lvl="0"/>
            <a:r>
              <a:rPr lang="en-US"/>
              <a:t>Click to edit Master text styles</a:t>
            </a:r>
          </a:p>
        </p:txBody>
      </p:sp>
      <p:sp>
        <p:nvSpPr>
          <p:cNvPr id="4" name="Content Placeholder 3"/>
          <p:cNvSpPr>
            <a:spLocks noGrp="1"/>
          </p:cNvSpPr>
          <p:nvPr>
            <p:ph sz="half" idx="2"/>
          </p:nvPr>
        </p:nvSpPr>
        <p:spPr>
          <a:xfrm>
            <a:off x="2231675" y="7889827"/>
            <a:ext cx="13706415" cy="11604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5294885"/>
            <a:ext cx="13773917" cy="2594941"/>
          </a:xfrm>
        </p:spPr>
        <p:txBody>
          <a:bodyPr anchor="b"/>
          <a:lstStyle>
            <a:lvl1pPr marL="0" indent="0">
              <a:buNone/>
              <a:defRPr sz="7559" b="1"/>
            </a:lvl1pPr>
            <a:lvl2pPr marL="1439951" indent="0">
              <a:buNone/>
              <a:defRPr sz="6299" b="1"/>
            </a:lvl2pPr>
            <a:lvl3pPr marL="2879903" indent="0">
              <a:buNone/>
              <a:defRPr sz="5669" b="1"/>
            </a:lvl3pPr>
            <a:lvl4pPr marL="4319854" indent="0">
              <a:buNone/>
              <a:defRPr sz="5039" b="1"/>
            </a:lvl4pPr>
            <a:lvl5pPr marL="5759806" indent="0">
              <a:buNone/>
              <a:defRPr sz="5039" b="1"/>
            </a:lvl5pPr>
            <a:lvl6pPr marL="7199757" indent="0">
              <a:buNone/>
              <a:defRPr sz="5039" b="1"/>
            </a:lvl6pPr>
            <a:lvl7pPr marL="8639708" indent="0">
              <a:buNone/>
              <a:defRPr sz="5039" b="1"/>
            </a:lvl7pPr>
            <a:lvl8pPr marL="10079660" indent="0">
              <a:buNone/>
              <a:defRPr sz="5039" b="1"/>
            </a:lvl8pPr>
            <a:lvl9pPr marL="11519611" indent="0">
              <a:buNone/>
              <a:defRPr sz="5039" b="1"/>
            </a:lvl9pPr>
          </a:lstStyle>
          <a:p>
            <a:pPr lvl="0"/>
            <a:r>
              <a:rPr lang="en-US"/>
              <a:t>Click to edit Master text styles</a:t>
            </a:r>
          </a:p>
        </p:txBody>
      </p:sp>
      <p:sp>
        <p:nvSpPr>
          <p:cNvPr id="6" name="Content Placeholder 5"/>
          <p:cNvSpPr>
            <a:spLocks noGrp="1"/>
          </p:cNvSpPr>
          <p:nvPr>
            <p:ph sz="quarter" idx="4"/>
          </p:nvPr>
        </p:nvSpPr>
        <p:spPr>
          <a:xfrm>
            <a:off x="16402142" y="7889827"/>
            <a:ext cx="13773917" cy="11604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409707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2600485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498317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1439968"/>
            <a:ext cx="10449614" cy="5039889"/>
          </a:xfrm>
        </p:spPr>
        <p:txBody>
          <a:bodyPr anchor="b"/>
          <a:lstStyle>
            <a:lvl1pPr>
              <a:defRPr sz="10078"/>
            </a:lvl1pPr>
          </a:lstStyle>
          <a:p>
            <a:r>
              <a:rPr lang="en-US"/>
              <a:t>Click to edit Master title style</a:t>
            </a:r>
            <a:endParaRPr lang="en-US" dirty="0"/>
          </a:p>
        </p:txBody>
      </p:sp>
      <p:sp>
        <p:nvSpPr>
          <p:cNvPr id="3" name="Content Placeholder 2"/>
          <p:cNvSpPr>
            <a:spLocks noGrp="1"/>
          </p:cNvSpPr>
          <p:nvPr>
            <p:ph idx="1"/>
          </p:nvPr>
        </p:nvSpPr>
        <p:spPr>
          <a:xfrm>
            <a:off x="13773917" y="3109937"/>
            <a:ext cx="16402140" cy="15349662"/>
          </a:xfrm>
        </p:spPr>
        <p:txBody>
          <a:bodyPr/>
          <a:lstStyle>
            <a:lvl1pPr>
              <a:defRPr sz="10078"/>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6479857"/>
            <a:ext cx="10449614" cy="12004738"/>
          </a:xfrm>
        </p:spPr>
        <p:txBody>
          <a:bodyPr/>
          <a:lstStyle>
            <a:lvl1pPr marL="0" indent="0">
              <a:buNone/>
              <a:defRPr sz="5039"/>
            </a:lvl1pPr>
            <a:lvl2pPr marL="1439951" indent="0">
              <a:buNone/>
              <a:defRPr sz="4409"/>
            </a:lvl2pPr>
            <a:lvl3pPr marL="2879903" indent="0">
              <a:buNone/>
              <a:defRPr sz="3779"/>
            </a:lvl3pPr>
            <a:lvl4pPr marL="4319854" indent="0">
              <a:buNone/>
              <a:defRPr sz="3150"/>
            </a:lvl4pPr>
            <a:lvl5pPr marL="5759806" indent="0">
              <a:buNone/>
              <a:defRPr sz="3150"/>
            </a:lvl5pPr>
            <a:lvl6pPr marL="7199757" indent="0">
              <a:buNone/>
              <a:defRPr sz="3150"/>
            </a:lvl6pPr>
            <a:lvl7pPr marL="8639708" indent="0">
              <a:buNone/>
              <a:defRPr sz="3150"/>
            </a:lvl7pPr>
            <a:lvl8pPr marL="10079660" indent="0">
              <a:buNone/>
              <a:defRPr sz="3150"/>
            </a:lvl8pPr>
            <a:lvl9pPr marL="11519611" indent="0">
              <a:buNone/>
              <a:defRPr sz="3150"/>
            </a:lvl9pPr>
          </a:lstStyle>
          <a:p>
            <a:pPr lvl="0"/>
            <a:r>
              <a:rPr lang="en-US"/>
              <a:t>Click to edit Master text styles</a:t>
            </a:r>
          </a:p>
        </p:txBody>
      </p:sp>
      <p:sp>
        <p:nvSpPr>
          <p:cNvPr id="5" name="Date Placeholder 4"/>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983736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1439968"/>
            <a:ext cx="10449614" cy="5039889"/>
          </a:xfrm>
        </p:spPr>
        <p:txBody>
          <a:bodyPr anchor="b"/>
          <a:lstStyle>
            <a:lvl1pPr>
              <a:defRPr sz="1007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3109937"/>
            <a:ext cx="16402140" cy="15349662"/>
          </a:xfrm>
        </p:spPr>
        <p:txBody>
          <a:bodyPr anchor="t"/>
          <a:lstStyle>
            <a:lvl1pPr marL="0" indent="0">
              <a:buNone/>
              <a:defRPr sz="10078"/>
            </a:lvl1pPr>
            <a:lvl2pPr marL="1439951" indent="0">
              <a:buNone/>
              <a:defRPr sz="8819"/>
            </a:lvl2pPr>
            <a:lvl3pPr marL="2879903" indent="0">
              <a:buNone/>
              <a:defRPr sz="7559"/>
            </a:lvl3pPr>
            <a:lvl4pPr marL="4319854" indent="0">
              <a:buNone/>
              <a:defRPr sz="6299"/>
            </a:lvl4pPr>
            <a:lvl5pPr marL="5759806" indent="0">
              <a:buNone/>
              <a:defRPr sz="6299"/>
            </a:lvl5pPr>
            <a:lvl6pPr marL="7199757" indent="0">
              <a:buNone/>
              <a:defRPr sz="6299"/>
            </a:lvl6pPr>
            <a:lvl7pPr marL="8639708" indent="0">
              <a:buNone/>
              <a:defRPr sz="6299"/>
            </a:lvl7pPr>
            <a:lvl8pPr marL="10079660" indent="0">
              <a:buNone/>
              <a:defRPr sz="6299"/>
            </a:lvl8pPr>
            <a:lvl9pPr marL="11519611" indent="0">
              <a:buNone/>
              <a:defRPr sz="6299"/>
            </a:lvl9pPr>
          </a:lstStyle>
          <a:p>
            <a:r>
              <a:rPr lang="en-US"/>
              <a:t>Click icon to add picture</a:t>
            </a:r>
            <a:endParaRPr lang="en-US" dirty="0"/>
          </a:p>
        </p:txBody>
      </p:sp>
      <p:sp>
        <p:nvSpPr>
          <p:cNvPr id="4" name="Text Placeholder 3"/>
          <p:cNvSpPr>
            <a:spLocks noGrp="1"/>
          </p:cNvSpPr>
          <p:nvPr>
            <p:ph type="body" sz="half" idx="2"/>
          </p:nvPr>
        </p:nvSpPr>
        <p:spPr>
          <a:xfrm>
            <a:off x="2231671" y="6479857"/>
            <a:ext cx="10449614" cy="12004738"/>
          </a:xfrm>
        </p:spPr>
        <p:txBody>
          <a:bodyPr/>
          <a:lstStyle>
            <a:lvl1pPr marL="0" indent="0">
              <a:buNone/>
              <a:defRPr sz="5039"/>
            </a:lvl1pPr>
            <a:lvl2pPr marL="1439951" indent="0">
              <a:buNone/>
              <a:defRPr sz="4409"/>
            </a:lvl2pPr>
            <a:lvl3pPr marL="2879903" indent="0">
              <a:buNone/>
              <a:defRPr sz="3779"/>
            </a:lvl3pPr>
            <a:lvl4pPr marL="4319854" indent="0">
              <a:buNone/>
              <a:defRPr sz="3150"/>
            </a:lvl4pPr>
            <a:lvl5pPr marL="5759806" indent="0">
              <a:buNone/>
              <a:defRPr sz="3150"/>
            </a:lvl5pPr>
            <a:lvl6pPr marL="7199757" indent="0">
              <a:buNone/>
              <a:defRPr sz="3150"/>
            </a:lvl6pPr>
            <a:lvl7pPr marL="8639708" indent="0">
              <a:buNone/>
              <a:defRPr sz="3150"/>
            </a:lvl7pPr>
            <a:lvl8pPr marL="10079660" indent="0">
              <a:buNone/>
              <a:defRPr sz="3150"/>
            </a:lvl8pPr>
            <a:lvl9pPr marL="11519611" indent="0">
              <a:buNone/>
              <a:defRPr sz="3150"/>
            </a:lvl9pPr>
          </a:lstStyle>
          <a:p>
            <a:pPr lvl="0"/>
            <a:r>
              <a:rPr lang="en-US"/>
              <a:t>Click to edit Master text styles</a:t>
            </a:r>
          </a:p>
        </p:txBody>
      </p:sp>
      <p:sp>
        <p:nvSpPr>
          <p:cNvPr id="5" name="Date Placeholder 4"/>
          <p:cNvSpPr>
            <a:spLocks noGrp="1"/>
          </p:cNvSpPr>
          <p:nvPr>
            <p:ph type="dt" sz="half" idx="10"/>
          </p:nvPr>
        </p:nvSpPr>
        <p:spPr/>
        <p:txBody>
          <a:bodyPr/>
          <a:lstStyle/>
          <a:p>
            <a:fld id="{BAF688EA-045F-420D-BA15-1D04D6CEE9BC}" type="datetimeFigureOut">
              <a:rPr lang="en-IN" smtClean="0"/>
              <a:pPr/>
              <a:t>10-09-2021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07E6EA-16D6-4C7F-A734-7E52EA346ECE}" type="slidenum">
              <a:rPr lang="en-IN" smtClean="0"/>
              <a:pPr/>
              <a:t>‹#›</a:t>
            </a:fld>
            <a:endParaRPr lang="en-IN"/>
          </a:p>
        </p:txBody>
      </p:sp>
    </p:spTree>
    <p:extLst>
      <p:ext uri="{BB962C8B-B14F-4D97-AF65-F5344CB8AC3E}">
        <p14:creationId xmlns:p14="http://schemas.microsoft.com/office/powerpoint/2010/main" val="3182277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1149979"/>
            <a:ext cx="27944386" cy="417491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5749874"/>
            <a:ext cx="27944386" cy="137047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20019564"/>
            <a:ext cx="7289840" cy="1149975"/>
          </a:xfrm>
          <a:prstGeom prst="rect">
            <a:avLst/>
          </a:prstGeom>
        </p:spPr>
        <p:txBody>
          <a:bodyPr vert="horz" lIns="91440" tIns="45720" rIns="91440" bIns="45720" rtlCol="0" anchor="ctr"/>
          <a:lstStyle>
            <a:lvl1pPr algn="l">
              <a:defRPr sz="3779">
                <a:solidFill>
                  <a:schemeClr val="tx1">
                    <a:tint val="75000"/>
                  </a:schemeClr>
                </a:solidFill>
              </a:defRPr>
            </a:lvl1pPr>
          </a:lstStyle>
          <a:p>
            <a:fld id="{BAF688EA-045F-420D-BA15-1D04D6CEE9BC}" type="datetimeFigureOut">
              <a:rPr lang="en-IN" smtClean="0"/>
              <a:pPr/>
              <a:t>10-09-2021</a:t>
            </a:fld>
            <a:endParaRPr lang="en-IN"/>
          </a:p>
        </p:txBody>
      </p:sp>
      <p:sp>
        <p:nvSpPr>
          <p:cNvPr id="5" name="Footer Placeholder 4"/>
          <p:cNvSpPr>
            <a:spLocks noGrp="1"/>
          </p:cNvSpPr>
          <p:nvPr>
            <p:ph type="ftr" sz="quarter" idx="3"/>
          </p:nvPr>
        </p:nvSpPr>
        <p:spPr>
          <a:xfrm>
            <a:off x="10732264" y="20019564"/>
            <a:ext cx="10934760" cy="1149975"/>
          </a:xfrm>
          <a:prstGeom prst="rect">
            <a:avLst/>
          </a:prstGeom>
        </p:spPr>
        <p:txBody>
          <a:bodyPr vert="horz" lIns="91440" tIns="45720" rIns="91440" bIns="45720" rtlCol="0" anchor="ctr"/>
          <a:lstStyle>
            <a:lvl1pPr algn="ctr">
              <a:defRPr sz="3779">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2881997" y="20019564"/>
            <a:ext cx="7289840" cy="1149975"/>
          </a:xfrm>
          <a:prstGeom prst="rect">
            <a:avLst/>
          </a:prstGeom>
        </p:spPr>
        <p:txBody>
          <a:bodyPr vert="horz" lIns="91440" tIns="45720" rIns="91440" bIns="45720" rtlCol="0" anchor="ctr"/>
          <a:lstStyle>
            <a:lvl1pPr algn="r">
              <a:defRPr sz="3779">
                <a:solidFill>
                  <a:schemeClr val="tx1">
                    <a:tint val="75000"/>
                  </a:schemeClr>
                </a:solidFill>
              </a:defRPr>
            </a:lvl1pPr>
          </a:lstStyle>
          <a:p>
            <a:fld id="{FB07E6EA-16D6-4C7F-A734-7E52EA346ECE}" type="slidenum">
              <a:rPr lang="en-IN" smtClean="0"/>
              <a:pPr/>
              <a:t>‹#›</a:t>
            </a:fld>
            <a:endParaRPr lang="en-IN"/>
          </a:p>
        </p:txBody>
      </p:sp>
    </p:spTree>
    <p:extLst>
      <p:ext uri="{BB962C8B-B14F-4D97-AF65-F5344CB8AC3E}">
        <p14:creationId xmlns:p14="http://schemas.microsoft.com/office/powerpoint/2010/main" val="11194804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879903" rtl="0" eaLnBrk="1" latinLnBrk="0" hangingPunct="1">
        <a:lnSpc>
          <a:spcPct val="90000"/>
        </a:lnSpc>
        <a:spcBef>
          <a:spcPct val="0"/>
        </a:spcBef>
        <a:buNone/>
        <a:defRPr sz="13858" kern="1200">
          <a:solidFill>
            <a:schemeClr val="tx1"/>
          </a:solidFill>
          <a:latin typeface="+mj-lt"/>
          <a:ea typeface="+mj-ea"/>
          <a:cs typeface="+mj-cs"/>
        </a:defRPr>
      </a:lvl1pPr>
    </p:titleStyle>
    <p:bodyStyle>
      <a:lvl1pPr marL="719976" indent="-719976" algn="l" defTabSz="2879903" rtl="0" eaLnBrk="1" latinLnBrk="0"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59927" indent="-719976" algn="l" defTabSz="2879903" rtl="0" eaLnBrk="1" latinLnBrk="0"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599879" indent="-719976" algn="l" defTabSz="2879903" rtl="0" eaLnBrk="1" latinLnBrk="0"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39830" indent="-719976" algn="l" defTabSz="2879903"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79781" indent="-719976" algn="l" defTabSz="2879903"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19733" indent="-719976" algn="l" defTabSz="2879903"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59684" indent="-719976" algn="l" defTabSz="2879903"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799636" indent="-719976" algn="l" defTabSz="2879903"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39587" indent="-719976" algn="l" defTabSz="2879903"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79903" rtl="0" eaLnBrk="1" latinLnBrk="0" hangingPunct="1">
        <a:defRPr sz="5669" kern="1200">
          <a:solidFill>
            <a:schemeClr val="tx1"/>
          </a:solidFill>
          <a:latin typeface="+mn-lt"/>
          <a:ea typeface="+mn-ea"/>
          <a:cs typeface="+mn-cs"/>
        </a:defRPr>
      </a:lvl1pPr>
      <a:lvl2pPr marL="1439951" algn="l" defTabSz="2879903" rtl="0" eaLnBrk="1" latinLnBrk="0" hangingPunct="1">
        <a:defRPr sz="5669" kern="1200">
          <a:solidFill>
            <a:schemeClr val="tx1"/>
          </a:solidFill>
          <a:latin typeface="+mn-lt"/>
          <a:ea typeface="+mn-ea"/>
          <a:cs typeface="+mn-cs"/>
        </a:defRPr>
      </a:lvl2pPr>
      <a:lvl3pPr marL="2879903" algn="l" defTabSz="2879903" rtl="0" eaLnBrk="1" latinLnBrk="0" hangingPunct="1">
        <a:defRPr sz="5669" kern="1200">
          <a:solidFill>
            <a:schemeClr val="tx1"/>
          </a:solidFill>
          <a:latin typeface="+mn-lt"/>
          <a:ea typeface="+mn-ea"/>
          <a:cs typeface="+mn-cs"/>
        </a:defRPr>
      </a:lvl3pPr>
      <a:lvl4pPr marL="4319854" algn="l" defTabSz="2879903" rtl="0" eaLnBrk="1" latinLnBrk="0" hangingPunct="1">
        <a:defRPr sz="5669" kern="1200">
          <a:solidFill>
            <a:schemeClr val="tx1"/>
          </a:solidFill>
          <a:latin typeface="+mn-lt"/>
          <a:ea typeface="+mn-ea"/>
          <a:cs typeface="+mn-cs"/>
        </a:defRPr>
      </a:lvl4pPr>
      <a:lvl5pPr marL="5759806" algn="l" defTabSz="2879903" rtl="0" eaLnBrk="1" latinLnBrk="0" hangingPunct="1">
        <a:defRPr sz="5669" kern="1200">
          <a:solidFill>
            <a:schemeClr val="tx1"/>
          </a:solidFill>
          <a:latin typeface="+mn-lt"/>
          <a:ea typeface="+mn-ea"/>
          <a:cs typeface="+mn-cs"/>
        </a:defRPr>
      </a:lvl5pPr>
      <a:lvl6pPr marL="7199757" algn="l" defTabSz="2879903" rtl="0" eaLnBrk="1" latinLnBrk="0" hangingPunct="1">
        <a:defRPr sz="5669" kern="1200">
          <a:solidFill>
            <a:schemeClr val="tx1"/>
          </a:solidFill>
          <a:latin typeface="+mn-lt"/>
          <a:ea typeface="+mn-ea"/>
          <a:cs typeface="+mn-cs"/>
        </a:defRPr>
      </a:lvl6pPr>
      <a:lvl7pPr marL="8639708" algn="l" defTabSz="2879903" rtl="0" eaLnBrk="1" latinLnBrk="0" hangingPunct="1">
        <a:defRPr sz="5669" kern="1200">
          <a:solidFill>
            <a:schemeClr val="tx1"/>
          </a:solidFill>
          <a:latin typeface="+mn-lt"/>
          <a:ea typeface="+mn-ea"/>
          <a:cs typeface="+mn-cs"/>
        </a:defRPr>
      </a:lvl7pPr>
      <a:lvl8pPr marL="10079660" algn="l" defTabSz="2879903" rtl="0" eaLnBrk="1" latinLnBrk="0" hangingPunct="1">
        <a:defRPr sz="5669" kern="1200">
          <a:solidFill>
            <a:schemeClr val="tx1"/>
          </a:solidFill>
          <a:latin typeface="+mn-lt"/>
          <a:ea typeface="+mn-ea"/>
          <a:cs typeface="+mn-cs"/>
        </a:defRPr>
      </a:lvl8pPr>
      <a:lvl9pPr marL="11519611" algn="l" defTabSz="2879903"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e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chart" Target="../charts/char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F6CBC-1D44-4478-AAD5-FD4F0E2D3021}"/>
              </a:ext>
            </a:extLst>
          </p:cNvPr>
          <p:cNvSpPr>
            <a:spLocks noGrp="1"/>
          </p:cNvSpPr>
          <p:nvPr>
            <p:ph type="ctrTitle"/>
          </p:nvPr>
        </p:nvSpPr>
        <p:spPr>
          <a:xfrm>
            <a:off x="1" y="-207820"/>
            <a:ext cx="32399288" cy="1911927"/>
          </a:xfrm>
          <a:blipFill>
            <a:blip r:embed="rId2"/>
            <a:tile tx="0" ty="0" sx="100000" sy="100000" flip="none" algn="tl"/>
          </a:blipFill>
        </p:spPr>
        <p:txBody>
          <a:bodyPr>
            <a:noAutofit/>
          </a:bodyPr>
          <a:lstStyle/>
          <a:p>
            <a:r>
              <a:rPr lang="en-US" sz="4800" dirty="0">
                <a:latin typeface="Algerian" pitchFamily="82" charset="0"/>
              </a:rPr>
              <a:t>A missed caesarean scar ectopic pregnancy may land up in hysterectomy: a case report</a:t>
            </a:r>
            <a:br>
              <a:rPr lang="en-US" sz="5400" b="1" dirty="0"/>
            </a:br>
            <a:r>
              <a:rPr lang="en-US" sz="4000" b="1" dirty="0">
                <a:latin typeface="+mn-lt"/>
              </a:rPr>
              <a:t>Dr </a:t>
            </a:r>
            <a:r>
              <a:rPr lang="en-US" sz="4000" b="1" dirty="0" err="1">
                <a:latin typeface="+mn-lt"/>
              </a:rPr>
              <a:t>Sanjita</a:t>
            </a:r>
            <a:r>
              <a:rPr lang="en-US" sz="4000" b="1" dirty="0">
                <a:latin typeface="+mn-lt"/>
              </a:rPr>
              <a:t> Pal, Dr Ruchi Kishore, Dr Pratibha </a:t>
            </a:r>
            <a:r>
              <a:rPr lang="en-US" sz="4000" b="1" dirty="0" err="1">
                <a:latin typeface="+mn-lt"/>
              </a:rPr>
              <a:t>Lambodari</a:t>
            </a:r>
            <a:r>
              <a:rPr lang="en-US" sz="4000" b="1" dirty="0">
                <a:latin typeface="+mn-lt"/>
              </a:rPr>
              <a:t>, Dr Neelam Singh, Dr Anjum Khan</a:t>
            </a:r>
            <a:br>
              <a:rPr lang="en-US" sz="4000" b="1">
                <a:latin typeface="+mn-lt"/>
              </a:rPr>
            </a:br>
            <a:r>
              <a:rPr lang="en-US" sz="4000" b="1">
                <a:latin typeface="+mn-lt"/>
              </a:rPr>
              <a:t>DEPARTMENT OF OBSTETRICS &amp; GYNAECOLOGY,DR</a:t>
            </a:r>
            <a:r>
              <a:rPr lang="en-US" sz="4000" b="1" dirty="0">
                <a:latin typeface="+mn-lt"/>
              </a:rPr>
              <a:t>.</a:t>
            </a:r>
            <a:r>
              <a:rPr lang="en-US" sz="4000" b="1">
                <a:latin typeface="+mn-lt"/>
              </a:rPr>
              <a:t>BRAMH RAIPUR,CHHATTISGARH</a:t>
            </a:r>
            <a:endParaRPr lang="en-IN" sz="4000" b="1" dirty="0">
              <a:latin typeface="+mn-lt"/>
            </a:endParaRPr>
          </a:p>
        </p:txBody>
      </p:sp>
      <p:sp>
        <p:nvSpPr>
          <p:cNvPr id="3" name="Subtitle 2">
            <a:extLst>
              <a:ext uri="{FF2B5EF4-FFF2-40B4-BE49-F238E27FC236}">
                <a16:creationId xmlns:a16="http://schemas.microsoft.com/office/drawing/2014/main" id="{0E447B1A-7C07-4D43-8521-7A49875C3CE4}"/>
              </a:ext>
            </a:extLst>
          </p:cNvPr>
          <p:cNvSpPr>
            <a:spLocks noGrp="1"/>
          </p:cNvSpPr>
          <p:nvPr>
            <p:ph type="subTitle" idx="1"/>
          </p:nvPr>
        </p:nvSpPr>
        <p:spPr>
          <a:xfrm>
            <a:off x="540327" y="2015308"/>
            <a:ext cx="10806544" cy="19030632"/>
          </a:xfrm>
          <a:blipFill>
            <a:blip r:embed="rId3"/>
            <a:tile tx="0" ty="0" sx="100000" sy="100000" flip="none" algn="tl"/>
          </a:blipFill>
          <a:ln>
            <a:solidFill>
              <a:schemeClr val="tx2"/>
            </a:solidFill>
          </a:ln>
        </p:spPr>
        <p:txBody>
          <a:bodyPr>
            <a:normAutofit/>
          </a:bodyPr>
          <a:lstStyle/>
          <a:p>
            <a:pPr algn="just">
              <a:lnSpc>
                <a:spcPct val="80000"/>
              </a:lnSpc>
              <a:spcBef>
                <a:spcPts val="1800"/>
              </a:spcBef>
              <a:spcAft>
                <a:spcPts val="1200"/>
              </a:spcAft>
              <a:buFont typeface="Wingdings" pitchFamily="2" charset="2"/>
              <a:buChar char="Ø"/>
            </a:pPr>
            <a:r>
              <a:rPr lang="en-US" sz="3600" b="1" i="1" u="sng" dirty="0">
                <a:effectLst>
                  <a:outerShdw blurRad="38100" dist="38100" dir="2700000" algn="tl">
                    <a:srgbClr val="000000">
                      <a:alpha val="43137"/>
                    </a:srgbClr>
                  </a:outerShdw>
                </a:effectLst>
                <a:ea typeface="Cambria" pitchFamily="18" charset="0"/>
                <a:cs typeface="Times New Roman" pitchFamily="18" charset="0"/>
              </a:rPr>
              <a:t> INTRODUCTION:</a:t>
            </a:r>
          </a:p>
          <a:p>
            <a:pPr algn="just">
              <a:lnSpc>
                <a:spcPct val="80000"/>
              </a:lnSpc>
              <a:spcBef>
                <a:spcPts val="1800"/>
              </a:spcBef>
              <a:spcAft>
                <a:spcPts val="1200"/>
              </a:spcAft>
            </a:pPr>
            <a:r>
              <a:rPr lang="en-US" sz="3600" dirty="0">
                <a:ea typeface="Cambria" pitchFamily="18" charset="0"/>
                <a:cs typeface="Times New Roman" pitchFamily="18" charset="0"/>
              </a:rPr>
              <a:t>A caesarean scar pregnancy (CSP) is a complex iatrogenic pathology, which</a:t>
            </a:r>
            <a:r>
              <a:rPr lang="en-US" sz="3600" dirty="0">
                <a:solidFill>
                  <a:srgbClr val="0070C0"/>
                </a:solidFill>
                <a:ea typeface="Cambria" pitchFamily="18" charset="0"/>
                <a:cs typeface="Times New Roman" pitchFamily="18" charset="0"/>
              </a:rPr>
              <a:t> represents a consequence of a previous caesarean section.</a:t>
            </a:r>
          </a:p>
          <a:p>
            <a:pPr algn="just">
              <a:lnSpc>
                <a:spcPct val="80000"/>
              </a:lnSpc>
              <a:spcBef>
                <a:spcPts val="1800"/>
              </a:spcBef>
              <a:spcAft>
                <a:spcPts val="1200"/>
              </a:spcAft>
              <a:buFont typeface="Wingdings" pitchFamily="2" charset="2"/>
              <a:buChar char="§"/>
            </a:pPr>
            <a:r>
              <a:rPr lang="en-US" sz="3600" dirty="0">
                <a:ea typeface="Cambria" pitchFamily="18" charset="0"/>
                <a:cs typeface="Times New Roman" pitchFamily="18" charset="0"/>
              </a:rPr>
              <a:t> </a:t>
            </a:r>
            <a:r>
              <a:rPr lang="en-US" sz="3600" dirty="0">
                <a:solidFill>
                  <a:srgbClr val="C00000"/>
                </a:solidFill>
                <a:ea typeface="Calibri" panose="020F0502020204030204" pitchFamily="34" charset="0"/>
                <a:cs typeface="Calibri" panose="020F0502020204030204" pitchFamily="34" charset="0"/>
              </a:rPr>
              <a:t>Total incidence of ectopic pregnancy is 0.5-1.5%. </a:t>
            </a:r>
            <a:r>
              <a:rPr lang="en-US" sz="3600" dirty="0">
                <a:ea typeface="Calibri" panose="020F0502020204030204" pitchFamily="34" charset="0"/>
                <a:cs typeface="Calibri" panose="020F0502020204030204" pitchFamily="34" charset="0"/>
              </a:rPr>
              <a:t>Most common location of ectopic pregnancy is fallopian tube (&gt;95%). Besides this, other rare locations are- Interstitial (≈2%), and rare sites include- abdominal, ovarian, cervical and cesarean scar (all constituting </a:t>
            </a:r>
            <a:r>
              <a:rPr lang="en-US" sz="3600" dirty="0" err="1">
                <a:ea typeface="Calibri" panose="020F0502020204030204" pitchFamily="34" charset="0"/>
                <a:cs typeface="Calibri" panose="020F0502020204030204" pitchFamily="34" charset="0"/>
              </a:rPr>
              <a:t>upto</a:t>
            </a:r>
            <a:r>
              <a:rPr lang="en-US" sz="3600" dirty="0">
                <a:ea typeface="Calibri" panose="020F0502020204030204" pitchFamily="34" charset="0"/>
                <a:cs typeface="Calibri" panose="020F0502020204030204" pitchFamily="34" charset="0"/>
              </a:rPr>
              <a:t> only &lt;5% of all ectopic sites)</a:t>
            </a:r>
            <a:r>
              <a:rPr lang="en-US" sz="3600" baseline="30000" dirty="0">
                <a:ea typeface="Calibri" panose="020F0502020204030204" pitchFamily="34" charset="0"/>
                <a:cs typeface="Calibri" panose="020F0502020204030204" pitchFamily="34" charset="0"/>
              </a:rPr>
              <a:t>1</a:t>
            </a:r>
            <a:r>
              <a:rPr lang="en-US" sz="3600" dirty="0">
                <a:ea typeface="Calibri" panose="020F0502020204030204" pitchFamily="34" charset="0"/>
                <a:cs typeface="Calibri" panose="020F0502020204030204" pitchFamily="34" charset="0"/>
              </a:rPr>
              <a:t>.</a:t>
            </a:r>
            <a:r>
              <a:rPr lang="en-US" sz="3600" dirty="0">
                <a:solidFill>
                  <a:srgbClr val="C00000"/>
                </a:solidFill>
                <a:ea typeface="Calibri" panose="020F0502020204030204" pitchFamily="34" charset="0"/>
                <a:cs typeface="Calibri" panose="020F0502020204030204" pitchFamily="34" charset="0"/>
              </a:rPr>
              <a:t> </a:t>
            </a:r>
            <a:r>
              <a:rPr lang="en-US" sz="3600" dirty="0">
                <a:solidFill>
                  <a:srgbClr val="C00000"/>
                </a:solidFill>
              </a:rPr>
              <a:t>CSP have a prevalence of 1 in 2000 pregnancies</a:t>
            </a:r>
            <a:r>
              <a:rPr lang="en-US" sz="3600" dirty="0">
                <a:solidFill>
                  <a:srgbClr val="C00000"/>
                </a:solidFill>
                <a:cs typeface="Calibri" panose="020F0502020204030204" pitchFamily="34" charset="0"/>
              </a:rPr>
              <a:t>.</a:t>
            </a:r>
          </a:p>
          <a:p>
            <a:pPr algn="just">
              <a:lnSpc>
                <a:spcPct val="80000"/>
              </a:lnSpc>
              <a:spcBef>
                <a:spcPts val="1800"/>
              </a:spcBef>
              <a:spcAft>
                <a:spcPts val="1200"/>
              </a:spcAft>
              <a:buFont typeface="Wingdings" pitchFamily="2" charset="2"/>
              <a:buChar char="§"/>
            </a:pPr>
            <a:r>
              <a:rPr lang="en-US" sz="3600" dirty="0">
                <a:ea typeface="Cambria" pitchFamily="18" charset="0"/>
                <a:cs typeface="Times New Roman" pitchFamily="18" charset="0"/>
              </a:rPr>
              <a:t>It has had an exponential increase in recent years due to parallel increase in number of the caesarean sections.</a:t>
            </a:r>
          </a:p>
          <a:p>
            <a:pPr algn="just">
              <a:lnSpc>
                <a:spcPct val="80000"/>
              </a:lnSpc>
              <a:spcBef>
                <a:spcPts val="1800"/>
              </a:spcBef>
              <a:spcAft>
                <a:spcPts val="1200"/>
              </a:spcAft>
              <a:buFont typeface="Wingdings" pitchFamily="2" charset="2"/>
              <a:buChar char="§"/>
            </a:pPr>
            <a:r>
              <a:rPr lang="en-US" sz="3600" dirty="0">
                <a:ea typeface="Cambria" pitchFamily="18" charset="0"/>
                <a:cs typeface="Times New Roman" pitchFamily="18" charset="0"/>
              </a:rPr>
              <a:t> Here, </a:t>
            </a:r>
            <a:r>
              <a:rPr lang="en-US" sz="3600" dirty="0">
                <a:solidFill>
                  <a:srgbClr val="C00000"/>
                </a:solidFill>
                <a:ea typeface="Cambria" pitchFamily="18" charset="0"/>
                <a:cs typeface="Times New Roman" pitchFamily="18" charset="0"/>
              </a:rPr>
              <a:t>we report a case of CSP that, following an initial apparently successful treatment, required surgical management due to heavy bleeding. </a:t>
            </a:r>
            <a:r>
              <a:rPr lang="en-US" sz="3600" dirty="0">
                <a:ea typeface="Cambria" pitchFamily="18" charset="0"/>
                <a:cs typeface="Times New Roman" pitchFamily="18" charset="0"/>
              </a:rPr>
              <a:t>Therefore, </a:t>
            </a:r>
            <a:r>
              <a:rPr lang="en-US" sz="3600" dirty="0">
                <a:solidFill>
                  <a:srgbClr val="0070C0"/>
                </a:solidFill>
                <a:ea typeface="Cambria" pitchFamily="18" charset="0"/>
                <a:cs typeface="Times New Roman" pitchFamily="18" charset="0"/>
              </a:rPr>
              <a:t>CSP has to be evaluated </a:t>
            </a:r>
          </a:p>
          <a:p>
            <a:pPr algn="just">
              <a:lnSpc>
                <a:spcPct val="80000"/>
              </a:lnSpc>
              <a:spcBef>
                <a:spcPts val="1800"/>
              </a:spcBef>
              <a:spcAft>
                <a:spcPts val="1200"/>
              </a:spcAft>
            </a:pPr>
            <a:r>
              <a:rPr lang="en-US" sz="3600" dirty="0">
                <a:solidFill>
                  <a:srgbClr val="0070C0"/>
                </a:solidFill>
                <a:ea typeface="Cambria" pitchFamily="18" charset="0"/>
                <a:cs typeface="Times New Roman" pitchFamily="18" charset="0"/>
              </a:rPr>
              <a:t>during the first</a:t>
            </a:r>
          </a:p>
          <a:p>
            <a:pPr algn="just">
              <a:lnSpc>
                <a:spcPct val="80000"/>
              </a:lnSpc>
              <a:spcBef>
                <a:spcPts val="1800"/>
              </a:spcBef>
              <a:spcAft>
                <a:spcPts val="1200"/>
              </a:spcAft>
            </a:pPr>
            <a:r>
              <a:rPr lang="en-US" sz="3600" dirty="0">
                <a:solidFill>
                  <a:srgbClr val="0070C0"/>
                </a:solidFill>
                <a:ea typeface="Cambria" pitchFamily="18" charset="0"/>
                <a:cs typeface="Times New Roman" pitchFamily="18" charset="0"/>
              </a:rPr>
              <a:t> trimester. </a:t>
            </a:r>
          </a:p>
          <a:p>
            <a:pPr algn="just">
              <a:lnSpc>
                <a:spcPct val="80000"/>
              </a:lnSpc>
              <a:spcBef>
                <a:spcPts val="1800"/>
              </a:spcBef>
              <a:spcAft>
                <a:spcPts val="1200"/>
              </a:spcAft>
              <a:buFont typeface="Wingdings" pitchFamily="2" charset="2"/>
              <a:buChar char="Ø"/>
            </a:pPr>
            <a:r>
              <a:rPr lang="en-US" sz="3600" b="1" i="1" u="sng" dirty="0">
                <a:effectLst>
                  <a:outerShdw blurRad="38100" dist="38100" dir="2700000" algn="tl">
                    <a:srgbClr val="000000">
                      <a:alpha val="43137"/>
                    </a:srgbClr>
                  </a:outerShdw>
                </a:effectLst>
              </a:rPr>
              <a:t>CASE REPORT : </a:t>
            </a:r>
          </a:p>
          <a:p>
            <a:pPr algn="just">
              <a:lnSpc>
                <a:spcPct val="80000"/>
              </a:lnSpc>
              <a:spcBef>
                <a:spcPts val="1800"/>
              </a:spcBef>
              <a:spcAft>
                <a:spcPts val="1200"/>
              </a:spcAft>
              <a:buFont typeface="Wingdings" pitchFamily="2" charset="2"/>
              <a:buChar char="§"/>
            </a:pPr>
            <a:r>
              <a:rPr lang="en-US" sz="3600" dirty="0"/>
              <a:t> A </a:t>
            </a:r>
            <a:r>
              <a:rPr lang="en-US" sz="3600" dirty="0">
                <a:solidFill>
                  <a:srgbClr val="0070C0"/>
                </a:solidFill>
              </a:rPr>
              <a:t>40 year old</a:t>
            </a:r>
          </a:p>
          <a:p>
            <a:pPr algn="just">
              <a:lnSpc>
                <a:spcPct val="80000"/>
              </a:lnSpc>
              <a:spcBef>
                <a:spcPts val="1800"/>
              </a:spcBef>
              <a:spcAft>
                <a:spcPts val="1200"/>
              </a:spcAft>
            </a:pPr>
            <a:r>
              <a:rPr lang="en-US" sz="3600" dirty="0">
                <a:solidFill>
                  <a:srgbClr val="0070C0"/>
                </a:solidFill>
              </a:rPr>
              <a:t> G4P2L2Ab1 with previous 2 cesarean sections </a:t>
            </a:r>
            <a:r>
              <a:rPr lang="en-US" sz="3600" dirty="0"/>
              <a:t>with 1½ months </a:t>
            </a:r>
            <a:r>
              <a:rPr lang="en-US" sz="3600" dirty="0" err="1"/>
              <a:t>amenorrhoea</a:t>
            </a:r>
            <a:r>
              <a:rPr lang="en-US" sz="3600" dirty="0"/>
              <a:t> &amp; spotting for last 15 days followed by lower abdominal pain &amp; bleeding PV since 3 day at the time of admission leading to diagnosis of threatened abortion, which was confirmed on USG &amp; managed conservatively. But, </a:t>
            </a:r>
            <a:r>
              <a:rPr lang="en-US" sz="3600" dirty="0">
                <a:solidFill>
                  <a:srgbClr val="0070C0"/>
                </a:solidFill>
              </a:rPr>
              <a:t>after one week she had heavy and profuse bleeding along with lower abdominal pain  and hemodynamic instability, </a:t>
            </a:r>
            <a:r>
              <a:rPr lang="en-US" sz="3600" dirty="0"/>
              <a:t>for which she was immediately taken for evacuation in </a:t>
            </a:r>
            <a:r>
              <a:rPr lang="en-US" sz="3600" dirty="0" err="1"/>
              <a:t>Ot</a:t>
            </a:r>
            <a:r>
              <a:rPr lang="en-US" sz="3600" dirty="0"/>
              <a:t> under USG guidance which revealed the suction cannula inside an empty uterine cavity and  sac seen separately  in lower uterine segment near caesarean scar site.</a:t>
            </a:r>
          </a:p>
          <a:p>
            <a:pPr algn="just">
              <a:lnSpc>
                <a:spcPct val="80000"/>
              </a:lnSpc>
              <a:spcBef>
                <a:spcPts val="1800"/>
              </a:spcBef>
              <a:spcAft>
                <a:spcPts val="1200"/>
              </a:spcAft>
              <a:buFont typeface="Wingdings" pitchFamily="2" charset="2"/>
              <a:buChar char="§"/>
            </a:pPr>
            <a:r>
              <a:rPr lang="en-US" sz="3600" b="1" dirty="0"/>
              <a:t> P/V Examination-</a:t>
            </a:r>
            <a:r>
              <a:rPr lang="en-US" sz="3600" dirty="0"/>
              <a:t>  dark </a:t>
            </a:r>
            <a:r>
              <a:rPr lang="en-US" sz="3600" dirty="0" err="1"/>
              <a:t>coloured</a:t>
            </a:r>
            <a:r>
              <a:rPr lang="en-US" sz="3600" dirty="0"/>
              <a:t> bleeding  seen.</a:t>
            </a:r>
          </a:p>
          <a:p>
            <a:pPr algn="just">
              <a:lnSpc>
                <a:spcPct val="80000"/>
              </a:lnSpc>
              <a:spcBef>
                <a:spcPts val="1800"/>
              </a:spcBef>
              <a:spcAft>
                <a:spcPts val="1200"/>
              </a:spcAft>
              <a:buFont typeface="Wingdings" pitchFamily="2" charset="2"/>
              <a:buChar char="§"/>
            </a:pPr>
            <a:endParaRPr lang="en-US" sz="3600" dirty="0">
              <a:solidFill>
                <a:srgbClr val="C00000"/>
              </a:solidFill>
              <a:effectLst/>
              <a:ea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375B0E0E-0EBA-413F-94F6-2FC9028B6AA0}"/>
              </a:ext>
            </a:extLst>
          </p:cNvPr>
          <p:cNvSpPr txBox="1"/>
          <p:nvPr/>
        </p:nvSpPr>
        <p:spPr>
          <a:xfrm>
            <a:off x="21732358" y="2015309"/>
            <a:ext cx="10022262" cy="19057455"/>
          </a:xfrm>
          <a:prstGeom prst="rect">
            <a:avLst/>
          </a:prstGeom>
          <a:blipFill>
            <a:blip r:embed="rId3"/>
            <a:tile tx="0" ty="0" sx="100000" sy="100000" flip="none" algn="tl"/>
          </a:blipFill>
        </p:spPr>
        <p:txBody>
          <a:bodyPr wrap="square" rtlCol="0">
            <a:spAutoFit/>
          </a:bodyPr>
          <a:lstStyle/>
          <a:p>
            <a:pPr algn="just">
              <a:lnSpc>
                <a:spcPct val="80000"/>
              </a:lnSpc>
              <a:spcBef>
                <a:spcPts val="1800"/>
              </a:spcBef>
              <a:spcAft>
                <a:spcPts val="1200"/>
              </a:spcAft>
              <a:buFont typeface="Wingdings" pitchFamily="2" charset="2"/>
              <a:buChar char="Ø"/>
              <a:tabLst>
                <a:tab pos="3667125" algn="l"/>
              </a:tabLst>
            </a:pPr>
            <a:r>
              <a:rPr lang="en-IN" sz="3600" b="1" i="1" u="sng" dirty="0">
                <a:ea typeface="Calibri" panose="020F0502020204030204" pitchFamily="34" charset="0"/>
                <a:cs typeface="Times New Roman" panose="02020603050405020304" pitchFamily="18" charset="0"/>
              </a:rPr>
              <a:t> </a:t>
            </a:r>
            <a:r>
              <a:rPr lang="en-US" sz="3600" b="1" i="1" u="sng" dirty="0">
                <a:effectLst>
                  <a:outerShdw blurRad="38100" dist="38100" dir="2700000" algn="tl">
                    <a:srgbClr val="000000">
                      <a:alpha val="43137"/>
                    </a:srgbClr>
                  </a:outerShdw>
                </a:effectLst>
                <a:ea typeface="Calibri" panose="020F0502020204030204" pitchFamily="34" charset="0"/>
                <a:cs typeface="Calibri" panose="020F0502020204030204" pitchFamily="34" charset="0"/>
              </a:rPr>
              <a:t>DISCUSSION:</a:t>
            </a:r>
          </a:p>
          <a:p>
            <a:pPr algn="just">
              <a:lnSpc>
                <a:spcPct val="80000"/>
              </a:lnSpc>
              <a:spcBef>
                <a:spcPts val="1800"/>
              </a:spcBef>
              <a:spcAft>
                <a:spcPts val="1200"/>
              </a:spcAft>
              <a:buFont typeface="Wingdings" pitchFamily="2" charset="2"/>
              <a:buChar char="ü"/>
              <a:tabLst>
                <a:tab pos="3667125" algn="l"/>
              </a:tabLst>
            </a:pPr>
            <a:r>
              <a:rPr lang="en-US" sz="3600" dirty="0">
                <a:ea typeface="Calibri" panose="020F0502020204030204" pitchFamily="34" charset="0"/>
                <a:cs typeface="Calibri" panose="020F0502020204030204" pitchFamily="34" charset="0"/>
              </a:rPr>
              <a:t>Ectopic pregnancy refers to implantation of embryo outside the uterus. </a:t>
            </a:r>
          </a:p>
          <a:p>
            <a:pPr algn="just">
              <a:lnSpc>
                <a:spcPct val="80000"/>
              </a:lnSpc>
              <a:spcBef>
                <a:spcPts val="1800"/>
              </a:spcBef>
              <a:spcAft>
                <a:spcPts val="1200"/>
              </a:spcAft>
              <a:buFont typeface="Wingdings" pitchFamily="2" charset="2"/>
              <a:buChar char="ü"/>
              <a:tabLst>
                <a:tab pos="3667125" algn="l"/>
              </a:tabLst>
            </a:pPr>
            <a:r>
              <a:rPr lang="en-US" sz="3600" dirty="0">
                <a:effectLst/>
                <a:ea typeface="Calibri" panose="020F0502020204030204" pitchFamily="34" charset="0"/>
                <a:cs typeface="Calibri" panose="020F0502020204030204" pitchFamily="34" charset="0"/>
              </a:rPr>
              <a:t> </a:t>
            </a:r>
            <a:r>
              <a:rPr lang="en-US" sz="3600" dirty="0">
                <a:effectLst/>
                <a:ea typeface="Calibri" panose="020F0502020204030204" pitchFamily="34" charset="0"/>
                <a:cs typeface="Times New Roman" panose="02020603050405020304" pitchFamily="18" charset="0"/>
              </a:rPr>
              <a:t>CSP has two types. Type 1 in which the implant is growing inwards with potential to get converted to viable fetus but with high risk of invasive placenta and severe bleeding, and the second type is growing towards the serosa with high risk of rupture in early pregnancy</a:t>
            </a:r>
            <a:r>
              <a:rPr lang="en-US" sz="3600" baseline="30000" dirty="0">
                <a:effectLst/>
                <a:ea typeface="Calibri" panose="020F0502020204030204" pitchFamily="34" charset="0"/>
                <a:cs typeface="Times New Roman" panose="02020603050405020304" pitchFamily="18" charset="0"/>
              </a:rPr>
              <a:t>2</a:t>
            </a:r>
            <a:r>
              <a:rPr lang="en-US" sz="3600" dirty="0">
                <a:effectLst/>
                <a:ea typeface="Calibri" panose="020F0502020204030204" pitchFamily="34" charset="0"/>
                <a:cs typeface="Times New Roman" panose="02020603050405020304" pitchFamily="18" charset="0"/>
              </a:rPr>
              <a:t>.</a:t>
            </a:r>
            <a:endParaRPr lang="en-US" sz="3600" b="1" dirty="0">
              <a:effectLst/>
              <a:highlight>
                <a:srgbClr val="FFFF00"/>
              </a:highlight>
              <a:ea typeface="Calibri" panose="020F0502020204030204" pitchFamily="34" charset="0"/>
              <a:cs typeface="Times New Roman" panose="02020603050405020304" pitchFamily="18" charset="0"/>
            </a:endParaRPr>
          </a:p>
          <a:p>
            <a:pPr algn="just">
              <a:lnSpc>
                <a:spcPct val="80000"/>
              </a:lnSpc>
              <a:spcBef>
                <a:spcPts val="1800"/>
              </a:spcBef>
              <a:spcAft>
                <a:spcPts val="1200"/>
              </a:spcAft>
              <a:buFont typeface="Wingdings" pitchFamily="2" charset="2"/>
              <a:buChar char="ü"/>
              <a:tabLst>
                <a:tab pos="3667125" algn="l"/>
              </a:tabLst>
            </a:pPr>
            <a:r>
              <a:rPr lang="en-IN" sz="3600" dirty="0">
                <a:ea typeface="Calibri" panose="020F0502020204030204" pitchFamily="34" charset="0"/>
                <a:cs typeface="Times New Roman" panose="02020603050405020304" pitchFamily="18" charset="0"/>
              </a:rPr>
              <a:t> </a:t>
            </a:r>
            <a:r>
              <a:rPr lang="en-IN" sz="3600" dirty="0">
                <a:solidFill>
                  <a:srgbClr val="C00000"/>
                </a:solidFill>
                <a:ea typeface="Calibri" panose="020F0502020204030204" pitchFamily="34" charset="0"/>
                <a:cs typeface="Times New Roman" panose="02020603050405020304" pitchFamily="18" charset="0"/>
              </a:rPr>
              <a:t> </a:t>
            </a:r>
            <a:r>
              <a:rPr lang="en-US" sz="3600" dirty="0">
                <a:solidFill>
                  <a:srgbClr val="C00000"/>
                </a:solidFill>
                <a:ea typeface="Calibri" panose="020F0502020204030204" pitchFamily="34" charset="0"/>
                <a:cs typeface="Times New Roman" panose="02020603050405020304" pitchFamily="18" charset="0"/>
              </a:rPr>
              <a:t>Gold standard is </a:t>
            </a:r>
            <a:r>
              <a:rPr lang="en-IN" sz="3600" dirty="0">
                <a:solidFill>
                  <a:srgbClr val="C00000"/>
                </a:solidFill>
                <a:ea typeface="Calibri" panose="020F0502020204030204" pitchFamily="34" charset="0"/>
                <a:cs typeface="Times New Roman" panose="02020603050405020304" pitchFamily="18" charset="0"/>
              </a:rPr>
              <a:t>TVS </a:t>
            </a:r>
            <a:r>
              <a:rPr lang="en-US" sz="3600" dirty="0">
                <a:solidFill>
                  <a:srgbClr val="0070C0"/>
                </a:solidFill>
                <a:ea typeface="Calibri" panose="020F0502020204030204" pitchFamily="34" charset="0"/>
                <a:cs typeface="Times New Roman" panose="02020603050405020304" pitchFamily="18" charset="0"/>
              </a:rPr>
              <a:t>USG criteria for scar ectopic pregnancy- </a:t>
            </a:r>
            <a:r>
              <a:rPr lang="en-US" sz="3600" dirty="0">
                <a:ea typeface="Calibri" panose="020F0502020204030204" pitchFamily="34" charset="0"/>
                <a:cs typeface="Times New Roman" panose="02020603050405020304" pitchFamily="18" charset="0"/>
              </a:rPr>
              <a:t>Empty uterus, empty endocervical canal, thin or absent layer of myometrium between gestational sac and urinary bladder, gestational sac or trophoblast sited anteriorly, at the level of internal </a:t>
            </a:r>
            <a:r>
              <a:rPr lang="en-US" sz="3600" dirty="0" err="1">
                <a:ea typeface="Calibri" panose="020F0502020204030204" pitchFamily="34" charset="0"/>
                <a:cs typeface="Times New Roman" panose="02020603050405020304" pitchFamily="18" charset="0"/>
              </a:rPr>
              <a:t>os</a:t>
            </a:r>
            <a:r>
              <a:rPr lang="en-US" sz="3600" dirty="0">
                <a:ea typeface="Calibri" panose="020F0502020204030204" pitchFamily="34" charset="0"/>
                <a:cs typeface="Times New Roman" panose="02020603050405020304" pitchFamily="18" charset="0"/>
              </a:rPr>
              <a:t>, or lower uterine segment at the site of previous hysterectomy scar. Evidence of trophoblastic/ placental blood flow on doppler.</a:t>
            </a:r>
            <a:endParaRPr lang="en-IN" sz="3600" dirty="0">
              <a:ea typeface="Calibri" panose="020F0502020204030204" pitchFamily="34" charset="0"/>
              <a:cs typeface="Times New Roman" panose="02020603050405020304" pitchFamily="18" charset="0"/>
            </a:endParaRPr>
          </a:p>
          <a:p>
            <a:pPr algn="just">
              <a:lnSpc>
                <a:spcPct val="80000"/>
              </a:lnSpc>
              <a:spcBef>
                <a:spcPts val="1800"/>
              </a:spcBef>
              <a:spcAft>
                <a:spcPts val="1200"/>
              </a:spcAft>
              <a:buFont typeface="Wingdings" pitchFamily="2" charset="2"/>
              <a:buChar char="ü"/>
              <a:tabLst>
                <a:tab pos="3667125" algn="l"/>
              </a:tabLst>
            </a:pPr>
            <a:r>
              <a:rPr lang="en-IN" sz="3600" dirty="0">
                <a:ea typeface="Calibri" panose="020F0502020204030204" pitchFamily="34" charset="0"/>
                <a:cs typeface="Times New Roman" panose="02020603050405020304" pitchFamily="18" charset="0"/>
              </a:rPr>
              <a:t> </a:t>
            </a:r>
            <a:r>
              <a:rPr lang="en-US" sz="3600" dirty="0">
                <a:ea typeface="Calibri" panose="020F0502020204030204" pitchFamily="34" charset="0"/>
                <a:cs typeface="Times New Roman" panose="02020603050405020304" pitchFamily="18" charset="0"/>
              </a:rPr>
              <a:t>T</a:t>
            </a:r>
            <a:r>
              <a:rPr lang="en-US" sz="3600" dirty="0">
                <a:effectLst/>
                <a:ea typeface="Calibri" panose="020F0502020204030204" pitchFamily="34" charset="0"/>
                <a:cs typeface="Times New Roman" panose="02020603050405020304" pitchFamily="18" charset="0"/>
              </a:rPr>
              <a:t>he differential diagnosis includes threatened abortion, incomplete abortion, cervical pregnancy, malignant trophoblastic </a:t>
            </a:r>
            <a:r>
              <a:rPr lang="en-US" sz="3600" dirty="0" err="1">
                <a:effectLst/>
                <a:ea typeface="Calibri" panose="020F0502020204030204" pitchFamily="34" charset="0"/>
                <a:cs typeface="Times New Roman" panose="02020603050405020304" pitchFamily="18" charset="0"/>
              </a:rPr>
              <a:t>tumour</a:t>
            </a:r>
            <a:r>
              <a:rPr lang="en-US" sz="3600" dirty="0">
                <a:effectLst/>
                <a:ea typeface="Calibri" panose="020F0502020204030204" pitchFamily="34" charset="0"/>
                <a:cs typeface="Times New Roman" panose="02020603050405020304" pitchFamily="18" charset="0"/>
              </a:rPr>
              <a:t>.</a:t>
            </a:r>
            <a:endParaRPr lang="en-IN" sz="3600" dirty="0">
              <a:ea typeface="Calibri" panose="020F0502020204030204" pitchFamily="34" charset="0"/>
              <a:cs typeface="Times New Roman" panose="02020603050405020304" pitchFamily="18" charset="0"/>
            </a:endParaRPr>
          </a:p>
          <a:p>
            <a:pPr algn="just">
              <a:lnSpc>
                <a:spcPct val="80000"/>
              </a:lnSpc>
              <a:spcBef>
                <a:spcPts val="1800"/>
              </a:spcBef>
              <a:spcAft>
                <a:spcPts val="1200"/>
              </a:spcAft>
              <a:buFont typeface="Wingdings" pitchFamily="2" charset="2"/>
              <a:buChar char="ü"/>
              <a:tabLst>
                <a:tab pos="3667125" algn="l"/>
              </a:tabLst>
            </a:pPr>
            <a:r>
              <a:rPr lang="en-IN" sz="3600" dirty="0">
                <a:effectLst/>
                <a:ea typeface="Calibri" panose="020F0502020204030204" pitchFamily="34" charset="0"/>
                <a:cs typeface="Times New Roman" panose="02020603050405020304" pitchFamily="18" charset="0"/>
              </a:rPr>
              <a:t> </a:t>
            </a:r>
            <a:r>
              <a:rPr lang="en-IN" sz="3600" dirty="0">
                <a:solidFill>
                  <a:srgbClr val="C00000"/>
                </a:solidFill>
                <a:effectLst/>
                <a:ea typeface="Calibri" panose="020F0502020204030204" pitchFamily="34" charset="0"/>
                <a:cs typeface="Times New Roman" panose="02020603050405020304" pitchFamily="18" charset="0"/>
              </a:rPr>
              <a:t>A CSP may present as a threatened miscarriage, or remain asymptomatic through the first trimester. Medical treatment may be successful, however may need surgical management or hysterectomy as life saving procedure as in this case.</a:t>
            </a:r>
            <a:endParaRPr lang="en-IN" sz="3600" dirty="0">
              <a:solidFill>
                <a:srgbClr val="C00000"/>
              </a:solidFill>
              <a:ea typeface="Calibri" panose="020F0502020204030204" pitchFamily="34" charset="0"/>
              <a:cs typeface="Times New Roman" panose="02020603050405020304" pitchFamily="18" charset="0"/>
            </a:endParaRPr>
          </a:p>
          <a:p>
            <a:pPr algn="just">
              <a:lnSpc>
                <a:spcPct val="80000"/>
              </a:lnSpc>
              <a:spcBef>
                <a:spcPts val="1800"/>
              </a:spcBef>
              <a:spcAft>
                <a:spcPts val="1200"/>
              </a:spcAft>
              <a:buFont typeface="Wingdings" pitchFamily="2" charset="2"/>
              <a:buChar char="ü"/>
              <a:tabLst>
                <a:tab pos="3667125" algn="l"/>
              </a:tabLst>
            </a:pPr>
            <a:r>
              <a:rPr lang="en-IN" sz="3600" dirty="0">
                <a:solidFill>
                  <a:srgbClr val="C00000"/>
                </a:solidFill>
                <a:effectLst/>
                <a:ea typeface="Calibri" panose="020F0502020204030204" pitchFamily="34" charset="0"/>
                <a:cs typeface="Times New Roman" panose="02020603050405020304" pitchFamily="18" charset="0"/>
              </a:rPr>
              <a:t> </a:t>
            </a:r>
            <a:r>
              <a:rPr lang="en-US" sz="3600" dirty="0">
                <a:effectLst/>
                <a:ea typeface="Calibri" panose="020F0502020204030204" pitchFamily="34" charset="0"/>
                <a:cs typeface="Times New Roman" panose="02020603050405020304" pitchFamily="18" charset="0"/>
              </a:rPr>
              <a:t>Management: </a:t>
            </a:r>
            <a:r>
              <a:rPr lang="en-US" sz="3600" b="1" dirty="0">
                <a:effectLst/>
                <a:ea typeface="Calibri" panose="020F0502020204030204" pitchFamily="34" charset="0"/>
                <a:cs typeface="Times New Roman" panose="02020603050405020304" pitchFamily="18" charset="0"/>
              </a:rPr>
              <a:t>Expectant-</a:t>
            </a:r>
            <a:r>
              <a:rPr lang="en-US" sz="3600" dirty="0">
                <a:effectLst/>
                <a:ea typeface="Calibri" panose="020F0502020204030204" pitchFamily="34" charset="0"/>
                <a:cs typeface="Times New Roman" panose="02020603050405020304" pitchFamily="18" charset="0"/>
              </a:rPr>
              <a:t> medical management with methotrexate, uterine artery embolization.</a:t>
            </a:r>
            <a:r>
              <a:rPr lang="en-IN" sz="3600" dirty="0">
                <a:ea typeface="Calibri" panose="020F0502020204030204" pitchFamily="34" charset="0"/>
                <a:cs typeface="Times New Roman" panose="02020603050405020304" pitchFamily="18" charset="0"/>
              </a:rPr>
              <a:t> </a:t>
            </a:r>
            <a:r>
              <a:rPr lang="en-US" sz="3600" b="1" dirty="0">
                <a:effectLst/>
                <a:ea typeface="Calibri" panose="020F0502020204030204" pitchFamily="34" charset="0"/>
                <a:cs typeface="Times New Roman" panose="02020603050405020304" pitchFamily="18" charset="0"/>
              </a:rPr>
              <a:t>Surgical management: </a:t>
            </a:r>
            <a:r>
              <a:rPr lang="en-US" sz="3600" dirty="0">
                <a:effectLst/>
                <a:ea typeface="Calibri" panose="020F0502020204030204" pitchFamily="34" charset="0"/>
                <a:cs typeface="Times New Roman" panose="02020603050405020304" pitchFamily="18" charset="0"/>
              </a:rPr>
              <a:t>Evacuation by Dilatation &amp; Curettage,</a:t>
            </a:r>
            <a:r>
              <a:rPr lang="en-IN" sz="3600" dirty="0">
                <a:effectLst/>
                <a:ea typeface="Calibri" panose="020F0502020204030204" pitchFamily="34" charset="0"/>
                <a:cs typeface="Times New Roman" panose="02020603050405020304" pitchFamily="18" charset="0"/>
              </a:rPr>
              <a:t> </a:t>
            </a:r>
            <a:r>
              <a:rPr lang="en-US" sz="3600" dirty="0">
                <a:effectLst/>
                <a:ea typeface="Calibri" panose="020F0502020204030204" pitchFamily="34" charset="0"/>
                <a:cs typeface="Times New Roman" panose="02020603050405020304" pitchFamily="18" charset="0"/>
              </a:rPr>
              <a:t>hysteroscopic resection, excision of pregnancy by laparotomy or laparoscopy or </a:t>
            </a:r>
            <a:r>
              <a:rPr lang="en-US" sz="3600" dirty="0" err="1">
                <a:effectLst/>
                <a:ea typeface="Calibri" panose="020F0502020204030204" pitchFamily="34" charset="0"/>
                <a:cs typeface="Times New Roman" panose="02020603050405020304" pitchFamily="18" charset="0"/>
              </a:rPr>
              <a:t>transvaginally</a:t>
            </a:r>
            <a:r>
              <a:rPr lang="en-US" sz="3600" dirty="0">
                <a:ea typeface="Calibri" panose="020F0502020204030204" pitchFamily="34" charset="0"/>
                <a:cs typeface="Times New Roman" panose="02020603050405020304" pitchFamily="18" charset="0"/>
              </a:rPr>
              <a:t> </a:t>
            </a:r>
            <a:r>
              <a:rPr lang="en-US" sz="3600" dirty="0">
                <a:effectLst/>
                <a:ea typeface="Calibri" panose="020F0502020204030204" pitchFamily="34" charset="0"/>
                <a:cs typeface="Times New Roman" panose="02020603050405020304" pitchFamily="18" charset="0"/>
              </a:rPr>
              <a:t>, hysterectomy.</a:t>
            </a:r>
          </a:p>
          <a:p>
            <a:pPr algn="just">
              <a:lnSpc>
                <a:spcPct val="80000"/>
              </a:lnSpc>
              <a:spcBef>
                <a:spcPts val="1800"/>
              </a:spcBef>
              <a:spcAft>
                <a:spcPts val="1200"/>
              </a:spcAft>
              <a:buFont typeface="Wingdings" pitchFamily="2" charset="2"/>
              <a:buChar char="§"/>
              <a:tabLst>
                <a:tab pos="3667125" algn="l"/>
              </a:tabLst>
            </a:pPr>
            <a:r>
              <a:rPr lang="en-US" sz="3600" dirty="0">
                <a:ea typeface="Calibri" panose="020F0502020204030204" pitchFamily="34" charset="0"/>
                <a:cs typeface="Times New Roman" panose="02020603050405020304" pitchFamily="18" charset="0"/>
              </a:rPr>
              <a:t> References:</a:t>
            </a:r>
          </a:p>
          <a:p>
            <a:pPr marL="457200" indent="-457200" algn="just">
              <a:lnSpc>
                <a:spcPct val="80000"/>
              </a:lnSpc>
              <a:spcBef>
                <a:spcPts val="1800"/>
              </a:spcBef>
              <a:spcAft>
                <a:spcPts val="1200"/>
              </a:spcAft>
              <a:buFont typeface="+mj-lt"/>
              <a:buAutoNum type="arabicPeriod"/>
              <a:tabLst>
                <a:tab pos="3667125" algn="l"/>
              </a:tabLs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Cunningham, F. G.,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Leveno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K. J., Bloom, S. 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Dashe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J. S., Hoffman, B. L., . .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Spong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 Y. (2018). Williams obstetrics (25th edition.). New York: McGraw-Hill Education.</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80000"/>
              </a:lnSpc>
              <a:spcBef>
                <a:spcPts val="1200"/>
              </a:spcBef>
              <a:tabLst>
                <a:tab pos="3667125" algn="l"/>
              </a:tabLst>
            </a:pPr>
            <a:r>
              <a:rPr lang="en-IN" sz="2400" b="0" i="0" dirty="0">
                <a:solidFill>
                  <a:srgbClr val="222222"/>
                </a:solidFill>
                <a:effectLst/>
                <a:latin typeface="Times New Roman" panose="02020603050405020304" pitchFamily="18" charset="0"/>
                <a:cs typeface="Times New Roman" panose="02020603050405020304" pitchFamily="18" charset="0"/>
              </a:rPr>
              <a:t>2. Abadilla AM, </a:t>
            </a:r>
            <a:r>
              <a:rPr lang="en-IN" sz="2400" b="0" i="0" dirty="0" err="1">
                <a:solidFill>
                  <a:srgbClr val="222222"/>
                </a:solidFill>
                <a:effectLst/>
                <a:latin typeface="Times New Roman" panose="02020603050405020304" pitchFamily="18" charset="0"/>
                <a:cs typeface="Times New Roman" panose="02020603050405020304" pitchFamily="18" charset="0"/>
              </a:rPr>
              <a:t>Jaspan</a:t>
            </a:r>
            <a:r>
              <a:rPr lang="en-IN" sz="2400" b="0" i="0" dirty="0">
                <a:solidFill>
                  <a:srgbClr val="222222"/>
                </a:solidFill>
                <a:effectLst/>
                <a:latin typeface="Times New Roman" panose="02020603050405020304" pitchFamily="18" charset="0"/>
                <a:cs typeface="Times New Roman" panose="02020603050405020304" pitchFamily="18" charset="0"/>
              </a:rPr>
              <a:t> D, </a:t>
            </a:r>
            <a:r>
              <a:rPr lang="en-IN" sz="2400" b="0" i="0" dirty="0" err="1">
                <a:solidFill>
                  <a:srgbClr val="222222"/>
                </a:solidFill>
                <a:effectLst/>
                <a:latin typeface="Times New Roman" panose="02020603050405020304" pitchFamily="18" charset="0"/>
                <a:cs typeface="Times New Roman" panose="02020603050405020304" pitchFamily="18" charset="0"/>
              </a:rPr>
              <a:t>Dandolu</a:t>
            </a:r>
            <a:r>
              <a:rPr lang="en-IN" sz="2400" b="0" i="0" dirty="0">
                <a:solidFill>
                  <a:srgbClr val="222222"/>
                </a:solidFill>
                <a:effectLst/>
                <a:latin typeface="Times New Roman" panose="02020603050405020304" pitchFamily="18" charset="0"/>
                <a:cs typeface="Times New Roman" panose="02020603050405020304" pitchFamily="18" charset="0"/>
              </a:rPr>
              <a:t> V. Scar pregnancy: a rare complication of caesarean section. </a:t>
            </a:r>
            <a:r>
              <a:rPr lang="en-IN" sz="2400" b="0" i="0" dirty="0" err="1">
                <a:solidFill>
                  <a:srgbClr val="222222"/>
                </a:solidFill>
                <a:effectLst/>
                <a:latin typeface="Times New Roman" panose="02020603050405020304" pitchFamily="18" charset="0"/>
                <a:cs typeface="Times New Roman" panose="02020603050405020304" pitchFamily="18" charset="0"/>
              </a:rPr>
              <a:t>Gynecological</a:t>
            </a:r>
            <a:r>
              <a:rPr lang="en-IN" sz="2400" b="0" i="0" dirty="0">
                <a:solidFill>
                  <a:srgbClr val="222222"/>
                </a:solidFill>
                <a:effectLst/>
                <a:latin typeface="Times New Roman" panose="02020603050405020304" pitchFamily="18" charset="0"/>
                <a:cs typeface="Times New Roman" panose="02020603050405020304" pitchFamily="18" charset="0"/>
              </a:rPr>
              <a:t> Surgery. 2008 Sep;5(3):253-5.</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AF9DC7FA-EF58-4917-8BA5-534FE689E492}"/>
              </a:ext>
            </a:extLst>
          </p:cNvPr>
          <p:cNvSpPr txBox="1"/>
          <p:nvPr/>
        </p:nvSpPr>
        <p:spPr>
          <a:xfrm>
            <a:off x="11596255" y="1995055"/>
            <a:ext cx="9933709" cy="17490301"/>
          </a:xfrm>
          <a:prstGeom prst="rect">
            <a:avLst/>
          </a:prstGeom>
          <a:blipFill>
            <a:blip r:embed="rId4"/>
            <a:tile tx="0" ty="0" sx="100000" sy="100000" flip="none" algn="tl"/>
          </a:blipFill>
        </p:spPr>
        <p:txBody>
          <a:bodyPr wrap="square" rtlCol="0">
            <a:spAutoFit/>
          </a:bodyPr>
          <a:lstStyle/>
          <a:p>
            <a:pPr marL="571500" indent="-571500" algn="just">
              <a:lnSpc>
                <a:spcPct val="80000"/>
              </a:lnSpc>
              <a:spcBef>
                <a:spcPts val="1200"/>
              </a:spcBef>
              <a:spcAft>
                <a:spcPts val="600"/>
              </a:spcAft>
              <a:buFont typeface="Wingdings" panose="05000000000000000000" pitchFamily="2" charset="2"/>
              <a:buChar char="§"/>
            </a:pPr>
            <a:r>
              <a:rPr lang="en-US" sz="3600" b="1" dirty="0">
                <a:ea typeface="Calibri" panose="020F0502020204030204" pitchFamily="34" charset="0"/>
                <a:cs typeface="Calibri" panose="020F0502020204030204" pitchFamily="34" charset="0"/>
              </a:rPr>
              <a:t> TVS  in OT-</a:t>
            </a:r>
          </a:p>
          <a:p>
            <a:pPr algn="just">
              <a:lnSpc>
                <a:spcPct val="80000"/>
              </a:lnSpc>
              <a:spcBef>
                <a:spcPts val="1200"/>
              </a:spcBef>
              <a:spcAft>
                <a:spcPts val="600"/>
              </a:spcAft>
            </a:pPr>
            <a:r>
              <a:rPr lang="en-US" sz="3600" dirty="0">
                <a:solidFill>
                  <a:srgbClr val="C00000"/>
                </a:solidFill>
                <a:ea typeface="Calibri" panose="020F0502020204030204" pitchFamily="34" charset="0"/>
                <a:cs typeface="Calibri" panose="020F0502020204030204" pitchFamily="34" charset="0"/>
              </a:rPr>
              <a:t>A gestational sac at the lower uterine segment with no cardiac activity &amp; empty uterine cavity, both adnexa were normal, possibly a scar pregnancy.</a:t>
            </a:r>
          </a:p>
          <a:p>
            <a:pPr algn="just">
              <a:lnSpc>
                <a:spcPct val="80000"/>
              </a:lnSpc>
              <a:spcBef>
                <a:spcPts val="1200"/>
              </a:spcBef>
              <a:spcAft>
                <a:spcPts val="600"/>
              </a:spcAft>
            </a:pPr>
            <a:endParaRPr lang="en-US" sz="3600" dirty="0">
              <a:solidFill>
                <a:srgbClr val="C00000"/>
              </a:solidFill>
              <a:ea typeface="Calibri" panose="020F0502020204030204" pitchFamily="34" charset="0"/>
              <a:cs typeface="Calibri" panose="020F0502020204030204" pitchFamily="34" charset="0"/>
            </a:endParaRPr>
          </a:p>
          <a:p>
            <a:pPr algn="just">
              <a:lnSpc>
                <a:spcPct val="80000"/>
              </a:lnSpc>
              <a:spcBef>
                <a:spcPts val="1200"/>
              </a:spcBef>
              <a:spcAft>
                <a:spcPts val="600"/>
              </a:spcAft>
            </a:pPr>
            <a:endParaRPr lang="en-US" sz="3600" dirty="0">
              <a:solidFill>
                <a:srgbClr val="C00000"/>
              </a:solidFill>
              <a:ea typeface="Calibri" panose="020F0502020204030204" pitchFamily="34" charset="0"/>
              <a:cs typeface="Calibri" panose="020F0502020204030204" pitchFamily="34" charset="0"/>
            </a:endParaRPr>
          </a:p>
          <a:p>
            <a:pPr algn="just">
              <a:lnSpc>
                <a:spcPct val="80000"/>
              </a:lnSpc>
              <a:spcBef>
                <a:spcPts val="1200"/>
              </a:spcBef>
              <a:spcAft>
                <a:spcPts val="600"/>
              </a:spcAft>
            </a:pPr>
            <a:r>
              <a:rPr lang="en-US" sz="3600" dirty="0">
                <a:solidFill>
                  <a:srgbClr val="C00000"/>
                </a:solidFill>
                <a:ea typeface="Calibri" panose="020F0502020204030204" pitchFamily="34" charset="0"/>
                <a:cs typeface="Calibri" panose="020F0502020204030204" pitchFamily="34" charset="0"/>
              </a:rPr>
              <a:t> </a:t>
            </a:r>
          </a:p>
          <a:p>
            <a:pPr algn="just">
              <a:lnSpc>
                <a:spcPct val="80000"/>
              </a:lnSpc>
              <a:spcBef>
                <a:spcPts val="1200"/>
              </a:spcBef>
              <a:spcAft>
                <a:spcPts val="600"/>
              </a:spcAft>
            </a:pPr>
            <a:endParaRPr lang="en-US" sz="3600" dirty="0">
              <a:solidFill>
                <a:srgbClr val="C00000"/>
              </a:solidFill>
              <a:ea typeface="Calibri" panose="020F0502020204030204" pitchFamily="34" charset="0"/>
              <a:cs typeface="Calibri" panose="020F0502020204030204" pitchFamily="34" charset="0"/>
            </a:endParaRPr>
          </a:p>
          <a:p>
            <a:pPr algn="just">
              <a:lnSpc>
                <a:spcPct val="80000"/>
              </a:lnSpc>
              <a:spcBef>
                <a:spcPts val="1200"/>
              </a:spcBef>
              <a:spcAft>
                <a:spcPts val="600"/>
              </a:spcAft>
            </a:pPr>
            <a:endParaRPr lang="en-US" sz="3600" dirty="0">
              <a:solidFill>
                <a:srgbClr val="C00000"/>
              </a:solidFill>
              <a:ea typeface="Calibri" panose="020F0502020204030204" pitchFamily="34" charset="0"/>
              <a:cs typeface="Calibri" panose="020F0502020204030204" pitchFamily="34" charset="0"/>
            </a:endParaRPr>
          </a:p>
          <a:p>
            <a:pPr algn="just">
              <a:lnSpc>
                <a:spcPct val="80000"/>
              </a:lnSpc>
              <a:spcBef>
                <a:spcPts val="1200"/>
              </a:spcBef>
              <a:spcAft>
                <a:spcPts val="600"/>
              </a:spcAft>
            </a:pPr>
            <a:endParaRPr lang="en-US" sz="3600" dirty="0">
              <a:ea typeface="Calibri" panose="020F0502020204030204" pitchFamily="34" charset="0"/>
              <a:cs typeface="Calibri" panose="020F0502020204030204" pitchFamily="34" charset="0"/>
            </a:endParaRPr>
          </a:p>
          <a:p>
            <a:pPr algn="just">
              <a:lnSpc>
                <a:spcPct val="80000"/>
              </a:lnSpc>
              <a:spcBef>
                <a:spcPts val="1200"/>
              </a:spcBef>
              <a:spcAft>
                <a:spcPts val="600"/>
              </a:spcAft>
            </a:pPr>
            <a:r>
              <a:rPr lang="en-US" sz="3600" dirty="0">
                <a:ea typeface="Calibri" panose="020F0502020204030204" pitchFamily="34" charset="0"/>
                <a:cs typeface="Calibri" panose="020F0502020204030204" pitchFamily="34" charset="0"/>
              </a:rPr>
              <a:t>As patient was having excessive bleeding PV and gestational sac was seen outside the uterine cavity, so </a:t>
            </a:r>
            <a:r>
              <a:rPr lang="en-US" sz="3600" dirty="0">
                <a:solidFill>
                  <a:srgbClr val="0070C0"/>
                </a:solidFill>
                <a:ea typeface="Calibri" panose="020F0502020204030204" pitchFamily="34" charset="0"/>
                <a:cs typeface="Calibri" panose="020F0502020204030204" pitchFamily="34" charset="0"/>
              </a:rPr>
              <a:t>possibility of ruptured scar pregnancy was kept &amp; emergency laparotomy was done</a:t>
            </a:r>
            <a:r>
              <a:rPr lang="en-US" sz="3600" dirty="0">
                <a:ea typeface="Calibri" panose="020F0502020204030204" pitchFamily="34" charset="0"/>
                <a:cs typeface="Calibri" panose="020F0502020204030204" pitchFamily="34" charset="0"/>
              </a:rPr>
              <a:t>.</a:t>
            </a:r>
          </a:p>
          <a:p>
            <a:pPr algn="just">
              <a:lnSpc>
                <a:spcPct val="80000"/>
              </a:lnSpc>
              <a:spcBef>
                <a:spcPts val="1200"/>
              </a:spcBef>
              <a:spcAft>
                <a:spcPts val="600"/>
              </a:spcAft>
            </a:pPr>
            <a:endParaRPr lang="en-US" sz="3600" dirty="0">
              <a:ea typeface="Calibri" panose="020F0502020204030204" pitchFamily="34" charset="0"/>
              <a:cs typeface="Calibri" panose="020F0502020204030204" pitchFamily="34" charset="0"/>
            </a:endParaRPr>
          </a:p>
          <a:p>
            <a:pPr>
              <a:lnSpc>
                <a:spcPct val="80000"/>
              </a:lnSpc>
              <a:spcBef>
                <a:spcPts val="1200"/>
              </a:spcBef>
              <a:spcAft>
                <a:spcPts val="600"/>
              </a:spcAft>
              <a:buFont typeface="Wingdings" pitchFamily="2" charset="2"/>
              <a:buChar char="§"/>
              <a:tabLst>
                <a:tab pos="3667125" algn="l"/>
              </a:tabLst>
            </a:pPr>
            <a:r>
              <a:rPr lang="en-US" sz="3600" b="1" dirty="0">
                <a:ea typeface="Calibri" panose="020F0502020204030204" pitchFamily="34" charset="0"/>
                <a:cs typeface="Calibri" pitchFamily="34" charset="0"/>
              </a:rPr>
              <a:t> Intraoperative findings-</a:t>
            </a:r>
          </a:p>
          <a:p>
            <a:pPr>
              <a:lnSpc>
                <a:spcPct val="80000"/>
              </a:lnSpc>
              <a:spcBef>
                <a:spcPts val="1200"/>
              </a:spcBef>
              <a:spcAft>
                <a:spcPts val="600"/>
              </a:spcAft>
              <a:tabLst>
                <a:tab pos="3667125" algn="l"/>
              </a:tabLst>
            </a:pPr>
            <a:r>
              <a:rPr lang="en-US" sz="3600" b="1" dirty="0">
                <a:ea typeface="Calibri" panose="020F0502020204030204" pitchFamily="34" charset="0"/>
                <a:cs typeface="Calibri" pitchFamily="34" charset="0"/>
              </a:rPr>
              <a:t> </a:t>
            </a:r>
            <a:r>
              <a:rPr lang="en-US" sz="3600" dirty="0">
                <a:solidFill>
                  <a:srgbClr val="C00000"/>
                </a:solidFill>
                <a:ea typeface="Calibri" panose="020F0502020204030204" pitchFamily="34" charset="0"/>
                <a:cs typeface="Calibri" pitchFamily="34" charset="0"/>
              </a:rPr>
              <a:t>On uterine incision, gestational sac and products of conception was found attached to scar site which was invading lateral wall </a:t>
            </a:r>
            <a:r>
              <a:rPr lang="en-US" sz="3600" dirty="0" err="1">
                <a:solidFill>
                  <a:srgbClr val="C00000"/>
                </a:solidFill>
                <a:ea typeface="Calibri" panose="020F0502020204030204" pitchFamily="34" charset="0"/>
                <a:cs typeface="Calibri" pitchFamily="34" charset="0"/>
              </a:rPr>
              <a:t>upto</a:t>
            </a:r>
            <a:r>
              <a:rPr lang="en-US" sz="3600" dirty="0">
                <a:solidFill>
                  <a:srgbClr val="C00000"/>
                </a:solidFill>
                <a:ea typeface="Calibri" panose="020F0502020204030204" pitchFamily="34" charset="0"/>
                <a:cs typeface="Calibri" pitchFamily="34" charset="0"/>
              </a:rPr>
              <a:t> uterine artery, so total hysterectomy was done in view of profuse bleeding. </a:t>
            </a:r>
          </a:p>
          <a:p>
            <a:pPr>
              <a:lnSpc>
                <a:spcPct val="80000"/>
              </a:lnSpc>
              <a:spcBef>
                <a:spcPts val="1200"/>
              </a:spcBef>
              <a:spcAft>
                <a:spcPts val="600"/>
              </a:spcAft>
              <a:buFont typeface="Wingdings" pitchFamily="2" charset="2"/>
              <a:buChar char="§"/>
              <a:tabLst>
                <a:tab pos="3667125" algn="l"/>
              </a:tabLst>
            </a:pPr>
            <a:r>
              <a:rPr lang="en-US" sz="3600" dirty="0">
                <a:ea typeface="Calibri" panose="020F0502020204030204" pitchFamily="34" charset="0"/>
                <a:cs typeface="Calibri" pitchFamily="34" charset="0"/>
              </a:rPr>
              <a:t> Two units of packed red blood cells was transfused intra-operatively.</a:t>
            </a:r>
          </a:p>
          <a:p>
            <a:pPr>
              <a:lnSpc>
                <a:spcPct val="80000"/>
              </a:lnSpc>
              <a:spcBef>
                <a:spcPts val="1200"/>
              </a:spcBef>
              <a:spcAft>
                <a:spcPts val="600"/>
              </a:spcAft>
              <a:buFont typeface="Wingdings" pitchFamily="2" charset="2"/>
              <a:buChar char="§"/>
              <a:tabLst>
                <a:tab pos="3667125" algn="l"/>
              </a:tabLst>
            </a:pPr>
            <a:r>
              <a:rPr lang="en-US" sz="3600" dirty="0">
                <a:ea typeface="Calibri" panose="020F0502020204030204" pitchFamily="34" charset="0"/>
                <a:cs typeface="Calibri" pitchFamily="34" charset="0"/>
              </a:rPr>
              <a:t> Post operative period was uneventful.</a:t>
            </a:r>
            <a:endParaRPr lang="en-US" sz="3800" dirty="0">
              <a:latin typeface="Calibri" panose="020F0502020204030204" pitchFamily="34" charset="0"/>
              <a:ea typeface="Calibri" panose="020F0502020204030204" pitchFamily="34" charset="0"/>
              <a:cs typeface="Calibri" panose="020F0502020204030204" pitchFamily="34" charset="0"/>
            </a:endParaRPr>
          </a:p>
          <a:p>
            <a:pPr algn="just">
              <a:lnSpc>
                <a:spcPct val="80000"/>
              </a:lnSpc>
              <a:spcBef>
                <a:spcPts val="1200"/>
              </a:spcBef>
              <a:spcAft>
                <a:spcPts val="600"/>
              </a:spcAft>
              <a:tabLst>
                <a:tab pos="3667125" algn="l"/>
              </a:tabLst>
            </a:pPr>
            <a:endParaRPr lang="en-US" sz="3800" dirty="0">
              <a:latin typeface="Calibri" panose="020F0502020204030204" pitchFamily="34" charset="0"/>
              <a:ea typeface="Calibri" panose="020F0502020204030204" pitchFamily="34" charset="0"/>
              <a:cs typeface="Calibri" panose="020F0502020204030204" pitchFamily="34" charset="0"/>
            </a:endParaRPr>
          </a:p>
          <a:p>
            <a:pPr algn="just">
              <a:lnSpc>
                <a:spcPct val="80000"/>
              </a:lnSpc>
              <a:spcBef>
                <a:spcPts val="1200"/>
              </a:spcBef>
              <a:spcAft>
                <a:spcPts val="600"/>
              </a:spcAft>
              <a:tabLst>
                <a:tab pos="3667125" algn="l"/>
              </a:tabLst>
            </a:pPr>
            <a:endParaRPr lang="en-US" sz="3800" dirty="0">
              <a:latin typeface="Calibri" panose="020F0502020204030204" pitchFamily="34" charset="0"/>
              <a:ea typeface="Calibri" panose="020F0502020204030204" pitchFamily="34" charset="0"/>
              <a:cs typeface="Calibri" panose="020F0502020204030204" pitchFamily="34" charset="0"/>
            </a:endParaRPr>
          </a:p>
          <a:p>
            <a:pPr algn="just">
              <a:lnSpc>
                <a:spcPct val="80000"/>
              </a:lnSpc>
              <a:spcBef>
                <a:spcPts val="1200"/>
              </a:spcBef>
              <a:spcAft>
                <a:spcPts val="600"/>
              </a:spcAft>
              <a:tabLst>
                <a:tab pos="3667125" algn="l"/>
              </a:tabLst>
            </a:pPr>
            <a:endParaRPr lang="en-US" sz="3800" dirty="0">
              <a:latin typeface="Calibri" panose="020F0502020204030204" pitchFamily="34" charset="0"/>
              <a:ea typeface="Calibri" panose="020F0502020204030204" pitchFamily="34" charset="0"/>
              <a:cs typeface="Calibri" panose="020F0502020204030204" pitchFamily="34" charset="0"/>
            </a:endParaRPr>
          </a:p>
          <a:p>
            <a:pPr algn="just">
              <a:lnSpc>
                <a:spcPct val="80000"/>
              </a:lnSpc>
              <a:spcBef>
                <a:spcPts val="1200"/>
              </a:spcBef>
              <a:spcAft>
                <a:spcPts val="600"/>
              </a:spcAft>
              <a:tabLst>
                <a:tab pos="3667125" algn="l"/>
              </a:tabLst>
            </a:pPr>
            <a:endParaRPr lang="en-US" sz="3800" dirty="0">
              <a:latin typeface="Calibri" panose="020F0502020204030204" pitchFamily="34" charset="0"/>
              <a:ea typeface="Calibri" panose="020F0502020204030204" pitchFamily="34" charset="0"/>
              <a:cs typeface="Calibri" panose="020F0502020204030204" pitchFamily="34" charset="0"/>
            </a:endParaRPr>
          </a:p>
          <a:p>
            <a:pPr algn="just">
              <a:lnSpc>
                <a:spcPct val="80000"/>
              </a:lnSpc>
              <a:spcBef>
                <a:spcPts val="1200"/>
              </a:spcBef>
              <a:spcAft>
                <a:spcPts val="600"/>
              </a:spcAft>
              <a:tabLst>
                <a:tab pos="3667125" algn="l"/>
              </a:tabLst>
            </a:pPr>
            <a:endParaRPr lang="en-US" sz="3800" dirty="0">
              <a:latin typeface="Calibri" panose="020F0502020204030204" pitchFamily="34" charset="0"/>
              <a:ea typeface="Calibri" panose="020F0502020204030204" pitchFamily="34" charset="0"/>
              <a:cs typeface="Calibri" panose="020F0502020204030204" pitchFamily="34" charset="0"/>
            </a:endParaRPr>
          </a:p>
          <a:p>
            <a:pPr algn="just">
              <a:lnSpc>
                <a:spcPct val="80000"/>
              </a:lnSpc>
              <a:spcBef>
                <a:spcPts val="1200"/>
              </a:spcBef>
              <a:spcAft>
                <a:spcPts val="600"/>
              </a:spcAft>
              <a:buFont typeface="Wingdings" pitchFamily="2" charset="2"/>
              <a:buChar char="Ø"/>
              <a:tabLst>
                <a:tab pos="3667125" algn="l"/>
              </a:tabLst>
            </a:pPr>
            <a:endParaRPr lang="en-US" sz="3800"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18" name="Chart 17">
            <a:extLst>
              <a:ext uri="{FF2B5EF4-FFF2-40B4-BE49-F238E27FC236}">
                <a16:creationId xmlns:a16="http://schemas.microsoft.com/office/drawing/2014/main" id="{EF72DFCB-48D3-453B-A0E5-E9A0D310A8B4}"/>
              </a:ext>
            </a:extLst>
          </p:cNvPr>
          <p:cNvGraphicFramePr>
            <a:graphicFrameLocks/>
          </p:cNvGraphicFramePr>
          <p:nvPr>
            <p:extLst>
              <p:ext uri="{D42A27DB-BD31-4B8C-83A1-F6EECF244321}">
                <p14:modId xmlns:p14="http://schemas.microsoft.com/office/powerpoint/2010/main" val="1921402241"/>
              </p:ext>
            </p:extLst>
          </p:nvPr>
        </p:nvGraphicFramePr>
        <p:xfrm>
          <a:off x="12688415" y="20712878"/>
          <a:ext cx="7940664" cy="8538893"/>
        </p:xfrm>
        <a:graphic>
          <a:graphicData uri="http://schemas.openxmlformats.org/drawingml/2006/chart">
            <c:chart xmlns:c="http://schemas.openxmlformats.org/drawingml/2006/chart" xmlns:r="http://schemas.openxmlformats.org/officeDocument/2006/relationships" r:id="rId5"/>
          </a:graphicData>
        </a:graphic>
      </p:graphicFrame>
      <p:sp>
        <p:nvSpPr>
          <p:cNvPr id="22" name="Rectangle 21">
            <a:extLst>
              <a:ext uri="{FF2B5EF4-FFF2-40B4-BE49-F238E27FC236}">
                <a16:creationId xmlns:a16="http://schemas.microsoft.com/office/drawing/2014/main" id="{F9FA7231-2833-4068-BF4C-B570A785939D}"/>
              </a:ext>
            </a:extLst>
          </p:cNvPr>
          <p:cNvSpPr/>
          <p:nvPr/>
        </p:nvSpPr>
        <p:spPr>
          <a:xfrm>
            <a:off x="21695646" y="1903501"/>
            <a:ext cx="10204879" cy="1922556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Content Placeholder 6">
            <a:extLst>
              <a:ext uri="{FF2B5EF4-FFF2-40B4-BE49-F238E27FC236}">
                <a16:creationId xmlns:a16="http://schemas.microsoft.com/office/drawing/2014/main" id="{A9A8FF03-D841-4783-AEC3-C9483AD365AF}"/>
              </a:ext>
            </a:extLst>
          </p:cNvPr>
          <p:cNvPicPr>
            <a:picLocks noChangeAspect="1"/>
          </p:cNvPicPr>
          <p:nvPr/>
        </p:nvPicPr>
        <p:blipFill>
          <a:blip r:embed="rId6"/>
          <a:stretch>
            <a:fillRect/>
          </a:stretch>
        </p:blipFill>
        <p:spPr>
          <a:xfrm>
            <a:off x="12011891" y="4447308"/>
            <a:ext cx="9185564" cy="3519341"/>
          </a:xfrm>
          <a:prstGeom prst="rect">
            <a:avLst/>
          </a:prstGeom>
        </p:spPr>
      </p:pic>
      <p:pic>
        <p:nvPicPr>
          <p:cNvPr id="17" name="Picture 16">
            <a:extLst>
              <a:ext uri="{FF2B5EF4-FFF2-40B4-BE49-F238E27FC236}">
                <a16:creationId xmlns:a16="http://schemas.microsoft.com/office/drawing/2014/main" id="{5E53E000-96DB-433D-8D4C-775DB833C675}"/>
              </a:ext>
            </a:extLst>
          </p:cNvPr>
          <p:cNvPicPr/>
          <p:nvPr/>
        </p:nvPicPr>
        <p:blipFill>
          <a:blip r:embed="rId7"/>
          <a:srcRect/>
          <a:stretch>
            <a:fillRect/>
          </a:stretch>
        </p:blipFill>
        <p:spPr bwMode="auto">
          <a:xfrm>
            <a:off x="11804076" y="15420107"/>
            <a:ext cx="9393379" cy="5237019"/>
          </a:xfrm>
          <a:prstGeom prst="rect">
            <a:avLst/>
          </a:prstGeom>
          <a:noFill/>
          <a:ln w="9525">
            <a:noFill/>
            <a:miter lim="800000"/>
            <a:headEnd/>
            <a:tailEnd/>
          </a:ln>
        </p:spPr>
      </p:pic>
      <p:pic>
        <p:nvPicPr>
          <p:cNvPr id="19" name="Picture 2" descr="Tubal Ectopic Pregnancy (Chapter 6) - Early Pregnancy Ultrasound">
            <a:extLst>
              <a:ext uri="{FF2B5EF4-FFF2-40B4-BE49-F238E27FC236}">
                <a16:creationId xmlns:a16="http://schemas.microsoft.com/office/drawing/2014/main" id="{4F9C62BB-7347-4061-9C6B-D82AEA666C83}"/>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197927" y="10806545"/>
            <a:ext cx="6941127" cy="328352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E9E36B86-B139-4D4D-BDF9-3992F6B7BC13}"/>
              </a:ext>
            </a:extLst>
          </p:cNvPr>
          <p:cNvSpPr/>
          <p:nvPr/>
        </p:nvSpPr>
        <p:spPr>
          <a:xfrm>
            <a:off x="445465" y="1903500"/>
            <a:ext cx="10942974" cy="192255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a:extLst>
              <a:ext uri="{FF2B5EF4-FFF2-40B4-BE49-F238E27FC236}">
                <a16:creationId xmlns:a16="http://schemas.microsoft.com/office/drawing/2014/main" id="{0BFAAC9D-30D3-4D62-94DE-A653A9F93229}"/>
              </a:ext>
            </a:extLst>
          </p:cNvPr>
          <p:cNvSpPr/>
          <p:nvPr/>
        </p:nvSpPr>
        <p:spPr>
          <a:xfrm>
            <a:off x="11596255" y="1903500"/>
            <a:ext cx="9933709" cy="1922556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972184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746</TotalTime>
  <Words>773</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Algerian</vt:lpstr>
      <vt:lpstr>Arial</vt:lpstr>
      <vt:lpstr>Calibri</vt:lpstr>
      <vt:lpstr>Calibri Light</vt:lpstr>
      <vt:lpstr>Times New Roman</vt:lpstr>
      <vt:lpstr>Wingdings</vt:lpstr>
      <vt:lpstr>Office Theme</vt:lpstr>
      <vt:lpstr>A missed caesarean scar ectopic pregnancy may land up in hysterectomy: a case report Dr Sanjita Pal, Dr Ruchi Kishore, Dr Pratibha Lambodari, Dr Neelam Singh, Dr Anjum Khan DEPARTMENT OF OBSTETRICS &amp; GYNAECOLOGY,DR.BRAMH RAIPUR,CHHATTISGARH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Cesarean scar pregnancy: a case report of cesarean scar pregnancy with surgical management</dc:title>
  <dc:creator>Amit Agrawal</dc:creator>
  <cp:lastModifiedBy>Amit Agrawal</cp:lastModifiedBy>
  <cp:revision>45</cp:revision>
  <cp:lastPrinted>2021-09-07T17:50:18Z</cp:lastPrinted>
  <dcterms:created xsi:type="dcterms:W3CDTF">2021-08-30T16:00:54Z</dcterms:created>
  <dcterms:modified xsi:type="dcterms:W3CDTF">2021-09-10T07:54:29Z</dcterms:modified>
</cp:coreProperties>
</file>