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CE6"/>
          </a:solidFill>
        </a:fill>
      </a:tcStyle>
    </a:wholeTbl>
    <a:band2H>
      <a:tcTxStyle b="def" i="def"/>
      <a:tcStyle>
        <a:tcBdr/>
        <a:fill>
          <a:solidFill>
            <a:srgbClr val="E7EEF3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7E1"/>
          </a:solidFill>
        </a:fill>
      </a:tcStyle>
    </a:wholeTbl>
    <a:band2H>
      <a:tcTxStyle b="def" i="def"/>
      <a:tcStyle>
        <a:tcBdr/>
        <a:fill>
          <a:solidFill>
            <a:srgbClr val="EBF4F0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EA"/>
          </a:solidFill>
        </a:fill>
      </a:tcStyle>
    </a:wholeTbl>
    <a:band2H>
      <a:tcTxStyle b="def" i="def"/>
      <a:tcStyle>
        <a:tcBdr/>
        <a:fill>
          <a:solidFill>
            <a:srgbClr val="E7ECF5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5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Freeform 14"/>
            <p:cNvSpPr/>
            <p:nvPr/>
          </p:nvSpPr>
          <p:spPr>
            <a:xfrm>
              <a:off x="-1" y="605"/>
              <a:ext cx="863601" cy="569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"/>
                  </a:moveTo>
                  <a:lnTo>
                    <a:pt x="21600" y="0"/>
                  </a:lnTo>
                  <a:lnTo>
                    <a:pt x="21600" y="64"/>
                  </a:lnTo>
                  <a:lnTo>
                    <a:pt x="0" y="2160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traight Connector 18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flat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Straight Connector 19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flat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Isosceles Triangle 22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76F8C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6F8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F98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Isosceles Triangle 26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76F8C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Title Text"/>
          <p:cNvSpPr txBox="1"/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ext Placeholder 2"/>
          <p:cNvSpPr/>
          <p:nvPr>
            <p:ph type="body" sz="quarter" idx="21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6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7FC1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7FC1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47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7FC1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7FC1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/>
          <p:nvPr>
            <p:ph type="body" sz="quarter" idx="21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/>
          <p:nvPr>
            <p:ph type="body" sz="quarter" idx="21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5" name="Picture Placeholder 2"/>
          <p:cNvSpPr/>
          <p:nvPr>
            <p:ph type="pic" sz="half" idx="21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flat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flat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76F8C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6F8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F98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76F8C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Isosceles Triangle 1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9055562" y="6117132"/>
            <a:ext cx="218441" cy="21358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ptodate.com/contents/clinical-features-and-diagnosis-of-placenta-accreta-spectrum-placenta-accreta-increta-and-percreta/abstract/1" TargetMode="External"/><Relationship Id="rId3" Type="http://schemas.openxmlformats.org/officeDocument/2006/relationships/hyperlink" Target="https://www.ncbi.nlm.nih.gov/pubmed?term=30461695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ctrTitle"/>
          </p:nvPr>
        </p:nvSpPr>
        <p:spPr>
          <a:xfrm>
            <a:off x="1012874" y="225081"/>
            <a:ext cx="8862646" cy="3432518"/>
          </a:xfrm>
          <a:prstGeom prst="rect">
            <a:avLst/>
          </a:prstGeom>
        </p:spPr>
        <p:txBody>
          <a:bodyPr/>
          <a:lstStyle/>
          <a:p>
            <a:pPr algn="ctr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“YOU ONLY LIVE TWICE.”</a:t>
            </a:r>
          </a:p>
          <a:p>
            <a:pPr algn="ctr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Case Series on </a:t>
            </a:r>
          </a:p>
          <a:p>
            <a:pPr algn="ctr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Placenta Accreta Spectrum</a:t>
            </a:r>
          </a:p>
        </p:txBody>
      </p:sp>
      <p:sp>
        <p:nvSpPr>
          <p:cNvPr id="169" name="Subtitle 2"/>
          <p:cNvSpPr txBox="1"/>
          <p:nvPr>
            <p:ph type="subTitle" sz="quarter" idx="1"/>
          </p:nvPr>
        </p:nvSpPr>
        <p:spPr>
          <a:xfrm>
            <a:off x="1476618" y="4189784"/>
            <a:ext cx="8121409" cy="2047513"/>
          </a:xfrm>
          <a:prstGeom prst="rect">
            <a:avLst/>
          </a:prstGeom>
        </p:spPr>
        <p:txBody>
          <a:bodyPr/>
          <a:lstStyle/>
          <a:p>
            <a:pPr algn="ctr">
              <a:defRPr sz="2400">
                <a:solidFill>
                  <a:schemeClr val="accent1">
                    <a:lumOff val="-9333"/>
                  </a:schemeClr>
                </a:solidFill>
              </a:defRPr>
            </a:pPr>
            <a:r>
              <a:t>Dr. Shristy Mohanty</a:t>
            </a:r>
          </a:p>
          <a:p>
            <a:pPr algn="ctr">
              <a:defRPr sz="2400">
                <a:solidFill>
                  <a:schemeClr val="accent1">
                    <a:lumOff val="-9333"/>
                  </a:schemeClr>
                </a:solidFill>
              </a:defRPr>
            </a:pPr>
            <a:r>
              <a:t>PG Resident</a:t>
            </a:r>
          </a:p>
          <a:p>
            <a:pPr algn="ctr">
              <a:defRPr sz="2400">
                <a:solidFill>
                  <a:schemeClr val="accent1">
                    <a:lumOff val="-9333"/>
                  </a:schemeClr>
                </a:solidFill>
              </a:defRPr>
            </a:pPr>
            <a:r>
              <a:t>IMS &amp; SUM Hospital.</a:t>
            </a:r>
          </a:p>
        </p:txBody>
      </p:sp>
      <p:sp>
        <p:nvSpPr>
          <p:cNvPr id="170" name="THEME: Haemorrhage in pregnancy"/>
          <p:cNvSpPr txBox="1"/>
          <p:nvPr/>
        </p:nvSpPr>
        <p:spPr>
          <a:xfrm>
            <a:off x="3597029" y="3749476"/>
            <a:ext cx="5364084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z="2000" u="sng">
                <a:solidFill>
                  <a:schemeClr val="accent3">
                    <a:satOff val="-11764"/>
                    <a:lumOff val="-12000"/>
                  </a:schemeClr>
                </a:solidFill>
              </a:defRPr>
            </a:lvl1pPr>
          </a:lstStyle>
          <a:p>
            <a:pPr/>
            <a:r>
              <a:t>THEME: Haemorrhage in pregnancy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787" y="78828"/>
            <a:ext cx="4008599" cy="2909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1334" t="27279" r="11691" b="22258"/>
          <a:stretch>
            <a:fillRect/>
          </a:stretch>
        </p:blipFill>
        <p:spPr>
          <a:xfrm>
            <a:off x="791531" y="3478063"/>
            <a:ext cx="3415030" cy="299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23927" t="21230" r="450" b="22201"/>
          <a:stretch>
            <a:fillRect/>
          </a:stretch>
        </p:blipFill>
        <p:spPr>
          <a:xfrm>
            <a:off x="4587227" y="78828"/>
            <a:ext cx="3901737" cy="2909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86" t="11435" r="2434" b="22764"/>
          <a:stretch>
            <a:fillRect/>
          </a:stretch>
        </p:blipFill>
        <p:spPr>
          <a:xfrm>
            <a:off x="8572748" y="78828"/>
            <a:ext cx="3787992" cy="2909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rcRect l="23446" t="514" r="11238" b="0"/>
          <a:stretch>
            <a:fillRect/>
          </a:stretch>
        </p:blipFill>
        <p:spPr>
          <a:xfrm>
            <a:off x="4399605" y="3486987"/>
            <a:ext cx="3753796" cy="260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rcRect l="13387" t="0" r="18829" b="0"/>
          <a:stretch>
            <a:fillRect/>
          </a:stretch>
        </p:blipFill>
        <p:spPr>
          <a:xfrm>
            <a:off x="8346214" y="3514123"/>
            <a:ext cx="3795205" cy="255012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ASE 8"/>
          <p:cNvSpPr txBox="1"/>
          <p:nvPr/>
        </p:nvSpPr>
        <p:spPr>
          <a:xfrm>
            <a:off x="6022881" y="6353585"/>
            <a:ext cx="1015583" cy="39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100"/>
            </a:lvl1pPr>
          </a:lstStyle>
          <a:p>
            <a:pPr/>
            <a:r>
              <a:t>CASE 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DISCUSSION</a:t>
            </a:r>
          </a:p>
        </p:txBody>
      </p:sp>
      <p:sp>
        <p:nvSpPr>
          <p:cNvPr id="213" name="Content Placeholder 2"/>
          <p:cNvSpPr txBox="1"/>
          <p:nvPr>
            <p:ph type="body" idx="1"/>
          </p:nvPr>
        </p:nvSpPr>
        <p:spPr>
          <a:xfrm>
            <a:off x="677333" y="1429665"/>
            <a:ext cx="9240389" cy="523380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5 patients had H/O previous 2 LSCS. Rest had 1 LSCS. 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3 patients underwent elective caesarean section near term after antenatal diagnosis of placenta accreta, increta. Other 5 were diagnosed intraoperatively.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xfrm>
            <a:off x="677333" y="290071"/>
            <a:ext cx="8596670" cy="93739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DISCUSSION</a:t>
            </a:r>
          </a:p>
        </p:txBody>
      </p:sp>
      <p:sp>
        <p:nvSpPr>
          <p:cNvPr id="216" name="Content Placeholder 2"/>
          <p:cNvSpPr txBox="1"/>
          <p:nvPr>
            <p:ph type="body" idx="1"/>
          </p:nvPr>
        </p:nvSpPr>
        <p:spPr>
          <a:xfrm>
            <a:off x="677333" y="1575582"/>
            <a:ext cx="8596670" cy="4965896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120000"/>
              </a:lnSpc>
              <a:defRPr sz="2200"/>
            </a:pPr>
            <a:r>
              <a:t>100% of the patients underwent total hysterectomy.</a:t>
            </a:r>
          </a:p>
          <a:p>
            <a:pPr marL="342899" indent="-342899">
              <a:lnSpc>
                <a:spcPct val="120000"/>
              </a:lnSpc>
              <a:defRPr sz="2200"/>
            </a:pPr>
            <a:r>
              <a:t>4 patients had bladder injury during hysterectomy, requiring prolonged catheterisation.</a:t>
            </a:r>
          </a:p>
          <a:p>
            <a:pPr marL="342899" indent="-342899">
              <a:lnSpc>
                <a:spcPct val="120000"/>
              </a:lnSpc>
              <a:defRPr sz="2200"/>
            </a:pPr>
            <a:r>
              <a:t>6 patients needed ICU care post operatively.</a:t>
            </a:r>
          </a:p>
          <a:p>
            <a:pPr marL="342899" indent="-342899">
              <a:lnSpc>
                <a:spcPct val="120000"/>
              </a:lnSpc>
              <a:defRPr sz="2200"/>
            </a:pPr>
            <a:r>
              <a:t>8 out of the 9 patients required multiple blood transfusions.</a:t>
            </a:r>
          </a:p>
          <a:p>
            <a:pPr marL="342899" indent="-342899">
              <a:lnSpc>
                <a:spcPct val="120000"/>
              </a:lnSpc>
              <a:defRPr sz="2200"/>
            </a:pPr>
            <a:r>
              <a:t>8 patients recovered, one patient died after developing DIC.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ontent Placeholder 2"/>
          <p:cNvSpPr txBox="1"/>
          <p:nvPr>
            <p:ph type="body" idx="1"/>
          </p:nvPr>
        </p:nvSpPr>
        <p:spPr>
          <a:xfrm>
            <a:off x="677333" y="297144"/>
            <a:ext cx="8431946" cy="6263712"/>
          </a:xfrm>
          <a:prstGeom prst="rect">
            <a:avLst/>
          </a:prstGeom>
        </p:spPr>
        <p:txBody>
          <a:bodyPr/>
          <a:lstStyle/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  <a:r>
              <a:t>Women requesting elective caesarean delivery for non‐medical indications should be informed of the risk of placenta accreta spectrum and its consequences for subsequent pregnancies.</a:t>
            </a: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  <a:r>
              <a:rPr b="1" u="sng"/>
              <a:t>CLINICAL SUSPICION</a:t>
            </a:r>
            <a:r>
              <a:t> of placenta accreta spectrum in previous LSCS in the presence of an anterior low‐lying placenta or placenta praevia.</a:t>
            </a: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  <a:r>
              <a:t>These women, at the routine foetal anomaly scan should be specifically screened for placenta accreta spectrum.</a:t>
            </a: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</a:p>
          <a:p>
            <a:pPr marL="303784" indent="-303784" defTabSz="420623">
              <a:lnSpc>
                <a:spcPct val="120000"/>
              </a:lnSpc>
              <a:spcBef>
                <a:spcPts val="900"/>
              </a:spcBef>
              <a:defRPr sz="2208"/>
            </a:pPr>
            <a:r>
              <a:t>Delivery should take place in a specialist centre with logistic support for immediate access to blood products, adult ICU and NICU - a multidisciplinary team approach.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ontent Placeholder 2"/>
          <p:cNvSpPr txBox="1"/>
          <p:nvPr>
            <p:ph type="body" idx="1"/>
          </p:nvPr>
        </p:nvSpPr>
        <p:spPr>
          <a:xfrm>
            <a:off x="677333" y="816638"/>
            <a:ext cx="8596670" cy="52247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2400"/>
            </a:pPr>
            <a:r>
              <a:t>In the absence of risk factors for preterm delivery in women with placenta accreta spectrum, planned delivery at 35</a:t>
            </a:r>
            <a:r>
              <a:rPr baseline="30000"/>
              <a:t>+0</a:t>
            </a:r>
            <a:r>
              <a:t> to 36</a:t>
            </a:r>
            <a:r>
              <a:rPr baseline="30000"/>
              <a:t>+6</a:t>
            </a:r>
            <a:r>
              <a:t> weeks of gestation provides the best balance between fetal maturity and the risk of unscheduled delivery.</a:t>
            </a:r>
          </a:p>
          <a:p>
            <a:pPr>
              <a:lnSpc>
                <a:spcPct val="120000"/>
              </a:lnSpc>
              <a:defRPr sz="2400"/>
            </a:pPr>
          </a:p>
          <a:p>
            <a:pPr>
              <a:lnSpc>
                <a:spcPct val="120000"/>
              </a:lnSpc>
              <a:defRPr sz="2400"/>
            </a:pPr>
            <a:r>
              <a:t>Counsel for specific risks in terms of massive haemorrhage, increased risk of lower urinary tract damage, need for blood transfusion and hysterectomy.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677333" y="305026"/>
            <a:ext cx="8596670" cy="8136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677333" y="1083296"/>
            <a:ext cx="8596670" cy="57747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Women with previous uterine surgery who now have placenta previa should be evaluated for placenta accreta and managed as if they have placenta accreta.</a:t>
            </a:r>
            <a:endParaRPr sz="1600"/>
          </a:p>
          <a:p>
            <a:pPr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200"/>
            </a:pPr>
            <a:r>
              <a:t>Diagnosis is usually established by ultrasonography. MRI and cystoscopy may be indicated to evaluate the extent of placental invasion. </a:t>
            </a:r>
            <a:endParaRPr sz="1600"/>
          </a:p>
          <a:p>
            <a:pPr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200"/>
            </a:pPr>
            <a:r>
              <a:t>Placenta praevia is a life threatening condition. Proactive measures to reduce the number of caesarean sections will help reduce the incidence of placenta praevia and accreta.</a:t>
            </a:r>
            <a:endParaRPr sz="1600"/>
          </a:p>
          <a:p>
            <a:pPr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200"/>
            </a:pPr>
            <a:r>
              <a:t>Diagnosis of placenta accreta before delivery allows multidisciplinary planning in an attempt to minimize potential maternal and neonatal morbidity and mortality.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  <a:defRPr u="sng"/>
            </a:pP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Miller DA, 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Chollet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 JA, Goodwin TM. Clinical risk factors for placenta previa-placenta 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accreta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. Am J 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Obstet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Gynecol</a:t>
            </a: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 1997; 177:210.</a:t>
            </a:r>
          </a:p>
          <a:p>
            <a:pPr>
              <a:buAutoNum type="arabicPeriod" startAt="1"/>
            </a:pPr>
            <a:r>
              <a:t>RCOG 2018</a:t>
            </a:r>
          </a:p>
          <a:p>
            <a:pPr>
              <a:buAutoNum type="arabicPeriod" startAt="1"/>
              <a:defRPr u="sng"/>
            </a:pPr>
            <a:r>
              <a:rPr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Obstet Gynecol.</a:t>
            </a:r>
            <a:r>
              <a:rPr u="none"/>
              <a:t> 2018 Dec;132(6):e259-e275. doi: 10.1097/AOG.0000000000002983</a:t>
            </a:r>
            <a:endParaRPr u="none"/>
          </a:p>
          <a:p>
            <a:pPr>
              <a:buAutoNum type="arabicPeriod" startAt="1"/>
            </a:pPr>
            <a:r>
              <a:t>Stocker J, Dehner L. Pediatric Pathology VolumeOne Lippincott Williams and Wilkin. USA; 2001.</a:t>
            </a:r>
          </a:p>
          <a:p>
            <a:pPr>
              <a:buAutoNum type="arabicPeriod" startAt="1"/>
            </a:pPr>
            <a:r>
              <a:t>Shnider S, Levinson G. Anaesthesia for Obstetrics 3</a:t>
            </a:r>
            <a:r>
              <a:rPr baseline="30000"/>
              <a:t>rd</a:t>
            </a:r>
            <a:r>
              <a:t> Edition Williams and Wilkins. USA; 1993.</a:t>
            </a:r>
          </a:p>
          <a:p>
            <a:pPr>
              <a:buAutoNum type="arabicPeriod" startAt="1"/>
            </a:pPr>
            <a:r>
              <a:t>Gielchinsky Y, Rojansky N, Fasouliotis S. Placenta Accreta - Summary of 10 Years: A Survey of 310 Cases Placenta. 2002;23:210‐4.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3"/>
          <p:cNvSpPr txBox="1"/>
          <p:nvPr>
            <p:ph type="title"/>
          </p:nvPr>
        </p:nvSpPr>
        <p:spPr>
          <a:xfrm>
            <a:off x="1188065" y="2670711"/>
            <a:ext cx="8596670" cy="1320801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</a:t>
            </a:r>
          </a:p>
        </p:txBody>
      </p:sp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677333" y="1420837"/>
            <a:ext cx="8596670" cy="462052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</a:p>
          <a:p>
            <a:pPr>
              <a:lnSpc>
                <a:spcPct val="120000"/>
              </a:lnSpc>
              <a:buChar char="✦"/>
              <a:defRPr sz="2600"/>
            </a:pPr>
            <a:r>
              <a:t>Placenta accreta spectrum, formerly known as “Morbidly adherent placenta” refers to the range of pathologic adherence of the placenta including placenta increta, percreta and accreta.</a:t>
            </a:r>
          </a:p>
          <a:p>
            <a:pPr>
              <a:lnSpc>
                <a:spcPct val="120000"/>
              </a:lnSpc>
              <a:buChar char="✦"/>
              <a:defRPr sz="2600"/>
            </a:pPr>
            <a:r>
              <a:t>Ranges from abnormally adherent to deeply invasive placental tissue. </a:t>
            </a:r>
          </a:p>
          <a:p>
            <a:pPr>
              <a:lnSpc>
                <a:spcPct val="120000"/>
              </a:lnSpc>
              <a:buChar char="✦"/>
              <a:defRPr sz="2600"/>
            </a:pPr>
            <a:r>
              <a:t>ACOG defines - as abnormal trophoblast invasion of part or all of the placenta into the myometrium of the uterine wall.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</a:t>
            </a:r>
          </a:p>
        </p:txBody>
      </p:sp>
      <p:sp>
        <p:nvSpPr>
          <p:cNvPr id="176" name="Content Placeholder 2"/>
          <p:cNvSpPr txBox="1"/>
          <p:nvPr>
            <p:ph type="body" idx="1"/>
          </p:nvPr>
        </p:nvSpPr>
        <p:spPr>
          <a:xfrm>
            <a:off x="677333" y="1780761"/>
            <a:ext cx="9320710" cy="43205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2400"/>
            </a:pPr>
            <a:r>
              <a:t>The risk factors are history of accreta in a previous pregnancy, previous caesarean delivery and other uterine surgery, repeated endometrial curettage. </a:t>
            </a:r>
          </a:p>
          <a:p>
            <a:pPr>
              <a:lnSpc>
                <a:spcPct val="120000"/>
              </a:lnSpc>
              <a:defRPr sz="2400"/>
            </a:pPr>
            <a:r>
              <a:t>This risk rises as the number of prior caesarean sections increases.</a:t>
            </a:r>
          </a:p>
          <a:p>
            <a:pPr>
              <a:lnSpc>
                <a:spcPct val="120000"/>
              </a:lnSpc>
              <a:defRPr sz="2400"/>
            </a:pPr>
            <a:r>
              <a:t>It is associated with substantial morbidity, with the majority of women requiring blood transfusion, unanticipated surgery, and admission to the ICU.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677333" y="609600"/>
            <a:ext cx="8928457" cy="81904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MATERIALS &amp; METHODS</a:t>
            </a: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677333" y="1716259"/>
            <a:ext cx="8596670" cy="432510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Type of study: Retrospective observational study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Duration of study: 18 months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IMS and SUM Hospital, Bhubaneswar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Patient selection: Pregnant patients admitted in the OPD and Labour Room who were diagnosed with central/ anterior placenta praevia in a previously scarred uterus.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3"/>
          <p:cNvGraphicFramePr/>
          <p:nvPr/>
        </p:nvGraphicFramePr>
        <p:xfrm>
          <a:off x="289581" y="150695"/>
          <a:ext cx="12031938" cy="61137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23091"/>
                <a:gridCol w="2674036"/>
                <a:gridCol w="2674036"/>
                <a:gridCol w="2674036"/>
                <a:gridCol w="2674036"/>
              </a:tblGrid>
              <a:tr h="40051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Patient No.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Age (years)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Obs. Index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Previous uterine surgery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Presenting complaint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62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G3P2L1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2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For confinement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G3P2L2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2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For confinement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G3P2L1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2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Bleeding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G3P2L2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2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Bleeding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G3P2L2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2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Bleeding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G2P1L1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1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Bleeding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19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G2P1L1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1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/>
                </a:tc>
              </a:tr>
              <a:tr h="116888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P3L2A4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1 LSCS
Induced abortion- S &amp; E 1 month back
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Bleeding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635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G2P1L1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Previous 1 LSCS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Leaking p/v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Table 1"/>
          <p:cNvGraphicFramePr/>
          <p:nvPr/>
        </p:nvGraphicFramePr>
        <p:xfrm>
          <a:off x="183462" y="-42016"/>
          <a:ext cx="12037165" cy="81613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208893"/>
                <a:gridCol w="1208893"/>
                <a:gridCol w="2385549"/>
                <a:gridCol w="1402317"/>
                <a:gridCol w="1321723"/>
                <a:gridCol w="1144420"/>
                <a:gridCol w="1950349"/>
                <a:gridCol w="1402316"/>
              </a:tblGrid>
              <a:tr h="640529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Patient No.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Surgical complications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ICU admission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Pre op Hb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Post op Hb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Transfusions given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Outcome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405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Elective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
Bladder injured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11.1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5.6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 PRBCs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3394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Elective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10.8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5.2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 PRBCs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026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Emergency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 
Bladder injured.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10.2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2.3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 PRBCs, 
16 FFPs, 6RDPs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DIC,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Died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278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Emergency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9.6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3.4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 PRBCs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278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Emergency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10.6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4.9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4PRBCs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278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Emergency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
Bladder injured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8.1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2.0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 PRBCs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1712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Elective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11.3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3.2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 PRBCs, 12 FFPs, 6 RDPs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Sepsis, readmission to ICU, recovered.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3394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Elective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9.6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8.0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-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Recovered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9452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Emergency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Hysterectomy
Bladder serosal layer injured.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Yes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10.3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7.4
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 PRBCs, 4 FFP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Sepsis, 
Recovered.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5741" y="0"/>
            <a:ext cx="5131140" cy="6841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9979" y="-16483"/>
            <a:ext cx="3972021" cy="684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93799" y="3051662"/>
            <a:ext cx="3012540" cy="46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4600138" cy="445094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11"/>
          <p:cNvSpPr txBox="1"/>
          <p:nvPr/>
        </p:nvSpPr>
        <p:spPr>
          <a:xfrm>
            <a:off x="4718056" y="6472187"/>
            <a:ext cx="106704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Case 7</a:t>
            </a:r>
          </a:p>
        </p:txBody>
      </p:sp>
      <p:sp>
        <p:nvSpPr>
          <p:cNvPr id="190" name="TextBox 12"/>
          <p:cNvSpPr txBox="1"/>
          <p:nvPr/>
        </p:nvSpPr>
        <p:spPr>
          <a:xfrm>
            <a:off x="11243602" y="6442685"/>
            <a:ext cx="1067043" cy="39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/>
            <a:r>
              <a:t>Case 4</a:t>
            </a:r>
          </a:p>
        </p:txBody>
      </p:sp>
      <p:sp>
        <p:nvSpPr>
          <p:cNvPr id="191" name="TextBox 13"/>
          <p:cNvSpPr txBox="1"/>
          <p:nvPr/>
        </p:nvSpPr>
        <p:spPr>
          <a:xfrm>
            <a:off x="155752" y="6459880"/>
            <a:ext cx="1209747" cy="39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/>
            <a:r>
              <a:t>Case 6</a:t>
            </a:r>
          </a:p>
        </p:txBody>
      </p:sp>
      <p:sp>
        <p:nvSpPr>
          <p:cNvPr id="192" name="TextBox 14"/>
          <p:cNvSpPr txBox="1"/>
          <p:nvPr/>
        </p:nvSpPr>
        <p:spPr>
          <a:xfrm>
            <a:off x="3530062" y="4071349"/>
            <a:ext cx="1024357" cy="40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Case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48970" y="-72952"/>
            <a:ext cx="2783148" cy="373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6291" y="-56490"/>
            <a:ext cx="3009734" cy="3493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0" t="20215" r="3" b="4754"/>
          <a:stretch>
            <a:fillRect/>
          </a:stretch>
        </p:blipFill>
        <p:spPr>
          <a:xfrm>
            <a:off x="7070198" y="-122137"/>
            <a:ext cx="3329066" cy="334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Content Placeholder 4" descr="Content Placeholder 4"/>
          <p:cNvPicPr>
            <a:picLocks noChangeAspect="1"/>
          </p:cNvPicPr>
          <p:nvPr/>
        </p:nvPicPr>
        <p:blipFill>
          <a:blip r:embed="rId5">
            <a:extLst/>
          </a:blip>
          <a:srcRect l="0" t="33714" r="3" b="25332"/>
          <a:stretch>
            <a:fillRect/>
          </a:stretch>
        </p:blipFill>
        <p:spPr>
          <a:xfrm>
            <a:off x="3308189" y="3495079"/>
            <a:ext cx="3922777" cy="3220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rcRect l="0" t="19537" r="3" b="5547"/>
          <a:stretch>
            <a:fillRect/>
          </a:stretch>
        </p:blipFill>
        <p:spPr>
          <a:xfrm>
            <a:off x="7654090" y="3262679"/>
            <a:ext cx="3922777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ASE 9"/>
          <p:cNvSpPr txBox="1"/>
          <p:nvPr/>
        </p:nvSpPr>
        <p:spPr>
          <a:xfrm>
            <a:off x="972038" y="4609327"/>
            <a:ext cx="212427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CASE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CAR ECTOPIC WITH INCRETA, PERCRETA-…"/>
          <p:cNvSpPr txBox="1"/>
          <p:nvPr>
            <p:ph type="title"/>
          </p:nvPr>
        </p:nvSpPr>
        <p:spPr>
          <a:xfrm>
            <a:off x="677333" y="310320"/>
            <a:ext cx="8596670" cy="1038013"/>
          </a:xfrm>
          <a:prstGeom prst="rect">
            <a:avLst/>
          </a:prstGeom>
        </p:spPr>
        <p:txBody>
          <a:bodyPr/>
          <a:lstStyle/>
          <a:p>
            <a:pPr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SCAR ECTOPIC WITH INCRETA, PERCRETA-</a:t>
            </a:r>
          </a:p>
          <a:p>
            <a:pPr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Diagnostic Dilemma</a:t>
            </a:r>
          </a:p>
        </p:txBody>
      </p:sp>
      <p:sp>
        <p:nvSpPr>
          <p:cNvPr id="202" name="Case no. 8 was pre-operatively diagnosed as Cervical pregnancy.…"/>
          <p:cNvSpPr txBox="1"/>
          <p:nvPr>
            <p:ph type="body" idx="1"/>
          </p:nvPr>
        </p:nvSpPr>
        <p:spPr>
          <a:xfrm>
            <a:off x="244265" y="1489631"/>
            <a:ext cx="10207351" cy="5188303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120000"/>
              </a:lnSpc>
              <a:defRPr sz="2100"/>
            </a:pPr>
            <a:r>
              <a:t>Case no. 8 was pre-operatively diagnosed as Cervical pregnancy.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On laparotomy, a bluish mass 9 x 4 cm was seen over the lower segment extending towards the cervix. 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Previous caesarean scar was completely eroded by the mass. 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Cut-section showed a bluish-black coloured organised mass arising from lower uterine segment and extending into the cervix.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Provisional diagnosis: Caesarean Scar Ectopic Pregnancy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HP report- Features compatible with placenta increta with focal evidence of placenta percreta involving uterine body with extension into lower uterine segment and cervix.</a:t>
            </a:r>
          </a:p>
          <a:p>
            <a:pPr marL="342899" indent="-342899">
              <a:lnSpc>
                <a:spcPct val="120000"/>
              </a:lnSpc>
              <a:defRPr sz="2100"/>
            </a:pPr>
            <a:r>
              <a:t>Final diagnosis: P3 L2 A4 with caesarean scar ectopic pregnancy with placenta increta and percreta.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Fac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Fac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