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8" r:id="rId2"/>
    <p:sldId id="263" r:id="rId3"/>
    <p:sldId id="264" r:id="rId4"/>
    <p:sldId id="280" r:id="rId5"/>
    <p:sldId id="267" r:id="rId6"/>
    <p:sldId id="268" r:id="rId7"/>
    <p:sldId id="282" r:id="rId8"/>
    <p:sldId id="273" r:id="rId9"/>
    <p:sldId id="276" r:id="rId10"/>
    <p:sldId id="277" r:id="rId11"/>
    <p:sldId id="270" r:id="rId12"/>
    <p:sldId id="28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40868E7A-027D-4F0D-9F15-5F6FDF36F756}" type="datetimeFigureOut">
              <a:rPr lang="en-US" smtClean="0"/>
              <a:pPr/>
              <a:t>9/15/2021</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DF800CC-9922-49AB-95CC-2CF0D77B96E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0868E7A-027D-4F0D-9F15-5F6FDF36F756}" type="datetimeFigureOut">
              <a:rPr lang="en-US" smtClean="0"/>
              <a:pPr/>
              <a:t>9/15/2021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F800CC-9922-49AB-95CC-2CF0D77B96E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0868E7A-027D-4F0D-9F15-5F6FDF36F756}" type="datetimeFigureOut">
              <a:rPr lang="en-US" smtClean="0"/>
              <a:pPr/>
              <a:t>9/15/2021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F800CC-9922-49AB-95CC-2CF0D77B96E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40868E7A-027D-4F0D-9F15-5F6FDF36F756}" type="datetimeFigureOut">
              <a:rPr lang="en-US" smtClean="0"/>
              <a:pPr/>
              <a:t>9/15/2021</a:t>
            </a:fld>
            <a:endParaRPr lang="en-IN"/>
          </a:p>
        </p:txBody>
      </p:sp>
      <p:sp>
        <p:nvSpPr>
          <p:cNvPr id="9" name="Slide Number Placeholder 8"/>
          <p:cNvSpPr>
            <a:spLocks noGrp="1"/>
          </p:cNvSpPr>
          <p:nvPr>
            <p:ph type="sldNum" sz="quarter" idx="15"/>
          </p:nvPr>
        </p:nvSpPr>
        <p:spPr/>
        <p:txBody>
          <a:bodyPr rtlCol="0"/>
          <a:lstStyle/>
          <a:p>
            <a:fld id="{9DF800CC-9922-49AB-95CC-2CF0D77B96EE}"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0868E7A-027D-4F0D-9F15-5F6FDF36F756}" type="datetimeFigureOut">
              <a:rPr lang="en-US" smtClean="0"/>
              <a:pPr/>
              <a:t>9/15/2021</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DF800CC-9922-49AB-95CC-2CF0D77B96EE}"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0868E7A-027D-4F0D-9F15-5F6FDF36F756}" type="datetimeFigureOut">
              <a:rPr lang="en-US" smtClean="0"/>
              <a:pPr/>
              <a:t>9/15/2021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DF800CC-9922-49AB-95CC-2CF0D77B96EE}"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40868E7A-027D-4F0D-9F15-5F6FDF36F756}" type="datetimeFigureOut">
              <a:rPr lang="en-US" smtClean="0"/>
              <a:pPr/>
              <a:t>9/15/2021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DF800CC-9922-49AB-95CC-2CF0D77B96EE}"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40868E7A-027D-4F0D-9F15-5F6FDF36F756}" type="datetimeFigureOut">
              <a:rPr lang="en-US" smtClean="0"/>
              <a:pPr/>
              <a:t>9/15/2021</a:t>
            </a:fld>
            <a:endParaRPr lang="en-IN"/>
          </a:p>
        </p:txBody>
      </p:sp>
      <p:sp>
        <p:nvSpPr>
          <p:cNvPr id="7" name="Slide Number Placeholder 6"/>
          <p:cNvSpPr>
            <a:spLocks noGrp="1"/>
          </p:cNvSpPr>
          <p:nvPr>
            <p:ph type="sldNum" sz="quarter" idx="11"/>
          </p:nvPr>
        </p:nvSpPr>
        <p:spPr/>
        <p:txBody>
          <a:bodyPr rtlCol="0"/>
          <a:lstStyle/>
          <a:p>
            <a:fld id="{9DF800CC-9922-49AB-95CC-2CF0D77B96EE}"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868E7A-027D-4F0D-9F15-5F6FDF36F756}" type="datetimeFigureOut">
              <a:rPr lang="en-US" smtClean="0"/>
              <a:pPr/>
              <a:t>9/15/2021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DF800CC-9922-49AB-95CC-2CF0D77B96E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40868E7A-027D-4F0D-9F15-5F6FDF36F756}" type="datetimeFigureOut">
              <a:rPr lang="en-US" smtClean="0"/>
              <a:pPr/>
              <a:t>9/15/2021</a:t>
            </a:fld>
            <a:endParaRPr lang="en-IN"/>
          </a:p>
        </p:txBody>
      </p:sp>
      <p:sp>
        <p:nvSpPr>
          <p:cNvPr id="22" name="Slide Number Placeholder 21"/>
          <p:cNvSpPr>
            <a:spLocks noGrp="1"/>
          </p:cNvSpPr>
          <p:nvPr>
            <p:ph type="sldNum" sz="quarter" idx="15"/>
          </p:nvPr>
        </p:nvSpPr>
        <p:spPr/>
        <p:txBody>
          <a:bodyPr rtlCol="0"/>
          <a:lstStyle/>
          <a:p>
            <a:fld id="{9DF800CC-9922-49AB-95CC-2CF0D77B96EE}"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0868E7A-027D-4F0D-9F15-5F6FDF36F756}" type="datetimeFigureOut">
              <a:rPr lang="en-US" smtClean="0"/>
              <a:pPr/>
              <a:t>9/15/2021</a:t>
            </a:fld>
            <a:endParaRPr lang="en-IN"/>
          </a:p>
        </p:txBody>
      </p:sp>
      <p:sp>
        <p:nvSpPr>
          <p:cNvPr id="18" name="Slide Number Placeholder 17"/>
          <p:cNvSpPr>
            <a:spLocks noGrp="1"/>
          </p:cNvSpPr>
          <p:nvPr>
            <p:ph type="sldNum" sz="quarter" idx="11"/>
          </p:nvPr>
        </p:nvSpPr>
        <p:spPr/>
        <p:txBody>
          <a:bodyPr rtlCol="0"/>
          <a:lstStyle/>
          <a:p>
            <a:fld id="{9DF800CC-9922-49AB-95CC-2CF0D77B96EE}"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0868E7A-027D-4F0D-9F15-5F6FDF36F756}" type="datetimeFigureOut">
              <a:rPr lang="en-US" smtClean="0"/>
              <a:pPr/>
              <a:t>9/15/2021</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DF800CC-9922-49AB-95CC-2CF0D77B96E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b="1" dirty="0">
                <a:latin typeface="Calibri" pitchFamily="34" charset="0"/>
                <a:ea typeface="Calibri" pitchFamily="34" charset="0"/>
                <a:cs typeface="Mangal" pitchFamily="18" charset="0"/>
              </a:rPr>
              <a:t>SEVERE PRIMARY HYPOTHYROIDISM LEADING TO LIFE THREATENING HEAVY MENSTRUAL BLEEDING: A case report</a:t>
            </a:r>
          </a:p>
          <a:p>
            <a:pPr>
              <a:buNone/>
            </a:pPr>
            <a:endParaRPr lang="en-US" b="1" dirty="0">
              <a:latin typeface="Calibri" pitchFamily="34" charset="0"/>
            </a:endParaRPr>
          </a:p>
          <a:p>
            <a:pPr>
              <a:buNone/>
            </a:pPr>
            <a:r>
              <a:rPr lang="en-US" b="1" dirty="0">
                <a:latin typeface="Calibri" pitchFamily="34" charset="0"/>
              </a:rPr>
              <a:t>Presenter: Dr G Padmavati</a:t>
            </a:r>
          </a:p>
          <a:p>
            <a:pPr>
              <a:buNone/>
            </a:pPr>
            <a:r>
              <a:rPr lang="en-US" b="1" dirty="0">
                <a:latin typeface="Calibri" pitchFamily="34" charset="0"/>
              </a:rPr>
              <a:t>Guided by: Dr </a:t>
            </a:r>
            <a:r>
              <a:rPr lang="en-US" b="1" dirty="0" err="1">
                <a:latin typeface="Calibri" pitchFamily="34" charset="0"/>
              </a:rPr>
              <a:t>Smrity</a:t>
            </a:r>
            <a:r>
              <a:rPr lang="en-US" b="1" dirty="0">
                <a:latin typeface="Calibri" pitchFamily="34" charset="0"/>
              </a:rPr>
              <a:t> </a:t>
            </a:r>
            <a:r>
              <a:rPr lang="en-US" b="1" dirty="0" err="1">
                <a:latin typeface="Calibri" pitchFamily="34" charset="0"/>
              </a:rPr>
              <a:t>Naik</a:t>
            </a:r>
            <a:endParaRPr lang="en-US" b="1" dirty="0">
              <a:latin typeface="Calibri" pitchFamily="34" charset="0"/>
            </a:endParaRPr>
          </a:p>
          <a:p>
            <a:pPr>
              <a:buNone/>
            </a:pPr>
            <a:r>
              <a:rPr lang="en-US" b="1" dirty="0">
                <a:latin typeface="Calibri" pitchFamily="34" charset="0"/>
              </a:rPr>
              <a:t>		        Dr </a:t>
            </a:r>
            <a:r>
              <a:rPr lang="en-US" b="1" dirty="0" err="1">
                <a:latin typeface="Calibri" pitchFamily="34" charset="0"/>
              </a:rPr>
              <a:t>Jyoti</a:t>
            </a:r>
            <a:r>
              <a:rPr lang="en-US" b="1" dirty="0">
                <a:latin typeface="Calibri" pitchFamily="34" charset="0"/>
              </a:rPr>
              <a:t> </a:t>
            </a:r>
            <a:r>
              <a:rPr lang="en-US" b="1" dirty="0" err="1">
                <a:latin typeface="Calibri" pitchFamily="34" charset="0"/>
              </a:rPr>
              <a:t>Jaiswal</a:t>
            </a:r>
            <a:endParaRPr lang="en-US" b="1" dirty="0">
              <a:latin typeface="Calibri" pitchFamily="34" charset="0"/>
            </a:endParaRPr>
          </a:p>
          <a:p>
            <a:pPr>
              <a:buNone/>
            </a:pPr>
            <a:r>
              <a:rPr lang="en-US" b="1" dirty="0">
                <a:latin typeface="Calibri" pitchFamily="34" charset="0"/>
              </a:rPr>
              <a:t>		        Dr </a:t>
            </a:r>
            <a:r>
              <a:rPr lang="en-US" b="1" dirty="0" err="1">
                <a:latin typeface="Calibri" pitchFamily="34" charset="0"/>
              </a:rPr>
              <a:t>Shweta</a:t>
            </a:r>
            <a:r>
              <a:rPr lang="en-US" b="1" dirty="0">
                <a:latin typeface="Calibri" pitchFamily="34" charset="0"/>
              </a:rPr>
              <a:t> Singh </a:t>
            </a:r>
            <a:r>
              <a:rPr lang="en-US" b="1" dirty="0" err="1">
                <a:latin typeface="Calibri" pitchFamily="34" charset="0"/>
              </a:rPr>
              <a:t>Dhruw</a:t>
            </a:r>
            <a:endParaRPr lang="en-US" dirty="0"/>
          </a:p>
        </p:txBody>
      </p:sp>
      <p:pic>
        <p:nvPicPr>
          <p:cNvPr id="4" name="Picture 3">
            <a:extLst>
              <a:ext uri="{FF2B5EF4-FFF2-40B4-BE49-F238E27FC236}">
                <a16:creationId xmlns:a16="http://schemas.microsoft.com/office/drawing/2014/main" id="{B128C825-D65A-44FD-9716-CC8679A350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2667000"/>
            <a:ext cx="3635829" cy="2286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Conclusion</a:t>
            </a:r>
            <a:br>
              <a:rPr lang="en-IN" dirty="0"/>
            </a:br>
            <a:endParaRPr lang="en-IN" dirty="0"/>
          </a:p>
        </p:txBody>
      </p:sp>
      <p:sp>
        <p:nvSpPr>
          <p:cNvPr id="3" name="Content Placeholder 2"/>
          <p:cNvSpPr>
            <a:spLocks noGrp="1"/>
          </p:cNvSpPr>
          <p:nvPr>
            <p:ph sz="quarter" idx="1"/>
          </p:nvPr>
        </p:nvSpPr>
        <p:spPr/>
        <p:txBody>
          <a:bodyPr>
            <a:normAutofit/>
          </a:bodyPr>
          <a:lstStyle/>
          <a:p>
            <a:r>
              <a:rPr lang="en-US" dirty="0"/>
              <a:t>Hypothyroidism causes menstrual irregularities but causing life threatening HMB leading to very severe anemia and shock, hazardous for life of a young girl, is very rare. And this makes our case an interesting one. </a:t>
            </a:r>
          </a:p>
          <a:p>
            <a:r>
              <a:rPr lang="en-US" dirty="0"/>
              <a:t>Every girl and women presenting with AUB should be timely evaluated for thyroid dysfunction and treated promptly. Early recognition and prompt management can prevent many morbidities, ICU admissions and mortalities.</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References</a:t>
            </a:r>
            <a:endParaRPr lang="en-IN" dirty="0"/>
          </a:p>
        </p:txBody>
      </p:sp>
      <p:sp>
        <p:nvSpPr>
          <p:cNvPr id="3" name="Content Placeholder 2"/>
          <p:cNvSpPr>
            <a:spLocks noGrp="1"/>
          </p:cNvSpPr>
          <p:nvPr>
            <p:ph sz="quarter" idx="1"/>
          </p:nvPr>
        </p:nvSpPr>
        <p:spPr/>
        <p:txBody>
          <a:bodyPr>
            <a:normAutofit/>
          </a:bodyPr>
          <a:lstStyle/>
          <a:p>
            <a:pPr marL="514350" lvl="0" indent="-514350">
              <a:buFont typeface="+mj-lt"/>
              <a:buAutoNum type="arabicPeriod"/>
            </a:pPr>
            <a:r>
              <a:rPr lang="en-US" dirty="0" err="1"/>
              <a:t>Manjeera</a:t>
            </a:r>
            <a:r>
              <a:rPr lang="en-US" dirty="0"/>
              <a:t> LM et al. Association of thyroid dysfunction with abnormal uterine bleeding. </a:t>
            </a:r>
            <a:r>
              <a:rPr lang="en-US" dirty="0" err="1"/>
              <a:t>Int</a:t>
            </a:r>
            <a:r>
              <a:rPr lang="en-US" dirty="0"/>
              <a:t> J </a:t>
            </a:r>
            <a:r>
              <a:rPr lang="en-US" dirty="0" err="1"/>
              <a:t>Reprod</a:t>
            </a:r>
            <a:r>
              <a:rPr lang="en-US" dirty="0"/>
              <a:t> </a:t>
            </a:r>
            <a:r>
              <a:rPr lang="en-US" dirty="0" err="1"/>
              <a:t>Contracept</a:t>
            </a:r>
            <a:r>
              <a:rPr lang="en-US" dirty="0"/>
              <a:t> </a:t>
            </a:r>
            <a:r>
              <a:rPr lang="en-US" dirty="0" err="1"/>
              <a:t>Obstet</a:t>
            </a:r>
            <a:r>
              <a:rPr lang="en-US" dirty="0"/>
              <a:t> Gynecol. 2018 Jun;7(6):2388-2392.</a:t>
            </a:r>
            <a:endParaRPr lang="en-IN" dirty="0"/>
          </a:p>
          <a:p>
            <a:pPr marL="514350" lvl="0" indent="-514350">
              <a:buFont typeface="+mj-lt"/>
              <a:buAutoNum type="arabicPeriod"/>
            </a:pPr>
            <a:r>
              <a:rPr lang="en-US" dirty="0" err="1"/>
              <a:t>Viau</a:t>
            </a:r>
            <a:r>
              <a:rPr lang="en-US" dirty="0"/>
              <a:t> M, </a:t>
            </a:r>
            <a:r>
              <a:rPr lang="en-US" dirty="0" err="1"/>
              <a:t>Bussieres</a:t>
            </a:r>
            <a:r>
              <a:rPr lang="en-US" dirty="0"/>
              <a:t> MC, Bergeron ME. Severe Hypothyroidism Leading to Life Threatening </a:t>
            </a:r>
            <a:r>
              <a:rPr lang="en-US" dirty="0" err="1"/>
              <a:t>Menorrhagia</a:t>
            </a:r>
            <a:r>
              <a:rPr lang="en-US" dirty="0"/>
              <a:t>. </a:t>
            </a:r>
            <a:r>
              <a:rPr lang="en-US" dirty="0" err="1"/>
              <a:t>Gynecol</a:t>
            </a:r>
            <a:r>
              <a:rPr lang="en-US" dirty="0"/>
              <a:t> </a:t>
            </a:r>
            <a:r>
              <a:rPr lang="en-US" dirty="0" err="1"/>
              <a:t>Obstet</a:t>
            </a:r>
            <a:r>
              <a:rPr lang="en-US" dirty="0"/>
              <a:t> Case Rep. 2017, 3:1.</a:t>
            </a:r>
            <a:endParaRPr lang="en-IN" dirty="0"/>
          </a:p>
          <a:p>
            <a:pPr marL="514350" lvl="0" indent="-514350">
              <a:buFont typeface="+mj-lt"/>
              <a:buAutoNum type="arabicPeriod"/>
            </a:pPr>
            <a:r>
              <a:rPr lang="en-US" dirty="0"/>
              <a:t>Kumar AHS et al. </a:t>
            </a:r>
            <a:r>
              <a:rPr lang="en-US" dirty="0" err="1"/>
              <a:t>Int</a:t>
            </a:r>
            <a:r>
              <a:rPr lang="en-US" dirty="0"/>
              <a:t> J </a:t>
            </a:r>
            <a:r>
              <a:rPr lang="en-US" dirty="0" err="1"/>
              <a:t>Reprod</a:t>
            </a:r>
            <a:r>
              <a:rPr lang="en-US" dirty="0"/>
              <a:t> </a:t>
            </a:r>
            <a:r>
              <a:rPr lang="en-US" dirty="0" err="1"/>
              <a:t>Contracept</a:t>
            </a:r>
            <a:r>
              <a:rPr lang="en-US" dirty="0"/>
              <a:t> </a:t>
            </a:r>
            <a:r>
              <a:rPr lang="en-US" dirty="0" err="1"/>
              <a:t>Obstet</a:t>
            </a:r>
            <a:r>
              <a:rPr lang="en-US" dirty="0"/>
              <a:t> Gynecol. 2017 Mar;6(3):1036-1039.</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4876800"/>
          </a:xfrm>
        </p:spPr>
        <p:txBody>
          <a:bodyPr>
            <a:normAutofit fontScale="92500" lnSpcReduction="20000"/>
          </a:bodyPr>
          <a:lstStyle/>
          <a:p>
            <a:pPr marL="514350" lvl="0" indent="-514350">
              <a:buNone/>
            </a:pPr>
            <a:r>
              <a:rPr lang="en-US" dirty="0"/>
              <a:t>4.  </a:t>
            </a:r>
            <a:r>
              <a:rPr lang="en-US" sz="2600" dirty="0"/>
              <a:t>Singh S, </a:t>
            </a:r>
            <a:r>
              <a:rPr lang="en-US" sz="2600" dirty="0" err="1"/>
              <a:t>Sahoo</a:t>
            </a:r>
            <a:r>
              <a:rPr lang="en-US" sz="2600" dirty="0"/>
              <a:t> S, Das PC. A study of thyroid dysfunction in dysfunctional uterine bleeding. </a:t>
            </a:r>
            <a:r>
              <a:rPr lang="en-US" sz="2600" dirty="0" err="1"/>
              <a:t>Int</a:t>
            </a:r>
            <a:r>
              <a:rPr lang="en-US" sz="2600" dirty="0"/>
              <a:t> J </a:t>
            </a:r>
            <a:r>
              <a:rPr lang="en-US" sz="2600" dirty="0" err="1"/>
              <a:t>Reprod</a:t>
            </a:r>
            <a:r>
              <a:rPr lang="en-US" sz="2600" dirty="0"/>
              <a:t> </a:t>
            </a:r>
            <a:r>
              <a:rPr lang="en-US" sz="2600" dirty="0" err="1"/>
              <a:t>Contracept</a:t>
            </a:r>
            <a:r>
              <a:rPr lang="en-US" sz="2600" dirty="0"/>
              <a:t> </a:t>
            </a:r>
            <a:r>
              <a:rPr lang="en-US" sz="2600" dirty="0" err="1"/>
              <a:t>Obstet</a:t>
            </a:r>
            <a:r>
              <a:rPr lang="en-US" sz="2600" dirty="0"/>
              <a:t> Gynecol. 2018 ;7(3): 1002-1006.</a:t>
            </a:r>
            <a:endParaRPr lang="en-IN" sz="2600" dirty="0"/>
          </a:p>
          <a:p>
            <a:pPr marL="514350" lvl="0" indent="-514350">
              <a:buNone/>
            </a:pPr>
            <a:r>
              <a:rPr lang="en-IN" sz="2600" dirty="0"/>
              <a:t>5.  </a:t>
            </a:r>
            <a:r>
              <a:rPr lang="en-US" sz="2600" dirty="0" err="1"/>
              <a:t>Koyyada</a:t>
            </a:r>
            <a:r>
              <a:rPr lang="en-US" sz="2600" dirty="0"/>
              <a:t> A, </a:t>
            </a:r>
            <a:r>
              <a:rPr lang="en-US" sz="2600" dirty="0" err="1"/>
              <a:t>Orsu</a:t>
            </a:r>
            <a:r>
              <a:rPr lang="en-US" sz="2600" dirty="0"/>
              <a:t> P. Role of hypothyroidism and associated pathways in pregnancy and infertility: Clinical insights. Tzu Chi Med J 2020; 32(4): 312‑7.</a:t>
            </a:r>
            <a:endParaRPr lang="en-IN" sz="2600" dirty="0"/>
          </a:p>
          <a:p>
            <a:pPr marL="514350" lvl="0" indent="-514350">
              <a:buNone/>
            </a:pPr>
            <a:r>
              <a:rPr lang="en-US" sz="2600" dirty="0"/>
              <a:t>6. </a:t>
            </a:r>
            <a:r>
              <a:rPr lang="en-US" sz="2600" dirty="0" err="1"/>
              <a:t>Gutch</a:t>
            </a:r>
            <a:r>
              <a:rPr lang="en-US" sz="2600" dirty="0"/>
              <a:t> M, Kumar S, </a:t>
            </a:r>
            <a:r>
              <a:rPr lang="en-US" sz="2600" dirty="0" err="1"/>
              <a:t>Razi</a:t>
            </a:r>
            <a:r>
              <a:rPr lang="en-US" sz="2600" dirty="0"/>
              <a:t> SM et al. Prevalence of short stature in juvenile hypothyroidism and the impact of treatment on various skeletal manifestation and growth velocity in a tertiary care center. CHRISMED J Health Res 2015;2:251-6.</a:t>
            </a:r>
            <a:endParaRPr lang="en-IN" sz="2600" dirty="0"/>
          </a:p>
          <a:p>
            <a:pPr marL="514350" indent="-514350">
              <a:buNone/>
            </a:pPr>
            <a:r>
              <a:rPr lang="en-US" sz="2600" dirty="0"/>
              <a:t> </a:t>
            </a:r>
            <a:endParaRPr lang="en-IN" sz="2600" dirty="0"/>
          </a:p>
          <a:p>
            <a:endParaRPr lang="en-IN"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r>
              <a:rPr lang="en-US" dirty="0"/>
              <a:t> </a:t>
            </a:r>
            <a:endParaRPr lang="en-IN" dirty="0"/>
          </a:p>
        </p:txBody>
      </p:sp>
      <p:sp>
        <p:nvSpPr>
          <p:cNvPr id="3" name="Content Placeholder 2"/>
          <p:cNvSpPr>
            <a:spLocks noGrp="1"/>
          </p:cNvSpPr>
          <p:nvPr>
            <p:ph sz="quarter" idx="1"/>
          </p:nvPr>
        </p:nvSpPr>
        <p:spPr/>
        <p:txBody>
          <a:bodyPr>
            <a:normAutofit/>
          </a:bodyPr>
          <a:lstStyle/>
          <a:p>
            <a:r>
              <a:rPr lang="en-US" dirty="0"/>
              <a:t>Abnormal uterine bleeding (AUB) is defined as any deviation from normal menstrual cycle pattern. </a:t>
            </a:r>
          </a:p>
          <a:p>
            <a:r>
              <a:rPr lang="en-US" dirty="0"/>
              <a:t>10-20% women in their reproductive life experience AUB and 20-30% of Indian women presents to OPD with this complaint.</a:t>
            </a:r>
            <a:r>
              <a:rPr lang="en-US" baseline="30000" dirty="0"/>
              <a:t>1</a:t>
            </a:r>
          </a:p>
          <a:p>
            <a:r>
              <a:rPr lang="en-US" dirty="0"/>
              <a:t>Prevalence of menstrual irregularities in patients with untreated hypothyroidism was reported to be 23.4%. An Indian study reported </a:t>
            </a:r>
            <a:r>
              <a:rPr lang="en-US" dirty="0">
                <a:solidFill>
                  <a:schemeClr val="accent2">
                    <a:lumMod val="75000"/>
                  </a:schemeClr>
                </a:solidFill>
              </a:rPr>
              <a:t>68.2%</a:t>
            </a:r>
            <a:r>
              <a:rPr lang="en-US" dirty="0"/>
              <a:t> of hypothyroid women had menstrual abnormalities compared to </a:t>
            </a:r>
            <a:r>
              <a:rPr lang="en-US" dirty="0">
                <a:solidFill>
                  <a:schemeClr val="accent2">
                    <a:lumMod val="75000"/>
                  </a:schemeClr>
                </a:solidFill>
              </a:rPr>
              <a:t>12.2%</a:t>
            </a:r>
            <a:r>
              <a:rPr lang="en-US" dirty="0"/>
              <a:t> of healthy controls.</a:t>
            </a:r>
            <a:r>
              <a:rPr lang="en-US" baseline="30000" dirty="0"/>
              <a:t>2</a:t>
            </a:r>
            <a:endParaRPr lang="en-IN" baseline="30000" dirty="0"/>
          </a:p>
          <a:p>
            <a:pPr marL="0" indent="0">
              <a:buNone/>
            </a:pP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a:t>Case report</a:t>
            </a:r>
            <a:endParaRPr lang="en-IN" dirty="0"/>
          </a:p>
        </p:txBody>
      </p:sp>
      <p:sp>
        <p:nvSpPr>
          <p:cNvPr id="3" name="Content Placeholder 2"/>
          <p:cNvSpPr>
            <a:spLocks noGrp="1"/>
          </p:cNvSpPr>
          <p:nvPr>
            <p:ph sz="quarter" idx="1"/>
          </p:nvPr>
        </p:nvSpPr>
        <p:spPr>
          <a:xfrm>
            <a:off x="457200" y="914400"/>
            <a:ext cx="7467600" cy="5516562"/>
          </a:xfrm>
        </p:spPr>
        <p:txBody>
          <a:bodyPr>
            <a:noAutofit/>
          </a:bodyPr>
          <a:lstStyle/>
          <a:p>
            <a:r>
              <a:rPr lang="en-US" sz="1800" dirty="0"/>
              <a:t>A 18yr old unmarried girl was admitted in our hospital with complaints of heavy menstrual bleeding with clots, generalized weakness and breathlessness since 2 days. She was very weak, unable to move or talk to anyone and She had problems in correctly recalling the past events. . </a:t>
            </a:r>
          </a:p>
          <a:p>
            <a:r>
              <a:rPr lang="en-US" sz="1800" dirty="0"/>
              <a:t>Her previous menstrual cycles were irregular (3-5mths). H/O delayed milestones, loss of appetite and hoarseness of voice.</a:t>
            </a:r>
            <a:endParaRPr lang="en-IN" sz="1800" dirty="0"/>
          </a:p>
          <a:p>
            <a:r>
              <a:rPr lang="en-US" sz="1800" dirty="0"/>
              <a:t>On admission she was very pale and dehydrated. Edema was present over face, hands and feet, peripheries were cold and clammy. Skin was dry and scaly, nails were brittle and with short neck. Although </a:t>
            </a:r>
            <a:r>
              <a:rPr lang="en-US" sz="1800" b="1" dirty="0"/>
              <a:t>BP was 50/30 mmHg </a:t>
            </a:r>
            <a:r>
              <a:rPr lang="en-US" sz="1800" dirty="0"/>
              <a:t>but her pulse rate was </a:t>
            </a:r>
            <a:r>
              <a:rPr lang="en-US" sz="1800" b="1" dirty="0"/>
              <a:t>82bpm. </a:t>
            </a:r>
            <a:r>
              <a:rPr lang="en-US" sz="1800" dirty="0"/>
              <a:t>She was </a:t>
            </a:r>
            <a:r>
              <a:rPr lang="en-US" sz="1800" dirty="0" err="1"/>
              <a:t>tachypnoeic</a:t>
            </a:r>
            <a:r>
              <a:rPr lang="en-US" sz="1800" dirty="0"/>
              <a:t> and SpO2 was 80% on room air. </a:t>
            </a:r>
            <a:endParaRPr lang="en-IN" sz="1800" dirty="0"/>
          </a:p>
          <a:p>
            <a:r>
              <a:rPr lang="en-US" sz="1800" dirty="0"/>
              <a:t>Her height was </a:t>
            </a:r>
            <a:r>
              <a:rPr lang="en-US" sz="1800" b="1" dirty="0"/>
              <a:t>126 cm </a:t>
            </a:r>
            <a:r>
              <a:rPr lang="en-US" sz="1800" dirty="0"/>
              <a:t>(less than 5</a:t>
            </a:r>
            <a:r>
              <a:rPr lang="en-US" sz="1800" baseline="30000" dirty="0"/>
              <a:t>th</a:t>
            </a:r>
            <a:r>
              <a:rPr lang="en-US" sz="1800" dirty="0"/>
              <a:t> centile according to WHO growth chart) Immediate resuscitation with crystalloids, colloid (while waiting for blood) and blood transfusion done. Pregnancy was ruled out.</a:t>
            </a:r>
          </a:p>
          <a:p>
            <a:r>
              <a:rPr lang="en-US" sz="1800" dirty="0"/>
              <a:t>To arrest bleeding- </a:t>
            </a:r>
            <a:r>
              <a:rPr lang="en-US" sz="1800" dirty="0" err="1"/>
              <a:t>inj</a:t>
            </a:r>
            <a:r>
              <a:rPr lang="en-US" sz="1800" dirty="0"/>
              <a:t> Tranexamic acid – 500mg stat, </a:t>
            </a:r>
            <a:r>
              <a:rPr lang="en-US" sz="1800" dirty="0" err="1"/>
              <a:t>inj</a:t>
            </a:r>
            <a:r>
              <a:rPr lang="en-US" sz="1800" dirty="0"/>
              <a:t> </a:t>
            </a:r>
            <a:r>
              <a:rPr lang="en-US" sz="1800" dirty="0" err="1"/>
              <a:t>ethymsylate</a:t>
            </a:r>
            <a:r>
              <a:rPr lang="en-US" sz="1800" dirty="0"/>
              <a:t> – 500mg 6 hourly and tablet Norethisterone 10mg TDS was started</a:t>
            </a:r>
            <a:endParaRPr lang="en-IN"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INVESTIGATIONS</a:t>
            </a:r>
          </a:p>
        </p:txBody>
      </p:sp>
      <p:sp>
        <p:nvSpPr>
          <p:cNvPr id="3" name="Content Placeholder 2"/>
          <p:cNvSpPr>
            <a:spLocks noGrp="1"/>
          </p:cNvSpPr>
          <p:nvPr>
            <p:ph sz="quarter" idx="1"/>
          </p:nvPr>
        </p:nvSpPr>
        <p:spPr/>
        <p:txBody>
          <a:bodyPr>
            <a:normAutofit/>
          </a:bodyPr>
          <a:lstStyle/>
          <a:p>
            <a:r>
              <a:rPr lang="en-US" dirty="0"/>
              <a:t>Investigation– </a:t>
            </a:r>
            <a:r>
              <a:rPr lang="en-US" b="1" dirty="0"/>
              <a:t>Hb- 1.1gm/dl(</a:t>
            </a:r>
            <a:r>
              <a:rPr lang="en-US" dirty="0"/>
              <a:t>↓↓</a:t>
            </a:r>
            <a:r>
              <a:rPr lang="en-US" b="1" dirty="0"/>
              <a:t>) </a:t>
            </a:r>
            <a:r>
              <a:rPr lang="en-US" dirty="0"/>
              <a:t>with normal TLC and platelet. BT, CT, PT, INR LFT,RFT, serum electrolytes were on normal range.</a:t>
            </a:r>
          </a:p>
          <a:p>
            <a:r>
              <a:rPr lang="en-US" dirty="0"/>
              <a:t>USG showed endometrial thickness of 14 mm </a:t>
            </a:r>
            <a:r>
              <a:rPr lang="en-US" dirty="0" err="1"/>
              <a:t>inspite</a:t>
            </a:r>
            <a:r>
              <a:rPr lang="en-US" dirty="0"/>
              <a:t> of heavy bleeding since 2days.Increased echogenicity of bilateral renal cortex was found. </a:t>
            </a:r>
          </a:p>
          <a:p>
            <a:r>
              <a:rPr lang="en-US" b="1" dirty="0"/>
              <a:t>TSH was very high 100µIU/ml (↑↑) </a:t>
            </a:r>
            <a:r>
              <a:rPr lang="en-US" dirty="0"/>
              <a:t>with </a:t>
            </a:r>
            <a:r>
              <a:rPr lang="en-US" b="1" dirty="0"/>
              <a:t>decreased T4-0.678µg/dl and T3-0.359ng/ml </a:t>
            </a:r>
            <a:r>
              <a:rPr lang="en-US" dirty="0"/>
              <a:t>suggestive of severe primary Hypothyroidism.</a:t>
            </a:r>
          </a:p>
          <a:p>
            <a:r>
              <a:rPr lang="en-US" dirty="0"/>
              <a:t> S. </a:t>
            </a:r>
            <a:r>
              <a:rPr lang="en-US" b="1" dirty="0" err="1"/>
              <a:t>prolactin</a:t>
            </a:r>
            <a:r>
              <a:rPr lang="en-US" b="1" dirty="0"/>
              <a:t> was slightly raised </a:t>
            </a:r>
            <a:r>
              <a:rPr lang="en-US" dirty="0"/>
              <a:t>(37.94ng/ml) but no </a:t>
            </a:r>
            <a:r>
              <a:rPr lang="en-US" dirty="0" err="1"/>
              <a:t>galactorrhea</a:t>
            </a:r>
            <a:r>
              <a:rPr lang="en-US" dirty="0"/>
              <a:t> found. LH and FSH were also decreased. </a:t>
            </a:r>
            <a:endParaRPr lang="en-IN" dirty="0"/>
          </a:p>
          <a:p>
            <a:endParaRPr lang="en-IN"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endParaRPr lang="en-IN" dirty="0"/>
          </a:p>
        </p:txBody>
      </p:sp>
      <p:sp>
        <p:nvSpPr>
          <p:cNvPr id="3" name="Content Placeholder 2"/>
          <p:cNvSpPr>
            <a:spLocks noGrp="1"/>
          </p:cNvSpPr>
          <p:nvPr>
            <p:ph sz="quarter" idx="1"/>
          </p:nvPr>
        </p:nvSpPr>
        <p:spPr/>
        <p:txBody>
          <a:bodyPr>
            <a:normAutofit/>
          </a:bodyPr>
          <a:lstStyle/>
          <a:p>
            <a:r>
              <a:rPr lang="en-US" dirty="0"/>
              <a:t>Endocrinologist was consulted and tablet Levothyroxine 100µg OD started.</a:t>
            </a:r>
            <a:endParaRPr lang="en-IN" dirty="0"/>
          </a:p>
          <a:p>
            <a:r>
              <a:rPr lang="en-US" dirty="0"/>
              <a:t>After 5 units of blood transfusion her hemoglobin improved to 8.35g/dl. Oral treatment for anemia started and dose of tablet Norethisterone was tapered as bleeding controlled and continued for  a month.</a:t>
            </a:r>
            <a:endParaRPr lang="en-IN" dirty="0"/>
          </a:p>
          <a:p>
            <a:r>
              <a:rPr lang="en-US" dirty="0"/>
              <a:t>She was discharged after 10 days on tablet norethisterone and iron supplementation. </a:t>
            </a:r>
          </a:p>
          <a:p>
            <a:r>
              <a:rPr lang="en-US" dirty="0"/>
              <a:t>On F/U now She is on tablet thyroxin, iron supplementation and having normal menstrual cycle.</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Discussion</a:t>
            </a:r>
            <a:endParaRPr lang="en-IN" dirty="0"/>
          </a:p>
        </p:txBody>
      </p:sp>
      <p:sp>
        <p:nvSpPr>
          <p:cNvPr id="3" name="Content Placeholder 2"/>
          <p:cNvSpPr>
            <a:spLocks noGrp="1"/>
          </p:cNvSpPr>
          <p:nvPr>
            <p:ph sz="quarter" idx="1"/>
          </p:nvPr>
        </p:nvSpPr>
        <p:spPr/>
        <p:txBody>
          <a:bodyPr>
            <a:normAutofit fontScale="92500" lnSpcReduction="10000"/>
          </a:bodyPr>
          <a:lstStyle/>
          <a:p>
            <a:r>
              <a:rPr lang="en-US" dirty="0"/>
              <a:t>AUB is one of the most common, yet complicated clinical presentation. </a:t>
            </a:r>
          </a:p>
          <a:p>
            <a:r>
              <a:rPr lang="en-US" dirty="0"/>
              <a:t>FIGO has categorized AUB depending upon the etiology into 9 main categories in an acronym as </a:t>
            </a:r>
            <a:r>
              <a:rPr lang="en-US" b="1" dirty="0"/>
              <a:t>PALM-COEIN</a:t>
            </a:r>
            <a:r>
              <a:rPr lang="en-US" dirty="0"/>
              <a:t>.</a:t>
            </a:r>
          </a:p>
          <a:p>
            <a:r>
              <a:rPr lang="en-US" dirty="0"/>
              <a:t> Among all the etiologies, </a:t>
            </a:r>
            <a:r>
              <a:rPr lang="en-US" b="1" dirty="0"/>
              <a:t>ovulatory disorder </a:t>
            </a:r>
            <a:r>
              <a:rPr lang="en-US" dirty="0"/>
              <a:t>is one of the most common cause which usually occurs secondary to thyroid dysfunction</a:t>
            </a:r>
            <a:r>
              <a:rPr lang="en-US" baseline="30000" dirty="0"/>
              <a:t>3</a:t>
            </a:r>
            <a:r>
              <a:rPr lang="en-US" dirty="0"/>
              <a:t>.</a:t>
            </a:r>
          </a:p>
          <a:p>
            <a:r>
              <a:rPr lang="en-US" dirty="0"/>
              <a:t>Thyroid dysfunction is the systemic disease most often associated with AUB. Various studies have stated that any menstrual abnormality in women justifies screening for thyroid disorders</a:t>
            </a:r>
            <a:r>
              <a:rPr lang="en-US" baseline="30000" dirty="0"/>
              <a:t>4</a:t>
            </a:r>
            <a:r>
              <a:rPr lang="en-US" dirty="0"/>
              <a:t>.</a:t>
            </a:r>
          </a:p>
          <a:p>
            <a:endParaRPr lang="en-US" dirty="0"/>
          </a:p>
          <a:p>
            <a:pPr>
              <a:buNone/>
            </a:pPr>
            <a:r>
              <a:rPr lang="en-US" dirty="0"/>
              <a:t> </a:t>
            </a:r>
            <a:endParaRPr lang="en-IN" dirty="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Discussion </a:t>
            </a:r>
          </a:p>
        </p:txBody>
      </p:sp>
      <p:sp>
        <p:nvSpPr>
          <p:cNvPr id="3" name="Content Placeholder 2"/>
          <p:cNvSpPr>
            <a:spLocks noGrp="1"/>
          </p:cNvSpPr>
          <p:nvPr>
            <p:ph sz="quarter" idx="1"/>
          </p:nvPr>
        </p:nvSpPr>
        <p:spPr/>
        <p:txBody>
          <a:bodyPr>
            <a:normAutofit lnSpcReduction="10000"/>
          </a:bodyPr>
          <a:lstStyle/>
          <a:p>
            <a:r>
              <a:rPr lang="en-US" dirty="0"/>
              <a:t>HMB is a frequent complication in hypothyroidism and is probably due to estrogen breakthrough bleeding secondary to </a:t>
            </a:r>
            <a:r>
              <a:rPr lang="en-US" dirty="0" err="1"/>
              <a:t>anovulation</a:t>
            </a:r>
            <a:r>
              <a:rPr lang="en-US" dirty="0"/>
              <a:t>. </a:t>
            </a:r>
          </a:p>
          <a:p>
            <a:r>
              <a:rPr lang="en-US" dirty="0"/>
              <a:t>It may first present late in adolescence or in adult life after HPO axis matures, like in our case.</a:t>
            </a:r>
          </a:p>
          <a:p>
            <a:r>
              <a:rPr lang="en-US" dirty="0"/>
              <a:t>Other factors that may contribute to excess bleeding are </a:t>
            </a:r>
            <a:r>
              <a:rPr lang="en-US" b="1" dirty="0"/>
              <a:t>defective intrinsic clotting mechanism, increased capillary fragility and the decrease in platelet adhesiveness, </a:t>
            </a:r>
            <a:r>
              <a:rPr lang="en-US" dirty="0"/>
              <a:t>all secondary to hypothyroidism. </a:t>
            </a:r>
          </a:p>
          <a:p>
            <a:r>
              <a:rPr lang="en-US" dirty="0"/>
              <a:t>Notably both symptoms and laboratory findings tend to normalize after treatment with thyroxin</a:t>
            </a:r>
            <a:r>
              <a:rPr lang="en-US" baseline="30000" dirty="0"/>
              <a:t>5</a:t>
            </a:r>
            <a:r>
              <a:rPr lang="en-US" dirty="0"/>
              <a:t>.</a:t>
            </a:r>
            <a:endParaRPr lang="en-IN"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Discussion</a:t>
            </a:r>
            <a:endParaRPr lang="en-IN" dirty="0"/>
          </a:p>
        </p:txBody>
      </p:sp>
      <p:sp>
        <p:nvSpPr>
          <p:cNvPr id="3" name="Content Placeholder 2"/>
          <p:cNvSpPr>
            <a:spLocks noGrp="1"/>
          </p:cNvSpPr>
          <p:nvPr>
            <p:ph sz="quarter" idx="1"/>
          </p:nvPr>
        </p:nvSpPr>
        <p:spPr/>
        <p:txBody>
          <a:bodyPr>
            <a:normAutofit fontScale="92500" lnSpcReduction="10000"/>
          </a:bodyPr>
          <a:lstStyle/>
          <a:p>
            <a:r>
              <a:rPr lang="en-US" dirty="0"/>
              <a:t>The increased TRH levels cause rise in prolactin levels and therefore </a:t>
            </a:r>
            <a:r>
              <a:rPr lang="en-US" dirty="0" err="1"/>
              <a:t>galactorhoea</a:t>
            </a:r>
            <a:r>
              <a:rPr lang="en-US" dirty="0"/>
              <a:t> may be seen in some cases</a:t>
            </a:r>
            <a:r>
              <a:rPr lang="en-US" baseline="30000" dirty="0"/>
              <a:t>5</a:t>
            </a:r>
            <a:r>
              <a:rPr lang="en-US" dirty="0"/>
              <a:t>. </a:t>
            </a:r>
          </a:p>
          <a:p>
            <a:r>
              <a:rPr lang="en-US" dirty="0"/>
              <a:t>Thyroid hormone mediates growth and development of skeleton and constitutes one of the major treatable cause of short stature.</a:t>
            </a:r>
          </a:p>
          <a:p>
            <a:r>
              <a:rPr lang="en-US" dirty="0"/>
              <a:t>Patients with hypothyroidism have decreased spontaneous GH secretions and blunted response to GH provocative tests</a:t>
            </a:r>
            <a:r>
              <a:rPr lang="en-US" baseline="30000" dirty="0"/>
              <a:t>6</a:t>
            </a:r>
            <a:r>
              <a:rPr lang="en-US" dirty="0"/>
              <a:t>.</a:t>
            </a:r>
          </a:p>
          <a:p>
            <a:r>
              <a:rPr lang="en-US" dirty="0"/>
              <a:t>Hypothyroidism causes </a:t>
            </a:r>
            <a:r>
              <a:rPr lang="en-US" b="1" dirty="0"/>
              <a:t>decrease in heart rate, cardiac contractility</a:t>
            </a:r>
            <a:r>
              <a:rPr lang="en-US" dirty="0"/>
              <a:t> and thereby decreases cardiac output. </a:t>
            </a:r>
          </a:p>
          <a:p>
            <a:r>
              <a:rPr lang="en-US" dirty="0"/>
              <a:t>As seen in our case she came with </a:t>
            </a:r>
            <a:r>
              <a:rPr lang="en-US" b="1" dirty="0"/>
              <a:t>grade IV hemorrhagic shock but normal pulse rate.</a:t>
            </a:r>
          </a:p>
          <a:p>
            <a:endParaRPr lang="en-IN" dirty="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Discussion</a:t>
            </a:r>
            <a:endParaRPr lang="en-IN" dirty="0"/>
          </a:p>
        </p:txBody>
      </p:sp>
      <p:sp>
        <p:nvSpPr>
          <p:cNvPr id="3" name="Content Placeholder 2"/>
          <p:cNvSpPr>
            <a:spLocks noGrp="1"/>
          </p:cNvSpPr>
          <p:nvPr>
            <p:ph sz="quarter" idx="1"/>
          </p:nvPr>
        </p:nvSpPr>
        <p:spPr/>
        <p:txBody>
          <a:bodyPr>
            <a:normAutofit fontScale="92500"/>
          </a:bodyPr>
          <a:lstStyle/>
          <a:p>
            <a:pPr>
              <a:buNone/>
            </a:pPr>
            <a:endParaRPr lang="en-US" dirty="0"/>
          </a:p>
          <a:p>
            <a:r>
              <a:rPr lang="en-US" dirty="0"/>
              <a:t>The overall effect of hypothyroidism is decrease in intelligence but in our case, though hypothyroidism was severe but intelligence was minimally affected. </a:t>
            </a:r>
          </a:p>
          <a:p>
            <a:r>
              <a:rPr lang="en-US" dirty="0"/>
              <a:t> It is general consensus in a developing country like India that even </a:t>
            </a:r>
            <a:r>
              <a:rPr lang="en-US" b="1" dirty="0"/>
              <a:t>grossly apparent </a:t>
            </a:r>
            <a:r>
              <a:rPr lang="en-US" dirty="0"/>
              <a:t>cases of hypothyroidism are often neglected until it leads to significant morbidities. </a:t>
            </a:r>
          </a:p>
          <a:p>
            <a:r>
              <a:rPr lang="en-US" dirty="0"/>
              <a:t>Consequences of prolonged untreated hypothyroidism during adolescence are retarded growth and development of children causing them </a:t>
            </a:r>
            <a:r>
              <a:rPr lang="en-US" b="1" dirty="0"/>
              <a:t>lifelong stigma and affecting quality of life.</a:t>
            </a:r>
            <a:endParaRPr lang="en-IN" b="1" dirty="0"/>
          </a:p>
          <a:p>
            <a:endParaRPr lang="en-IN" dirty="0"/>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593</TotalTime>
  <Words>1092</Words>
  <Application>Microsoft Office PowerPoint</Application>
  <PresentationFormat>On-screen Show (4:3)</PresentationFormat>
  <Paragraphs>60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Century Schoolbook</vt:lpstr>
      <vt:lpstr>Wingdings</vt:lpstr>
      <vt:lpstr>Wingdings 2</vt:lpstr>
      <vt:lpstr>Oriel</vt:lpstr>
      <vt:lpstr>PowerPoint Presentation</vt:lpstr>
      <vt:lpstr>Introduction </vt:lpstr>
      <vt:lpstr>Case report</vt:lpstr>
      <vt:lpstr>INVESTIGATIONS</vt:lpstr>
      <vt:lpstr>MANAGEMENT</vt:lpstr>
      <vt:lpstr>Discussion</vt:lpstr>
      <vt:lpstr>  Discussion </vt:lpstr>
      <vt:lpstr>Discussion</vt:lpstr>
      <vt:lpstr>  Discussion</vt:lpstr>
      <vt:lpstr>Conclusion </vt:lpstr>
      <vt:lpstr>References</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kunti</dc:creator>
  <cp:lastModifiedBy>Dr G Padmavati padmavati</cp:lastModifiedBy>
  <cp:revision>124</cp:revision>
  <dcterms:created xsi:type="dcterms:W3CDTF">2021-09-04T18:52:12Z</dcterms:created>
  <dcterms:modified xsi:type="dcterms:W3CDTF">2021-09-15T14:40:11Z</dcterms:modified>
</cp:coreProperties>
</file>