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sldIdLst>
    <p:sldId id="274" r:id="rId2"/>
    <p:sldId id="256" r:id="rId3"/>
    <p:sldId id="284" r:id="rId4"/>
    <p:sldId id="278" r:id="rId5"/>
    <p:sldId id="279" r:id="rId6"/>
    <p:sldId id="280" r:id="rId7"/>
    <p:sldId id="289" r:id="rId8"/>
    <p:sldId id="291" r:id="rId9"/>
    <p:sldId id="281" r:id="rId10"/>
    <p:sldId id="283" r:id="rId11"/>
    <p:sldId id="290" r:id="rId12"/>
    <p:sldId id="28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ashiningstar@gmail.com" initials="a" lastIdx="1" clrIdx="0">
    <p:extLst>
      <p:ext uri="{19B8F6BF-5375-455C-9EA6-DF929625EA0E}">
        <p15:presenceInfo xmlns:p15="http://schemas.microsoft.com/office/powerpoint/2012/main" userId="d8a7eacbbc5c01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9" d="100"/>
          <a:sy n="79" d="100"/>
        </p:scale>
        <p:origin x="73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20" name="Footer Placeholder 19"/>
          <p:cNvSpPr>
            <a:spLocks noGrp="1"/>
          </p:cNvSpPr>
          <p:nvPr>
            <p:ph type="ftr" sz="quarter" idx="11"/>
          </p:nvPr>
        </p:nvSpPr>
        <p:spPr/>
        <p:txBody>
          <a:bodyPr/>
          <a:lstStyle/>
          <a:p>
            <a:endParaRPr lang="en-IN"/>
          </a:p>
        </p:txBody>
      </p:sp>
      <p:sp>
        <p:nvSpPr>
          <p:cNvPr id="10" name="Slide Number Placeholder 9"/>
          <p:cNvSpPr>
            <a:spLocks noGrp="1"/>
          </p:cNvSpPr>
          <p:nvPr>
            <p:ph type="sldNum" sz="quarter" idx="12"/>
          </p:nvPr>
        </p:nvSpPr>
        <p:spPr/>
        <p:txBody>
          <a:bodyPr/>
          <a:lstStyle/>
          <a:p>
            <a:fld id="{B314FC4C-83A3-4F1A-AED1-75502D918916}" type="slidenum">
              <a:rPr lang="en-IN" smtClean="0"/>
              <a:pPr/>
              <a:t>‹#›</a:t>
            </a:fld>
            <a:endParaRPr lang="en-IN"/>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14FC4C-83A3-4F1A-AED1-75502D91891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14FC4C-83A3-4F1A-AED1-75502D91891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14FC4C-83A3-4F1A-AED1-75502D91891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14FC4C-83A3-4F1A-AED1-75502D918916}" type="slidenum">
              <a:rPr lang="en-IN" smtClean="0"/>
              <a:pPr/>
              <a:t>‹#›</a:t>
            </a:fld>
            <a:endParaRPr lang="en-IN"/>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14FC4C-83A3-4F1A-AED1-75502D91891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314FC4C-83A3-4F1A-AED1-75502D91891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314FC4C-83A3-4F1A-AED1-75502D91891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314FC4C-83A3-4F1A-AED1-75502D918916}" type="slidenum">
              <a:rPr lang="en-IN" smtClean="0"/>
              <a:pPr/>
              <a:t>‹#›</a:t>
            </a:fld>
            <a:endParaRPr lang="en-IN"/>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14FC4C-83A3-4F1A-AED1-75502D91891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0EE23536-2A18-4121-8CB2-EC5D768E08FC}" type="datetimeFigureOut">
              <a:rPr lang="en-IN" smtClean="0"/>
              <a:pPr/>
              <a:t>15-09-2021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14FC4C-83A3-4F1A-AED1-75502D918916}" type="slidenum">
              <a:rPr lang="en-IN" smtClean="0"/>
              <a:pPr/>
              <a:t>‹#›</a:t>
            </a:fld>
            <a:endParaRPr lang="en-IN"/>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EE23536-2A18-4121-8CB2-EC5D768E08FC}" type="datetimeFigureOut">
              <a:rPr lang="en-IN" smtClean="0"/>
              <a:pPr/>
              <a:t>15-09-2021</a:t>
            </a:fld>
            <a:endParaRPr lang="en-IN"/>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314FC4C-83A3-4F1A-AED1-75502D918916}" type="slidenum">
              <a:rPr lang="en-IN" smtClean="0"/>
              <a:pPr/>
              <a:t>‹#›</a:t>
            </a:fld>
            <a:endParaRPr lang="en-IN"/>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2477" y="3286623"/>
            <a:ext cx="10507959" cy="3452107"/>
          </a:xfrm>
        </p:spPr>
        <p:txBody>
          <a:bodyPr>
            <a:normAutofit/>
          </a:bodyPr>
          <a:lstStyle/>
          <a:p>
            <a:pPr marL="82296" indent="0" algn="ctr">
              <a:buNone/>
            </a:pPr>
            <a:r>
              <a:rPr lang="en-US" sz="2800" dirty="0">
                <a:solidFill>
                  <a:srgbClr val="FFC000"/>
                </a:solidFill>
              </a:rPr>
              <a:t>Pt Jawahar Lal  Nehru Memorial Medical College And  Dr </a:t>
            </a:r>
            <a:r>
              <a:rPr lang="en-US" sz="2800" dirty="0" err="1">
                <a:solidFill>
                  <a:srgbClr val="FFC000"/>
                </a:solidFill>
              </a:rPr>
              <a:t>Bhim</a:t>
            </a:r>
            <a:r>
              <a:rPr lang="en-US" sz="2800" dirty="0">
                <a:solidFill>
                  <a:srgbClr val="FFC000"/>
                </a:solidFill>
              </a:rPr>
              <a:t> Rao Ambedkar Memorial Hospital, Raipur (Chhattisgarh)</a:t>
            </a:r>
            <a:endParaRPr lang="en-IN" sz="2800" dirty="0">
              <a:solidFill>
                <a:srgbClr val="FFC000"/>
              </a:solidFill>
            </a:endParaRPr>
          </a:p>
          <a:p>
            <a:pPr marL="82296" indent="0" algn="ctr">
              <a:buNone/>
            </a:pPr>
            <a:endParaRPr lang="en-US" dirty="0"/>
          </a:p>
        </p:txBody>
      </p:sp>
      <p:pic>
        <p:nvPicPr>
          <p:cNvPr id="6146" name="Picture 2" descr="C:\Users\Lenovo-G570\Desktop\IMG-20200220-WA003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8009" y="1264750"/>
            <a:ext cx="8402266" cy="1945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40DE6DC-2D1B-4DDF-AD55-4FEF65665495}"/>
              </a:ext>
            </a:extLst>
          </p:cNvPr>
          <p:cNvSpPr txBox="1"/>
          <p:nvPr/>
        </p:nvSpPr>
        <p:spPr>
          <a:xfrm>
            <a:off x="8088549" y="4068641"/>
            <a:ext cx="3608962" cy="2451370"/>
          </a:xfrm>
          <a:prstGeom prst="rect">
            <a:avLst/>
          </a:prstGeom>
          <a:noFill/>
        </p:spPr>
        <p:txBody>
          <a:bodyPr wrap="square" rtlCol="0">
            <a:spAutoFit/>
          </a:bodyPr>
          <a:lstStyle/>
          <a:p>
            <a:endParaRPr lang="en-IN" dirty="0"/>
          </a:p>
        </p:txBody>
      </p:sp>
      <p:sp>
        <p:nvSpPr>
          <p:cNvPr id="7" name="TextBox 6">
            <a:extLst>
              <a:ext uri="{FF2B5EF4-FFF2-40B4-BE49-F238E27FC236}">
                <a16:creationId xmlns:a16="http://schemas.microsoft.com/office/drawing/2014/main" id="{65F6A486-0EFC-40C6-9263-18429EBDB523}"/>
              </a:ext>
            </a:extLst>
          </p:cNvPr>
          <p:cNvSpPr txBox="1"/>
          <p:nvPr/>
        </p:nvSpPr>
        <p:spPr>
          <a:xfrm>
            <a:off x="7772400" y="3915478"/>
            <a:ext cx="3608962" cy="2451370"/>
          </a:xfrm>
          <a:prstGeom prst="rect">
            <a:avLst/>
          </a:prstGeom>
          <a:noFill/>
        </p:spPr>
        <p:txBody>
          <a:bodyPr wrap="square" rtlCol="0">
            <a:spAutoFit/>
          </a:bodyPr>
          <a:lstStyle/>
          <a:p>
            <a:endParaRPr lang="en-IN" dirty="0"/>
          </a:p>
        </p:txBody>
      </p:sp>
      <p:sp>
        <p:nvSpPr>
          <p:cNvPr id="5" name="Rectangle 4">
            <a:extLst>
              <a:ext uri="{FF2B5EF4-FFF2-40B4-BE49-F238E27FC236}">
                <a16:creationId xmlns:a16="http://schemas.microsoft.com/office/drawing/2014/main" id="{51576B3E-232E-48ED-B0A1-EA480DB721F4}"/>
              </a:ext>
            </a:extLst>
          </p:cNvPr>
          <p:cNvSpPr/>
          <p:nvPr/>
        </p:nvSpPr>
        <p:spPr>
          <a:xfrm>
            <a:off x="8358088" y="4607691"/>
            <a:ext cx="3292812" cy="197111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err="1"/>
              <a:t>Presentor</a:t>
            </a:r>
            <a:endParaRPr lang="en-IN" dirty="0"/>
          </a:p>
          <a:p>
            <a:pPr algn="ctr"/>
            <a:r>
              <a:rPr lang="en-IN" dirty="0"/>
              <a:t>Dr </a:t>
            </a:r>
            <a:r>
              <a:rPr lang="en-IN" dirty="0" err="1"/>
              <a:t>Anshu</a:t>
            </a:r>
            <a:r>
              <a:rPr lang="en-IN" dirty="0"/>
              <a:t> Agrawal</a:t>
            </a:r>
          </a:p>
          <a:p>
            <a:pPr algn="ctr"/>
            <a:r>
              <a:rPr lang="en-IN" dirty="0"/>
              <a:t>3</a:t>
            </a:r>
            <a:r>
              <a:rPr lang="en-IN" baseline="30000" dirty="0"/>
              <a:t>rd</a:t>
            </a:r>
            <a:r>
              <a:rPr lang="en-IN" dirty="0"/>
              <a:t> year resident</a:t>
            </a:r>
          </a:p>
          <a:p>
            <a:pPr algn="ctr"/>
            <a:r>
              <a:rPr lang="en-IN" dirty="0"/>
              <a:t>Dept. of OBGY</a:t>
            </a:r>
          </a:p>
        </p:txBody>
      </p:sp>
      <p:sp>
        <p:nvSpPr>
          <p:cNvPr id="8" name="Rectangle 7">
            <a:extLst>
              <a:ext uri="{FF2B5EF4-FFF2-40B4-BE49-F238E27FC236}">
                <a16:creationId xmlns:a16="http://schemas.microsoft.com/office/drawing/2014/main" id="{AC4E6A07-BF94-43E7-AD82-46D76C56ED02}"/>
              </a:ext>
            </a:extLst>
          </p:cNvPr>
          <p:cNvSpPr/>
          <p:nvPr/>
        </p:nvSpPr>
        <p:spPr>
          <a:xfrm>
            <a:off x="1412478" y="4770150"/>
            <a:ext cx="3269275" cy="197111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Guide</a:t>
            </a:r>
          </a:p>
          <a:p>
            <a:pPr algn="ctr"/>
            <a:r>
              <a:rPr lang="en-IN" dirty="0"/>
              <a:t>Dr </a:t>
            </a:r>
            <a:r>
              <a:rPr lang="en-IN" dirty="0" err="1"/>
              <a:t>Jyoti</a:t>
            </a:r>
            <a:r>
              <a:rPr lang="en-IN" dirty="0"/>
              <a:t> </a:t>
            </a:r>
            <a:r>
              <a:rPr lang="en-IN" dirty="0" err="1"/>
              <a:t>Jaiswal</a:t>
            </a:r>
            <a:endParaRPr lang="en-IN" dirty="0"/>
          </a:p>
          <a:p>
            <a:pPr algn="ctr"/>
            <a:r>
              <a:rPr lang="en-IN" dirty="0"/>
              <a:t>Dr </a:t>
            </a:r>
            <a:r>
              <a:rPr lang="en-IN" dirty="0" err="1"/>
              <a:t>Smrity</a:t>
            </a:r>
            <a:r>
              <a:rPr lang="en-IN" dirty="0"/>
              <a:t> </a:t>
            </a:r>
            <a:r>
              <a:rPr lang="en-IN" dirty="0" err="1"/>
              <a:t>Naik</a:t>
            </a:r>
            <a:endParaRPr lang="en-IN" dirty="0"/>
          </a:p>
          <a:p>
            <a:pPr algn="ctr"/>
            <a:r>
              <a:rPr lang="en-IN" dirty="0"/>
              <a:t>Dr </a:t>
            </a:r>
            <a:r>
              <a:rPr lang="en-IN" dirty="0" err="1"/>
              <a:t>Shweta</a:t>
            </a:r>
            <a:r>
              <a:rPr lang="en-IN" dirty="0"/>
              <a:t> Singh </a:t>
            </a:r>
            <a:r>
              <a:rPr lang="en-IN" dirty="0" err="1"/>
              <a:t>Dhruw</a:t>
            </a:r>
            <a:endParaRPr lang="en-IN" dirty="0"/>
          </a:p>
        </p:txBody>
      </p:sp>
      <p:sp>
        <p:nvSpPr>
          <p:cNvPr id="9" name="Rectangle 8">
            <a:extLst>
              <a:ext uri="{FF2B5EF4-FFF2-40B4-BE49-F238E27FC236}">
                <a16:creationId xmlns:a16="http://schemas.microsoft.com/office/drawing/2014/main" id="{5E8C18C6-21B1-483F-BB33-834C3679D54E}"/>
              </a:ext>
            </a:extLst>
          </p:cNvPr>
          <p:cNvSpPr/>
          <p:nvPr/>
        </p:nvSpPr>
        <p:spPr>
          <a:xfrm>
            <a:off x="1318098" y="79301"/>
            <a:ext cx="10379413" cy="1109107"/>
          </a:xfrm>
          <a:prstGeom prst="rect">
            <a:avLst/>
          </a:prstGeom>
          <a:solidFill>
            <a:schemeClr val="accent2">
              <a:lumMod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800" b="1" dirty="0">
                <a:ln>
                  <a:solidFill>
                    <a:srgbClr val="FF0000"/>
                  </a:solidFill>
                </a:ln>
                <a:latin typeface="Calibri" panose="020F0502020204030204" pitchFamily="34" charset="0"/>
                <a:cs typeface="Times New Roman" panose="02020603050405020304" pitchFamily="18" charset="0"/>
              </a:rPr>
              <a:t>Neglected and persistent vomiting of pregnancy: Can it be malignancy?</a:t>
            </a:r>
            <a:endParaRPr lang="en-IN" sz="2800" dirty="0">
              <a:ln>
                <a:solidFill>
                  <a:srgbClr val="FF0000"/>
                </a:solidFill>
              </a:ln>
            </a:endParaRPr>
          </a:p>
        </p:txBody>
      </p:sp>
    </p:spTree>
    <p:extLst>
      <p:ext uri="{BB962C8B-B14F-4D97-AF65-F5344CB8AC3E}">
        <p14:creationId xmlns:p14="http://schemas.microsoft.com/office/powerpoint/2010/main" val="1998899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C1C7-A07C-488D-AAB1-6D3E1EAC236E}"/>
              </a:ext>
            </a:extLst>
          </p:cNvPr>
          <p:cNvSpPr>
            <a:spLocks noGrp="1"/>
          </p:cNvSpPr>
          <p:nvPr>
            <p:ph type="ctrTitle"/>
          </p:nvPr>
        </p:nvSpPr>
        <p:spPr>
          <a:xfrm>
            <a:off x="1524000" y="1122363"/>
            <a:ext cx="9144000" cy="379266"/>
          </a:xfrm>
        </p:spPr>
        <p:txBody>
          <a:bodyPr>
            <a:normAutofit fontScale="90000"/>
          </a:bodyPr>
          <a:lstStyle/>
          <a:p>
            <a:endParaRPr lang="en-IN" dirty="0"/>
          </a:p>
        </p:txBody>
      </p:sp>
      <p:sp>
        <p:nvSpPr>
          <p:cNvPr id="3" name="Subtitle 2">
            <a:extLst>
              <a:ext uri="{FF2B5EF4-FFF2-40B4-BE49-F238E27FC236}">
                <a16:creationId xmlns:a16="http://schemas.microsoft.com/office/drawing/2014/main" id="{A93A2F48-6ECF-4F70-9DA5-4D94F49FBFC8}"/>
              </a:ext>
            </a:extLst>
          </p:cNvPr>
          <p:cNvSpPr>
            <a:spLocks noGrp="1"/>
          </p:cNvSpPr>
          <p:nvPr>
            <p:ph type="subTitle" idx="1"/>
          </p:nvPr>
        </p:nvSpPr>
        <p:spPr>
          <a:xfrm>
            <a:off x="1393217" y="1593993"/>
            <a:ext cx="10116766" cy="4451586"/>
          </a:xfrm>
        </p:spPr>
        <p:txBody>
          <a:bodyPr>
            <a:normAutofit lnSpcReduction="10000"/>
          </a:bodyPr>
          <a:lstStyle/>
          <a:p>
            <a:pPr algn="l">
              <a:lnSpc>
                <a:spcPct val="107000"/>
              </a:lnSpc>
              <a:spcAft>
                <a:spcPts val="800"/>
              </a:spcAft>
              <a:buFont typeface="Wingdings" pitchFamily="2" charset="2"/>
              <a:buChar char="v"/>
            </a:pPr>
            <a:r>
              <a:rPr lang="en-IN" sz="2400" dirty="0">
                <a:latin typeface="Calibri" panose="020F0502020204030204" pitchFamily="34" charset="0"/>
                <a:ea typeface="Calibri" panose="020F0502020204030204" pitchFamily="34" charset="0"/>
                <a:cs typeface="Calibri" panose="020F0502020204030204" pitchFamily="34" charset="0"/>
              </a:rPr>
              <a:t>5year survival in young females diagnosed with gastric cancer during pregnancy greatly vary according to staging at the time of diagnosis as well as on type of cancer cells.</a:t>
            </a:r>
          </a:p>
          <a:p>
            <a:pPr algn="l">
              <a:lnSpc>
                <a:spcPct val="107000"/>
              </a:lnSpc>
              <a:spcAft>
                <a:spcPts val="800"/>
              </a:spcAft>
              <a:buFont typeface="Wingdings" pitchFamily="2" charset="2"/>
              <a:buChar char="v"/>
            </a:pPr>
            <a:r>
              <a:rPr lang="en-IN" sz="2400" dirty="0">
                <a:effectLst/>
                <a:latin typeface="Calibri" panose="020F0502020204030204" pitchFamily="34" charset="0"/>
                <a:ea typeface="Calibri" panose="020F0502020204030204" pitchFamily="34" charset="0"/>
                <a:cs typeface="Calibri" panose="020F0502020204030204" pitchFamily="34" charset="0"/>
              </a:rPr>
              <a:t>Treatment of </a:t>
            </a:r>
            <a:r>
              <a:rPr lang="en-IN" sz="2400" dirty="0">
                <a:latin typeface="Calibri" panose="020F0502020204030204" pitchFamily="34" charset="0"/>
                <a:ea typeface="Calibri" panose="020F0502020204030204" pitchFamily="34" charset="0"/>
                <a:cs typeface="Calibri" panose="020F0502020204030204" pitchFamily="34" charset="0"/>
              </a:rPr>
              <a:t>Gastric carcinoma associated with pregnancy is same as that of gastric carcinoma in any other patient. However it may affect foetal outcome but that should not delay the onset of treatment.</a:t>
            </a:r>
          </a:p>
          <a:p>
            <a:pPr>
              <a:lnSpc>
                <a:spcPct val="107000"/>
              </a:lnSpc>
              <a:spcAft>
                <a:spcPts val="800"/>
              </a:spcAft>
              <a:buFont typeface="Wingdings" pitchFamily="2" charset="2"/>
              <a:buChar char="v"/>
            </a:pPr>
            <a:r>
              <a:rPr lang="en-IN" sz="2400" dirty="0">
                <a:latin typeface="Calibri" panose="020F0502020204030204" pitchFamily="34" charset="0"/>
                <a:ea typeface="Calibri" panose="020F0502020204030204" pitchFamily="34" charset="0"/>
                <a:cs typeface="Calibri" panose="020F0502020204030204" pitchFamily="34" charset="0"/>
              </a:rPr>
              <a:t>This case needs to be reported as the women herself and HCW kept on neglecting symptom's considering it to be hyperemesis gravidarum. </a:t>
            </a:r>
          </a:p>
          <a:p>
            <a:pPr>
              <a:lnSpc>
                <a:spcPct val="107000"/>
              </a:lnSpc>
              <a:spcAft>
                <a:spcPts val="800"/>
              </a:spcAft>
              <a:buFont typeface="Wingdings" pitchFamily="2" charset="2"/>
              <a:buChar char="v"/>
            </a:pPr>
            <a:r>
              <a:rPr lang="en-IN" sz="2400" dirty="0">
                <a:latin typeface="Calibri" panose="020F0502020204030204" pitchFamily="34" charset="0"/>
                <a:ea typeface="Calibri" panose="020F0502020204030204" pitchFamily="34" charset="0"/>
                <a:cs typeface="Calibri" panose="020F0502020204030204" pitchFamily="34" charset="0"/>
              </a:rPr>
              <a:t>With our determination to investigate she was diagnosed as CA Antrum stage II and soon had preterm vaginal delivery.</a:t>
            </a:r>
            <a:endParaRPr lang="en-IN" sz="2400" dirty="0">
              <a:latin typeface="Calibri" panose="020F0502020204030204" pitchFamily="34" charset="0"/>
              <a:cs typeface="Calibri" panose="020F0502020204030204" pitchFamily="34" charset="0"/>
            </a:endParaRPr>
          </a:p>
          <a:p>
            <a:pPr>
              <a:lnSpc>
                <a:spcPct val="107000"/>
              </a:lnSpc>
              <a:spcAft>
                <a:spcPts val="800"/>
              </a:spcAft>
              <a:buFont typeface="Wingdings" pitchFamily="2" charset="2"/>
              <a:buChar char="v"/>
            </a:pPr>
            <a:endParaRPr lang="en-IN"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3351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dirty="0"/>
              <a:t>Conclusion</a:t>
            </a:r>
            <a:endParaRPr lang="en-US" sz="4400" dirty="0"/>
          </a:p>
        </p:txBody>
      </p:sp>
      <p:sp>
        <p:nvSpPr>
          <p:cNvPr id="5" name="Rectangle 4"/>
          <p:cNvSpPr/>
          <p:nvPr/>
        </p:nvSpPr>
        <p:spPr>
          <a:xfrm>
            <a:off x="3147648" y="1320800"/>
            <a:ext cx="5046959" cy="830997"/>
          </a:xfrm>
          <a:prstGeom prst="rect">
            <a:avLst/>
          </a:prstGeom>
        </p:spPr>
        <p:txBody>
          <a:bodyPr wrap="square">
            <a:spAutoFit/>
          </a:bodyPr>
          <a:lstStyle/>
          <a:p>
            <a:r>
              <a:rPr lang="en-US" sz="2400" b="1" dirty="0">
                <a:latin typeface="Calibri" panose="020F0502020204030204" pitchFamily="34" charset="0"/>
                <a:ea typeface="Calibri" panose="020F0502020204030204" pitchFamily="34" charset="0"/>
                <a:cs typeface="Times New Roman" panose="02020603050405020304" pitchFamily="18" charset="0"/>
              </a:rPr>
              <a:t>Awareness, a hope of future, to diagnose and cure</a:t>
            </a:r>
            <a:r>
              <a:rPr lang="en-US" dirty="0">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
        <p:nvSpPr>
          <p:cNvPr id="6" name="Rectangle 5"/>
          <p:cNvSpPr/>
          <p:nvPr/>
        </p:nvSpPr>
        <p:spPr>
          <a:xfrm>
            <a:off x="1352145" y="2133601"/>
            <a:ext cx="7283855" cy="3785652"/>
          </a:xfrm>
          <a:prstGeom prst="rect">
            <a:avLst/>
          </a:prstGeom>
        </p:spPr>
        <p:txBody>
          <a:bodyPr wrap="square">
            <a:spAutoFit/>
          </a:bodyPr>
          <a:lstStyle/>
          <a:p>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buClr>
                <a:schemeClr val="accent1">
                  <a:lumMod val="60000"/>
                  <a:lumOff val="40000"/>
                </a:schemeClr>
              </a:buClr>
              <a:buFont typeface="Wingdings"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Severe, persistent and non responsive NVP associated with weight loss  should be investigated vigilantly and thoroughly. </a:t>
            </a:r>
          </a:p>
          <a:p>
            <a:pPr>
              <a:buClr>
                <a:schemeClr val="accent1">
                  <a:lumMod val="60000"/>
                  <a:lumOff val="40000"/>
                </a:schemeClr>
              </a:buClr>
              <a:buFont typeface="Wingdings"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One of rarest cause  i.e. gastric carcinoma should </a:t>
            </a:r>
          </a:p>
          <a:p>
            <a:r>
              <a:rPr lang="en-US" sz="2400" dirty="0">
                <a:latin typeface="Calibri" panose="020F0502020204030204" pitchFamily="34" charset="0"/>
                <a:ea typeface="Calibri" panose="020F0502020204030204" pitchFamily="34" charset="0"/>
                <a:cs typeface="Times New Roman" panose="02020603050405020304" pitchFamily="18" charset="0"/>
              </a:rPr>
              <a:t>not be missed.  </a:t>
            </a:r>
          </a:p>
          <a:p>
            <a:pPr>
              <a:buClr>
                <a:schemeClr val="accent1">
                  <a:lumMod val="60000"/>
                  <a:lumOff val="40000"/>
                </a:schemeClr>
              </a:buClr>
              <a:buFont typeface="Wingdings"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Diagnosis in early stage and management can have better prognosis and prolong the life expectancy of women to let her enjoy greatest happiness of motherhood.</a:t>
            </a:r>
          </a:p>
        </p:txBody>
      </p:sp>
      <p:pic>
        <p:nvPicPr>
          <p:cNvPr id="9" name="Content Placeholder 8">
            <a:extLst>
              <a:ext uri="{FF2B5EF4-FFF2-40B4-BE49-F238E27FC236}">
                <a16:creationId xmlns:a16="http://schemas.microsoft.com/office/drawing/2014/main" id="{F0A452C4-3F0D-4100-B460-102F145E052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7315" t="14286"/>
          <a:stretch/>
        </p:blipFill>
        <p:spPr>
          <a:xfrm>
            <a:off x="8868383" y="1320801"/>
            <a:ext cx="2616994" cy="4598452"/>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7E693-5DA7-494F-86C6-1DECB0AC1E92}"/>
              </a:ext>
            </a:extLst>
          </p:cNvPr>
          <p:cNvSpPr>
            <a:spLocks noGrp="1"/>
          </p:cNvSpPr>
          <p:nvPr>
            <p:ph type="title"/>
          </p:nvPr>
        </p:nvSpPr>
        <p:spPr/>
        <p:txBody>
          <a:bodyPr>
            <a:normAutofit/>
          </a:bodyPr>
          <a:lstStyle/>
          <a:p>
            <a:r>
              <a:rPr lang="en-IN" sz="4400" dirty="0"/>
              <a:t>References</a:t>
            </a:r>
          </a:p>
        </p:txBody>
      </p:sp>
      <p:sp>
        <p:nvSpPr>
          <p:cNvPr id="3" name="Content Placeholder 2">
            <a:extLst>
              <a:ext uri="{FF2B5EF4-FFF2-40B4-BE49-F238E27FC236}">
                <a16:creationId xmlns:a16="http://schemas.microsoft.com/office/drawing/2014/main" id="{33379163-78A2-4B60-B06E-2773BAE2A204}"/>
              </a:ext>
            </a:extLst>
          </p:cNvPr>
          <p:cNvSpPr>
            <a:spLocks noGrp="1"/>
          </p:cNvSpPr>
          <p:nvPr>
            <p:ph idx="1"/>
          </p:nvPr>
        </p:nvSpPr>
        <p:spPr>
          <a:xfrm>
            <a:off x="1361872" y="1447800"/>
            <a:ext cx="10549712" cy="4800600"/>
          </a:xfrm>
        </p:spPr>
        <p:txBody>
          <a:bodyPr>
            <a:normAutofit lnSpcReduction="10000"/>
          </a:bodyPr>
          <a:lstStyle/>
          <a:p>
            <a:pPr marL="425196" indent="-342900">
              <a:lnSpc>
                <a:spcPct val="107000"/>
              </a:lnSpc>
              <a:spcAft>
                <a:spcPts val="800"/>
              </a:spcAft>
              <a:buClr>
                <a:schemeClr val="accent3">
                  <a:lumMod val="50000"/>
                </a:schemeClr>
              </a:buClr>
              <a:buFont typeface="+mj-lt"/>
              <a:buAutoNum type="arabicPeriod"/>
            </a:pPr>
            <a:r>
              <a:rPr lang="en-IN" sz="2400" dirty="0" err="1">
                <a:effectLst/>
                <a:latin typeface="Calibri" panose="020F0502020204030204" pitchFamily="34" charset="0"/>
                <a:ea typeface="Calibri" panose="020F0502020204030204" pitchFamily="34" charset="0"/>
                <a:cs typeface="Times New Roman" panose="02020603050405020304" pitchFamily="18" charset="0"/>
              </a:rPr>
              <a:t>Cift</a:t>
            </a:r>
            <a:r>
              <a:rPr lang="en-IN" sz="2400" dirty="0">
                <a:effectLst/>
                <a:latin typeface="Calibri" panose="020F0502020204030204" pitchFamily="34" charset="0"/>
                <a:ea typeface="Calibri" panose="020F0502020204030204" pitchFamily="34" charset="0"/>
                <a:cs typeface="Times New Roman" panose="02020603050405020304" pitchFamily="18" charset="0"/>
              </a:rPr>
              <a:t>, T.,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Aydogan</a:t>
            </a:r>
            <a:r>
              <a:rPr lang="en-IN" sz="2400" dirty="0">
                <a:effectLst/>
                <a:latin typeface="Calibri" panose="020F0502020204030204" pitchFamily="34" charset="0"/>
                <a:ea typeface="Calibri" panose="020F0502020204030204" pitchFamily="34" charset="0"/>
                <a:cs typeface="Times New Roman" panose="02020603050405020304" pitchFamily="18" charset="0"/>
              </a:rPr>
              <a:t>, B.,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Akbas</a:t>
            </a:r>
            <a:r>
              <a:rPr lang="en-IN" sz="2400" dirty="0">
                <a:effectLst/>
                <a:latin typeface="Calibri" panose="020F0502020204030204" pitchFamily="34" charset="0"/>
                <a:ea typeface="Calibri" panose="020F0502020204030204" pitchFamily="34" charset="0"/>
                <a:cs typeface="Times New Roman" panose="02020603050405020304" pitchFamily="18" charset="0"/>
              </a:rPr>
              <a:t>, M., Aydin, B.,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Demirkiran</a:t>
            </a:r>
            <a:r>
              <a:rPr lang="en-IN" sz="2400" dirty="0">
                <a:effectLst/>
                <a:latin typeface="Calibri" panose="020F0502020204030204" pitchFamily="34" charset="0"/>
                <a:ea typeface="Calibri" panose="020F0502020204030204" pitchFamily="34" charset="0"/>
                <a:cs typeface="Times New Roman" panose="02020603050405020304" pitchFamily="18" charset="0"/>
              </a:rPr>
              <a:t>, F.,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Bakkaloglu</a:t>
            </a:r>
            <a:r>
              <a:rPr lang="en-IN" sz="2400" dirty="0">
                <a:effectLst/>
                <a:latin typeface="Calibri" panose="020F0502020204030204" pitchFamily="34" charset="0"/>
                <a:ea typeface="Calibri" panose="020F0502020204030204" pitchFamily="34" charset="0"/>
                <a:cs typeface="Times New Roman" panose="02020603050405020304" pitchFamily="18" charset="0"/>
              </a:rPr>
              <a:t>, D. V., &amp;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ILvan</a:t>
            </a:r>
            <a:r>
              <a:rPr lang="en-IN" sz="2400" dirty="0">
                <a:effectLst/>
                <a:latin typeface="Calibri" panose="020F0502020204030204" pitchFamily="34" charset="0"/>
                <a:ea typeface="Calibri" panose="020F0502020204030204" pitchFamily="34" charset="0"/>
                <a:cs typeface="Times New Roman" panose="02020603050405020304" pitchFamily="18" charset="0"/>
              </a:rPr>
              <a:t>, S. (2011). Case Report: Gastric Carcinoma Diagnosed at the Second Trimester of Pregnancy. </a:t>
            </a:r>
            <a:r>
              <a:rPr lang="en-IN" sz="2400" i="1" dirty="0">
                <a:effectLst/>
                <a:latin typeface="Calibri" panose="020F0502020204030204" pitchFamily="34" charset="0"/>
                <a:ea typeface="Calibri" panose="020F0502020204030204" pitchFamily="34" charset="0"/>
                <a:cs typeface="Times New Roman" panose="02020603050405020304" pitchFamily="18" charset="0"/>
              </a:rPr>
              <a:t>Case Reports in Obstetrics and </a:t>
            </a:r>
            <a:r>
              <a:rPr lang="en-IN" sz="2400" i="1" dirty="0" err="1">
                <a:effectLst/>
                <a:latin typeface="Calibri" panose="020F0502020204030204" pitchFamily="34" charset="0"/>
                <a:ea typeface="Calibri" panose="020F0502020204030204" pitchFamily="34" charset="0"/>
                <a:cs typeface="Times New Roman" panose="02020603050405020304" pitchFamily="18" charset="0"/>
              </a:rPr>
              <a:t>Gynecology</a:t>
            </a:r>
            <a:r>
              <a:rPr lang="en-IN" sz="2400" i="1" dirty="0">
                <a:effectLst/>
                <a:latin typeface="Calibri" panose="020F0502020204030204" pitchFamily="34" charset="0"/>
                <a:ea typeface="Calibri" panose="020F0502020204030204" pitchFamily="34" charset="0"/>
                <a:cs typeface="Times New Roman" panose="02020603050405020304" pitchFamily="18" charset="0"/>
              </a:rPr>
              <a:t>, 2011</a:t>
            </a:r>
            <a:r>
              <a:rPr lang="en-IN" sz="2400" dirty="0">
                <a:effectLst/>
                <a:latin typeface="Calibri" panose="020F0502020204030204" pitchFamily="34" charset="0"/>
                <a:ea typeface="Calibri" panose="020F0502020204030204" pitchFamily="34" charset="0"/>
                <a:cs typeface="Times New Roman" panose="02020603050405020304" pitchFamily="18" charset="0"/>
              </a:rPr>
              <a:t>, 3pages.</a:t>
            </a:r>
          </a:p>
          <a:p>
            <a:pPr marL="425196" lvl="0" indent="-342900">
              <a:lnSpc>
                <a:spcPct val="107000"/>
              </a:lnSpc>
              <a:spcAft>
                <a:spcPts val="800"/>
              </a:spcAft>
              <a:buClr>
                <a:schemeClr val="accent3">
                  <a:lumMod val="50000"/>
                </a:schemeClr>
              </a:buClr>
              <a:buFont typeface="+mj-lt"/>
              <a:buAutoNum type="arabicPeriod"/>
            </a:pPr>
            <a:r>
              <a:rPr lang="en-IN" sz="2400" dirty="0">
                <a:effectLst/>
                <a:latin typeface="Calibri" panose="020F0502020204030204" pitchFamily="34" charset="0"/>
                <a:ea typeface="Calibri" panose="020F0502020204030204" pitchFamily="34" charset="0"/>
                <a:cs typeface="Times New Roman" panose="02020603050405020304" pitchFamily="18" charset="0"/>
              </a:rPr>
              <a:t>Pacheco, S.,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Norero</a:t>
            </a:r>
            <a:r>
              <a:rPr lang="en-IN" sz="2400" dirty="0">
                <a:effectLst/>
                <a:latin typeface="Calibri" panose="020F0502020204030204" pitchFamily="34" charset="0"/>
                <a:ea typeface="Calibri" panose="020F0502020204030204" pitchFamily="34" charset="0"/>
                <a:cs typeface="Times New Roman" panose="02020603050405020304" pitchFamily="18" charset="0"/>
              </a:rPr>
              <a:t>, E., Canales, C., Martinez, J. M., Herrera, M. E., Munoz, C., &amp;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Jarufe</a:t>
            </a:r>
            <a:r>
              <a:rPr lang="en-IN" sz="2400" dirty="0">
                <a:effectLst/>
                <a:latin typeface="Calibri" panose="020F0502020204030204" pitchFamily="34" charset="0"/>
                <a:ea typeface="Calibri" panose="020F0502020204030204" pitchFamily="34" charset="0"/>
                <a:cs typeface="Times New Roman" panose="02020603050405020304" pitchFamily="18" charset="0"/>
              </a:rPr>
              <a:t>, N. (2016). The Rare and Challenging Presentation of Gastric Cancer during Pregnancy: A Report of Three Cases. </a:t>
            </a:r>
            <a:r>
              <a:rPr lang="en-IN" sz="2400" i="1" dirty="0">
                <a:effectLst/>
                <a:latin typeface="Calibri" panose="020F0502020204030204" pitchFamily="34" charset="0"/>
                <a:ea typeface="Calibri" panose="020F0502020204030204" pitchFamily="34" charset="0"/>
                <a:cs typeface="Times New Roman" panose="02020603050405020304" pitchFamily="18" charset="0"/>
              </a:rPr>
              <a:t>J Gastric Cancer, 16</a:t>
            </a:r>
            <a:r>
              <a:rPr lang="en-IN" sz="2400" dirty="0">
                <a:effectLst/>
                <a:latin typeface="Calibri" panose="020F0502020204030204" pitchFamily="34" charset="0"/>
                <a:ea typeface="Calibri" panose="020F0502020204030204" pitchFamily="34" charset="0"/>
                <a:cs typeface="Times New Roman" panose="02020603050405020304" pitchFamily="18" charset="0"/>
              </a:rPr>
              <a:t>(4), 271-275.</a:t>
            </a:r>
          </a:p>
          <a:p>
            <a:pPr marL="425196" lvl="0" indent="-342900">
              <a:lnSpc>
                <a:spcPct val="107000"/>
              </a:lnSpc>
              <a:spcAft>
                <a:spcPts val="800"/>
              </a:spcAft>
              <a:buClr>
                <a:schemeClr val="tx1"/>
              </a:buClr>
              <a:buFont typeface="+mj-lt"/>
              <a:buAutoNum type="arabicPeriod"/>
            </a:pPr>
            <a:r>
              <a:rPr lang="en-IN" sz="2400" dirty="0" err="1">
                <a:effectLst/>
                <a:latin typeface="Calibri" panose="020F0502020204030204" pitchFamily="34" charset="0"/>
                <a:ea typeface="Calibri" panose="020F0502020204030204" pitchFamily="34" charset="0"/>
                <a:cs typeface="Times New Roman" panose="02020603050405020304" pitchFamily="18" charset="0"/>
              </a:rPr>
              <a:t>Yildiz</a:t>
            </a:r>
            <a:r>
              <a:rPr lang="en-IN" sz="2400" dirty="0">
                <a:effectLst/>
                <a:latin typeface="Calibri" panose="020F0502020204030204" pitchFamily="34" charset="0"/>
                <a:ea typeface="Calibri" panose="020F0502020204030204" pitchFamily="34" charset="0"/>
                <a:cs typeface="Times New Roman" panose="02020603050405020304" pitchFamily="18" charset="0"/>
              </a:rPr>
              <a:t>, M.,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Akgun</a:t>
            </a:r>
            <a:r>
              <a:rPr lang="en-IN" sz="2400" dirty="0">
                <a:effectLst/>
                <a:latin typeface="Calibri" panose="020F0502020204030204" pitchFamily="34" charset="0"/>
                <a:ea typeface="Calibri" panose="020F0502020204030204" pitchFamily="34" charset="0"/>
                <a:cs typeface="Times New Roman" panose="02020603050405020304" pitchFamily="18" charset="0"/>
              </a:rPr>
              <a:t>, Y., Ozer, H., &amp;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Mihmanli</a:t>
            </a:r>
            <a:r>
              <a:rPr lang="en-IN" sz="2400" dirty="0">
                <a:effectLst/>
                <a:latin typeface="Calibri" panose="020F0502020204030204" pitchFamily="34" charset="0"/>
                <a:ea typeface="Calibri" panose="020F0502020204030204" pitchFamily="34" charset="0"/>
                <a:cs typeface="Times New Roman" panose="02020603050405020304" pitchFamily="18" charset="0"/>
              </a:rPr>
              <a:t>, V. (2020). A rare case presentation: pregnancy and gastric carcinoma . </a:t>
            </a:r>
            <a:r>
              <a:rPr lang="en-IN" sz="2400" i="1" dirty="0">
                <a:effectLst/>
                <a:latin typeface="Calibri" panose="020F0502020204030204" pitchFamily="34" charset="0"/>
                <a:ea typeface="Calibri" panose="020F0502020204030204" pitchFamily="34" charset="0"/>
                <a:cs typeface="Times New Roman" panose="02020603050405020304" pitchFamily="18" charset="0"/>
              </a:rPr>
              <a:t>BMC Gastroenterology</a:t>
            </a:r>
            <a:r>
              <a:rPr lang="en-IN" sz="2400" dirty="0">
                <a:effectLst/>
                <a:latin typeface="Calibri" panose="020F0502020204030204" pitchFamily="34" charset="0"/>
                <a:ea typeface="Calibri" panose="020F0502020204030204" pitchFamily="34" charset="0"/>
                <a:cs typeface="Times New Roman" panose="02020603050405020304" pitchFamily="18" charset="0"/>
              </a:rPr>
              <a:t>, 1-3.</a:t>
            </a:r>
          </a:p>
          <a:p>
            <a:pPr marL="425196" lvl="0" indent="-342900" algn="just">
              <a:lnSpc>
                <a:spcPct val="107000"/>
              </a:lnSpc>
              <a:spcAft>
                <a:spcPts val="800"/>
              </a:spcAft>
              <a:buClr>
                <a:schemeClr val="accent3">
                  <a:lumMod val="50000"/>
                </a:schemeClr>
              </a:buClr>
              <a:buFont typeface="+mj-lt"/>
              <a:buAutoNum type="arabicPeriod"/>
            </a:pPr>
            <a:r>
              <a:rPr lang="en-IN" sz="2400" dirty="0">
                <a:effectLst/>
                <a:latin typeface="Calibri" panose="020F0502020204030204" pitchFamily="34" charset="0"/>
                <a:ea typeface="Calibri" panose="020F0502020204030204" pitchFamily="34" charset="0"/>
                <a:cs typeface="Times New Roman" panose="02020603050405020304" pitchFamily="18" charset="0"/>
              </a:rPr>
              <a:t>Yoshida, M., Matsuda, H., &amp;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Furuya</a:t>
            </a:r>
            <a:r>
              <a:rPr lang="en-IN" sz="2400" dirty="0">
                <a:effectLst/>
                <a:latin typeface="Calibri" panose="020F0502020204030204" pitchFamily="34" charset="0"/>
                <a:ea typeface="Calibri" panose="020F0502020204030204" pitchFamily="34" charset="0"/>
                <a:cs typeface="Times New Roman" panose="02020603050405020304" pitchFamily="18" charset="0"/>
              </a:rPr>
              <a:t>, K. (2009). Successful Treatment Of Gastric Cancer In Pregnancy. </a:t>
            </a:r>
            <a:r>
              <a:rPr lang="en-IN" sz="2400" i="1" dirty="0">
                <a:effectLst/>
                <a:latin typeface="Calibri" panose="020F0502020204030204" pitchFamily="34" charset="0"/>
                <a:ea typeface="Calibri" panose="020F0502020204030204" pitchFamily="34" charset="0"/>
                <a:cs typeface="Times New Roman" panose="02020603050405020304" pitchFamily="18" charset="0"/>
              </a:rPr>
              <a:t>Taiwan J </a:t>
            </a:r>
            <a:r>
              <a:rPr lang="en-IN" sz="2400" i="1" dirty="0" err="1">
                <a:effectLst/>
                <a:latin typeface="Calibri" panose="020F0502020204030204" pitchFamily="34" charset="0"/>
                <a:ea typeface="Calibri" panose="020F0502020204030204" pitchFamily="34" charset="0"/>
                <a:cs typeface="Times New Roman" panose="02020603050405020304" pitchFamily="18" charset="0"/>
              </a:rPr>
              <a:t>Obstet</a:t>
            </a:r>
            <a:r>
              <a:rPr lang="en-IN" sz="2400" i="1" dirty="0">
                <a:effectLst/>
                <a:latin typeface="Calibri" panose="020F0502020204030204" pitchFamily="34" charset="0"/>
                <a:ea typeface="Calibri" panose="020F0502020204030204" pitchFamily="34" charset="0"/>
                <a:cs typeface="Times New Roman" panose="02020603050405020304" pitchFamily="18" charset="0"/>
              </a:rPr>
              <a:t> </a:t>
            </a:r>
            <a:r>
              <a:rPr lang="en-IN" sz="2400" i="1" dirty="0" err="1">
                <a:effectLst/>
                <a:latin typeface="Calibri" panose="020F0502020204030204" pitchFamily="34" charset="0"/>
                <a:ea typeface="Calibri" panose="020F0502020204030204" pitchFamily="34" charset="0"/>
                <a:cs typeface="Times New Roman" panose="02020603050405020304" pitchFamily="18" charset="0"/>
              </a:rPr>
              <a:t>Gynecol</a:t>
            </a:r>
            <a:r>
              <a:rPr lang="en-IN" sz="2400" i="1" dirty="0">
                <a:effectLst/>
                <a:latin typeface="Calibri" panose="020F0502020204030204" pitchFamily="34" charset="0"/>
                <a:ea typeface="Calibri" panose="020F0502020204030204" pitchFamily="34" charset="0"/>
                <a:cs typeface="Times New Roman" panose="02020603050405020304" pitchFamily="18" charset="0"/>
              </a:rPr>
              <a:t>, 48</a:t>
            </a:r>
            <a:r>
              <a:rPr lang="en-IN" sz="2400" dirty="0">
                <a:effectLst/>
                <a:latin typeface="Calibri" panose="020F0502020204030204" pitchFamily="34" charset="0"/>
                <a:ea typeface="Calibri" panose="020F0502020204030204" pitchFamily="34" charset="0"/>
                <a:cs typeface="Times New Roman" panose="02020603050405020304" pitchFamily="18" charset="0"/>
              </a:rPr>
              <a:t>, 282-285.</a:t>
            </a:r>
          </a:p>
          <a:p>
            <a:endParaRPr lang="en-IN" dirty="0"/>
          </a:p>
        </p:txBody>
      </p:sp>
    </p:spTree>
    <p:extLst>
      <p:ext uri="{BB962C8B-B14F-4D97-AF65-F5344CB8AC3E}">
        <p14:creationId xmlns:p14="http://schemas.microsoft.com/office/powerpoint/2010/main" val="392657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C1C7-A07C-488D-AAB1-6D3E1EAC236E}"/>
              </a:ext>
            </a:extLst>
          </p:cNvPr>
          <p:cNvSpPr>
            <a:spLocks noGrp="1"/>
          </p:cNvSpPr>
          <p:nvPr>
            <p:ph type="ctrTitle"/>
          </p:nvPr>
        </p:nvSpPr>
        <p:spPr>
          <a:xfrm>
            <a:off x="1524000" y="231761"/>
            <a:ext cx="9144000" cy="951087"/>
          </a:xfrm>
        </p:spPr>
        <p:txBody>
          <a:bodyPr>
            <a:normAutofit/>
          </a:bodyPr>
          <a:lstStyle/>
          <a:p>
            <a:r>
              <a:rPr lang="en-IN" sz="4400" b="1" dirty="0"/>
              <a:t>Introduction</a:t>
            </a:r>
          </a:p>
        </p:txBody>
      </p:sp>
      <p:sp>
        <p:nvSpPr>
          <p:cNvPr id="3" name="Subtitle 2">
            <a:extLst>
              <a:ext uri="{FF2B5EF4-FFF2-40B4-BE49-F238E27FC236}">
                <a16:creationId xmlns:a16="http://schemas.microsoft.com/office/drawing/2014/main" id="{A93A2F48-6ECF-4F70-9DA5-4D94F49FBFC8}"/>
              </a:ext>
            </a:extLst>
          </p:cNvPr>
          <p:cNvSpPr>
            <a:spLocks noGrp="1"/>
          </p:cNvSpPr>
          <p:nvPr>
            <p:ph type="subTitle" idx="1"/>
          </p:nvPr>
        </p:nvSpPr>
        <p:spPr>
          <a:xfrm>
            <a:off x="1361872" y="1346388"/>
            <a:ext cx="10655145" cy="4937679"/>
          </a:xfrm>
        </p:spPr>
        <p:txBody>
          <a:bodyPr>
            <a:normAutofit fontScale="92500" lnSpcReduction="20000"/>
          </a:bodyPr>
          <a:lstStyle/>
          <a:p>
            <a:pPr algn="l">
              <a:lnSpc>
                <a:spcPct val="107000"/>
              </a:lnSpc>
              <a:spcAft>
                <a:spcPts val="800"/>
              </a:spcAft>
              <a:buFont typeface="Wingdings" pitchFamily="2" charset="2"/>
              <a:buChar char="v"/>
            </a:pPr>
            <a:r>
              <a:rPr lang="en-IN" sz="2600" dirty="0">
                <a:effectLst/>
                <a:latin typeface="Calibri" panose="020F0502020204030204" pitchFamily="34" charset="0"/>
                <a:ea typeface="Calibri" panose="020F0502020204030204" pitchFamily="34" charset="0"/>
                <a:cs typeface="Times New Roman" panose="02020603050405020304" pitchFamily="18" charset="0"/>
              </a:rPr>
              <a:t>Nausea and vomiting is a common entity of pregnancy. 7 out of 10 women experience some level of NVP. </a:t>
            </a:r>
          </a:p>
          <a:p>
            <a:pPr algn="l">
              <a:lnSpc>
                <a:spcPct val="107000"/>
              </a:lnSpc>
              <a:spcAft>
                <a:spcPts val="800"/>
              </a:spcAft>
              <a:buFont typeface="Wingdings" pitchFamily="2" charset="2"/>
              <a:buChar char="v"/>
            </a:pPr>
            <a:r>
              <a:rPr lang="en-IN" dirty="0">
                <a:latin typeface="Calibri" panose="020F0502020204030204" pitchFamily="34" charset="0"/>
                <a:ea typeface="Calibri" panose="020F0502020204030204" pitchFamily="34" charset="0"/>
                <a:cs typeface="Times New Roman" panose="02020603050405020304" pitchFamily="18" charset="0"/>
              </a:rPr>
              <a:t>It </a:t>
            </a:r>
            <a:r>
              <a:rPr lang="en-IN" sz="2600" dirty="0">
                <a:effectLst/>
                <a:latin typeface="Calibri" panose="020F0502020204030204" pitchFamily="34" charset="0"/>
                <a:ea typeface="Calibri" panose="020F0502020204030204" pitchFamily="34" charset="0"/>
                <a:cs typeface="Times New Roman" panose="02020603050405020304" pitchFamily="18" charset="0"/>
              </a:rPr>
              <a:t>starts and ends in 1</a:t>
            </a:r>
            <a:r>
              <a:rPr lang="en-IN" sz="26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IN" sz="2600" dirty="0">
                <a:effectLst/>
                <a:latin typeface="Calibri" panose="020F0502020204030204" pitchFamily="34" charset="0"/>
                <a:ea typeface="Calibri" panose="020F0502020204030204" pitchFamily="34" charset="0"/>
                <a:cs typeface="Times New Roman" panose="02020603050405020304" pitchFamily="18" charset="0"/>
              </a:rPr>
              <a:t> trimester in most of the cases.  Women who experience vomiting even up to 3</a:t>
            </a:r>
            <a:r>
              <a:rPr lang="en-IN" sz="26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IN" sz="2600" dirty="0">
                <a:effectLst/>
                <a:latin typeface="Calibri" panose="020F0502020204030204" pitchFamily="34" charset="0"/>
                <a:ea typeface="Calibri" panose="020F0502020204030204" pitchFamily="34" charset="0"/>
                <a:cs typeface="Times New Roman" panose="02020603050405020304" pitchFamily="18" charset="0"/>
              </a:rPr>
              <a:t> trimester should raise a suspicion.</a:t>
            </a:r>
          </a:p>
          <a:p>
            <a:pPr algn="l">
              <a:lnSpc>
                <a:spcPct val="107000"/>
              </a:lnSpc>
              <a:spcAft>
                <a:spcPts val="800"/>
              </a:spcAft>
              <a:buFont typeface="Wingdings" pitchFamily="2" charset="2"/>
              <a:buChar char="v"/>
            </a:pPr>
            <a:r>
              <a:rPr lang="en-IN" sz="2600" dirty="0">
                <a:effectLst/>
                <a:latin typeface="Calibri" panose="020F0502020204030204" pitchFamily="34" charset="0"/>
                <a:ea typeface="Calibri" panose="020F0502020204030204" pitchFamily="34" charset="0"/>
                <a:cs typeface="Times New Roman" panose="02020603050405020304" pitchFamily="18" charset="0"/>
              </a:rPr>
              <a:t>Causes of 3</a:t>
            </a:r>
            <a:r>
              <a:rPr lang="en-IN" sz="26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IN" sz="2600" dirty="0">
                <a:effectLst/>
                <a:latin typeface="Calibri" panose="020F0502020204030204" pitchFamily="34" charset="0"/>
                <a:ea typeface="Calibri" panose="020F0502020204030204" pitchFamily="34" charset="0"/>
                <a:cs typeface="Times New Roman" panose="02020603050405020304" pitchFamily="18" charset="0"/>
              </a:rPr>
              <a:t> trimester vomiting -cholecystitis, gastroenteritis, GERD, pre-eclampsia/HELLP, drug induced vomiting, peptic ulcer etc. </a:t>
            </a:r>
            <a:r>
              <a:rPr lang="en-IN" sz="2600" b="1" dirty="0">
                <a:effectLst/>
                <a:latin typeface="Calibri" panose="020F0502020204030204" pitchFamily="34" charset="0"/>
                <a:ea typeface="Calibri" panose="020F0502020204030204" pitchFamily="34" charset="0"/>
                <a:cs typeface="Times New Roman" panose="02020603050405020304" pitchFamily="18" charset="0"/>
              </a:rPr>
              <a:t>Gastric carcinoma is one of  the rarest cause.</a:t>
            </a:r>
            <a:endParaRPr lang="en-IN"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buFont typeface="Wingdings" pitchFamily="2" charset="2"/>
              <a:buChar char="v"/>
            </a:pPr>
            <a:r>
              <a:rPr lang="en-IN" sz="2600" dirty="0">
                <a:effectLst/>
                <a:latin typeface="Calibri" panose="020F0502020204030204" pitchFamily="34" charset="0"/>
                <a:ea typeface="Calibri" panose="020F0502020204030204" pitchFamily="34" charset="0"/>
                <a:cs typeface="Times New Roman" panose="02020603050405020304" pitchFamily="18" charset="0"/>
              </a:rPr>
              <a:t>Pregnancy associated gastric cancer is defined as diagnosis of gastric cancer during pregnancy or within 1 year of delivery. Gastric cancer with pregnancy in one of </a:t>
            </a:r>
            <a:r>
              <a:rPr lang="en-IN" dirty="0">
                <a:latin typeface="Calibri" panose="020F0502020204030204" pitchFamily="34" charset="0"/>
                <a:ea typeface="Calibri" panose="020F0502020204030204" pitchFamily="34" charset="0"/>
                <a:cs typeface="Times New Roman" panose="02020603050405020304" pitchFamily="18" charset="0"/>
              </a:rPr>
              <a:t>very </a:t>
            </a:r>
            <a:r>
              <a:rPr lang="en-IN" sz="2600" dirty="0">
                <a:effectLst/>
                <a:latin typeface="Calibri" panose="020F0502020204030204" pitchFamily="34" charset="0"/>
                <a:ea typeface="Calibri" panose="020F0502020204030204" pitchFamily="34" charset="0"/>
                <a:cs typeface="Times New Roman" panose="02020603050405020304" pitchFamily="18" charset="0"/>
              </a:rPr>
              <a:t>rare finding complicating </a:t>
            </a:r>
            <a:r>
              <a:rPr lang="en-IN" sz="2600" b="1" dirty="0">
                <a:effectLst/>
                <a:latin typeface="Calibri" panose="020F0502020204030204" pitchFamily="34" charset="0"/>
                <a:ea typeface="Calibri" panose="020F0502020204030204" pitchFamily="34" charset="0"/>
                <a:cs typeface="Times New Roman" panose="02020603050405020304" pitchFamily="18" charset="0"/>
              </a:rPr>
              <a:t>0.026-0.1% </a:t>
            </a:r>
            <a:r>
              <a:rPr lang="en-IN" sz="2600" dirty="0">
                <a:effectLst/>
                <a:latin typeface="Calibri" panose="020F0502020204030204" pitchFamily="34" charset="0"/>
                <a:ea typeface="Calibri" panose="020F0502020204030204" pitchFamily="34" charset="0"/>
                <a:cs typeface="Times New Roman" panose="02020603050405020304" pitchFamily="18" charset="0"/>
              </a:rPr>
              <a:t>of all pregnancies worldwide.</a:t>
            </a:r>
          </a:p>
          <a:p>
            <a:pPr>
              <a:lnSpc>
                <a:spcPct val="107000"/>
              </a:lnSpc>
              <a:spcAft>
                <a:spcPts val="800"/>
              </a:spcAft>
              <a:buFont typeface="Wingdings" pitchFamily="2" charset="2"/>
              <a:buChar char="v"/>
            </a:pPr>
            <a:r>
              <a:rPr lang="en-IN" sz="2600" dirty="0">
                <a:effectLst/>
                <a:latin typeface="Calibri" panose="020F0502020204030204" pitchFamily="34" charset="0"/>
                <a:ea typeface="Calibri" panose="020F0502020204030204" pitchFamily="34" charset="0"/>
                <a:cs typeface="Times New Roman" panose="02020603050405020304" pitchFamily="18" charset="0"/>
              </a:rPr>
              <a:t> Often diagnosed very late and in advance </a:t>
            </a:r>
            <a:r>
              <a:rPr lang="en-IN" dirty="0">
                <a:latin typeface="Calibri" panose="020F0502020204030204" pitchFamily="34" charset="0"/>
                <a:ea typeface="Calibri" panose="020F0502020204030204" pitchFamily="34" charset="0"/>
                <a:cs typeface="Times New Roman" panose="02020603050405020304" pitchFamily="18" charset="0"/>
              </a:rPr>
              <a:t>stages by the treating health facility </a:t>
            </a:r>
            <a:r>
              <a:rPr lang="en-IN" sz="2600" dirty="0">
                <a:effectLst/>
                <a:latin typeface="Calibri" panose="020F0502020204030204" pitchFamily="34" charset="0"/>
                <a:ea typeface="Calibri" panose="020F0502020204030204" pitchFamily="34" charset="0"/>
                <a:cs typeface="Times New Roman" panose="02020603050405020304" pitchFamily="18" charset="0"/>
              </a:rPr>
              <a:t> due to negligence  and overlapping of symptoms</a:t>
            </a:r>
            <a:endParaRPr lang="en-IN" dirty="0"/>
          </a:p>
        </p:txBody>
      </p:sp>
    </p:spTree>
    <p:extLst>
      <p:ext uri="{BB962C8B-B14F-4D97-AF65-F5344CB8AC3E}">
        <p14:creationId xmlns:p14="http://schemas.microsoft.com/office/powerpoint/2010/main" val="3130239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C9366-E5CF-4ACE-B536-644E26BD22B6}"/>
              </a:ext>
            </a:extLst>
          </p:cNvPr>
          <p:cNvSpPr>
            <a:spLocks noGrp="1"/>
          </p:cNvSpPr>
          <p:nvPr>
            <p:ph type="title"/>
          </p:nvPr>
        </p:nvSpPr>
        <p:spPr>
          <a:xfrm>
            <a:off x="838200" y="365126"/>
            <a:ext cx="10515600" cy="31591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F3813227-41F3-4C71-9BDB-8B8D3F220779}"/>
              </a:ext>
            </a:extLst>
          </p:cNvPr>
          <p:cNvSpPr>
            <a:spLocks noGrp="1"/>
          </p:cNvSpPr>
          <p:nvPr>
            <p:ph idx="1"/>
          </p:nvPr>
        </p:nvSpPr>
        <p:spPr>
          <a:xfrm>
            <a:off x="1352145" y="1167952"/>
            <a:ext cx="10001655" cy="4795103"/>
          </a:xfrm>
        </p:spPr>
        <p:txBody>
          <a:bodyPr>
            <a:noAutofit/>
          </a:bodyPr>
          <a:lstStyle/>
          <a:p>
            <a:pPr>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R</a:t>
            </a:r>
            <a:r>
              <a:rPr lang="en-IN" sz="2400" dirty="0">
                <a:effectLst/>
                <a:latin typeface="Calibri" panose="020F0502020204030204" pitchFamily="34" charset="0"/>
                <a:ea typeface="Calibri" panose="020F0502020204030204" pitchFamily="34" charset="0"/>
                <a:cs typeface="Times New Roman" panose="02020603050405020304" pitchFamily="18" charset="0"/>
              </a:rPr>
              <a:t>isk factors for gastric carcinoma include sex(male&gt;female), age(</a:t>
            </a:r>
            <a:r>
              <a:rPr lang="en-IN" sz="2400" b="1" dirty="0">
                <a:effectLst/>
                <a:latin typeface="Calibri" panose="020F0502020204030204" pitchFamily="34" charset="0"/>
                <a:ea typeface="Calibri" panose="020F0502020204030204" pitchFamily="34" charset="0"/>
                <a:cs typeface="Times New Roman" panose="02020603050405020304" pitchFamily="18" charset="0"/>
              </a:rPr>
              <a:t>more common after 45yrs</a:t>
            </a:r>
            <a:r>
              <a:rPr lang="en-IN" sz="2400" dirty="0">
                <a:effectLst/>
                <a:latin typeface="Calibri" panose="020F0502020204030204" pitchFamily="34" charset="0"/>
                <a:ea typeface="Calibri" panose="020F0502020204030204" pitchFamily="34" charset="0"/>
                <a:cs typeface="Times New Roman" panose="02020603050405020304" pitchFamily="18" charset="0"/>
              </a:rPr>
              <a:t>), smoking, ethnicity and geography (Eastern Asia), history of gastric ulcer, helicobacter pylori infection, immunosuppressive conditions.</a:t>
            </a:r>
          </a:p>
          <a:p>
            <a:pPr>
              <a:buFont typeface="Wingdings" pitchFamily="2" charset="2"/>
              <a:buChar char="v"/>
            </a:pPr>
            <a:r>
              <a:rPr lang="en-IN" sz="2400" dirty="0">
                <a:latin typeface="Calibri" panose="020F0502020204030204" pitchFamily="34" charset="0"/>
                <a:cs typeface="Calibri" panose="020F0502020204030204" pitchFamily="34" charset="0"/>
              </a:rPr>
              <a:t>The clinical presentation of gastric carcinoma like vomiting, dyspepsia, hematemesis, melena, weight loss may be confused with similar presentations in pregnancy. </a:t>
            </a:r>
          </a:p>
          <a:p>
            <a:pPr>
              <a:buFont typeface="Wingdings" pitchFamily="2" charset="2"/>
              <a:buChar char="v"/>
            </a:pPr>
            <a:r>
              <a:rPr lang="en-IN" sz="2400" dirty="0">
                <a:latin typeface="Calibri" panose="020F0502020204030204" pitchFamily="34" charset="0"/>
                <a:cs typeface="Calibri" panose="020F0502020204030204" pitchFamily="34" charset="0"/>
              </a:rPr>
              <a:t>A strong suspicion should be raised in non responding cases. Gastric cancer during pregnancy has got poor outcome.</a:t>
            </a:r>
          </a:p>
          <a:p>
            <a:pPr>
              <a:buFont typeface="Wingdings" pitchFamily="2" charset="2"/>
              <a:buChar char="v"/>
            </a:pPr>
            <a:r>
              <a:rPr lang="en-IN" sz="2400" dirty="0">
                <a:latin typeface="Calibri" panose="020F0502020204030204" pitchFamily="34" charset="0"/>
                <a:cs typeface="Calibri" panose="020F0502020204030204" pitchFamily="34" charset="0"/>
              </a:rPr>
              <a:t>I hereby present a very interesting case of gastric carcinoma which was </a:t>
            </a:r>
            <a:r>
              <a:rPr lang="en-IN" sz="2400" b="1" dirty="0">
                <a:latin typeface="Calibri" panose="020F0502020204030204" pitchFamily="34" charset="0"/>
                <a:cs typeface="Calibri" panose="020F0502020204030204" pitchFamily="34" charset="0"/>
              </a:rPr>
              <a:t>diagnosed in 3</a:t>
            </a:r>
            <a:r>
              <a:rPr lang="en-IN" sz="2400" b="1" baseline="30000" dirty="0">
                <a:latin typeface="Calibri" panose="020F0502020204030204" pitchFamily="34" charset="0"/>
                <a:cs typeface="Calibri" panose="020F0502020204030204" pitchFamily="34" charset="0"/>
              </a:rPr>
              <a:t>rd</a:t>
            </a:r>
            <a:r>
              <a:rPr lang="en-IN" sz="2400" b="1" dirty="0">
                <a:latin typeface="Calibri" panose="020F0502020204030204" pitchFamily="34" charset="0"/>
                <a:cs typeface="Calibri" panose="020F0502020204030204" pitchFamily="34" charset="0"/>
              </a:rPr>
              <a:t> trimester</a:t>
            </a:r>
            <a:r>
              <a:rPr lang="en-IN" sz="24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753793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C1C7-A07C-488D-AAB1-6D3E1EAC236E}"/>
              </a:ext>
            </a:extLst>
          </p:cNvPr>
          <p:cNvSpPr>
            <a:spLocks noGrp="1"/>
          </p:cNvSpPr>
          <p:nvPr>
            <p:ph type="ctrTitle"/>
          </p:nvPr>
        </p:nvSpPr>
        <p:spPr>
          <a:xfrm>
            <a:off x="1524000" y="384132"/>
            <a:ext cx="9144000" cy="815494"/>
          </a:xfrm>
        </p:spPr>
        <p:txBody>
          <a:bodyPr>
            <a:normAutofit/>
          </a:bodyPr>
          <a:lstStyle/>
          <a:p>
            <a:r>
              <a:rPr lang="en-IN" sz="3600" b="1" dirty="0"/>
              <a:t>Case report</a:t>
            </a:r>
          </a:p>
        </p:txBody>
      </p:sp>
      <p:sp>
        <p:nvSpPr>
          <p:cNvPr id="3" name="Subtitle 2">
            <a:extLst>
              <a:ext uri="{FF2B5EF4-FFF2-40B4-BE49-F238E27FC236}">
                <a16:creationId xmlns:a16="http://schemas.microsoft.com/office/drawing/2014/main" id="{A93A2F48-6ECF-4F70-9DA5-4D94F49FBFC8}"/>
              </a:ext>
            </a:extLst>
          </p:cNvPr>
          <p:cNvSpPr>
            <a:spLocks noGrp="1"/>
          </p:cNvSpPr>
          <p:nvPr>
            <p:ph type="subTitle" idx="1"/>
          </p:nvPr>
        </p:nvSpPr>
        <p:spPr>
          <a:xfrm>
            <a:off x="1319274" y="1153444"/>
            <a:ext cx="10511406" cy="5150840"/>
          </a:xfrm>
        </p:spPr>
        <p:txBody>
          <a:bodyPr>
            <a:normAutofit/>
          </a:bodyPr>
          <a:lstStyle/>
          <a:p>
            <a:pPr>
              <a:lnSpc>
                <a:spcPct val="107000"/>
              </a:lnSpc>
              <a:spcAft>
                <a:spcPts val="800"/>
              </a:spcAft>
              <a:buFont typeface="Wingdings" pitchFamily="2" charset="2"/>
              <a:buChar char="v"/>
            </a:pPr>
            <a:r>
              <a:rPr lang="en-IN" sz="2400" dirty="0">
                <a:effectLst/>
                <a:latin typeface="Calibri" panose="020F0502020204030204" pitchFamily="34" charset="0"/>
                <a:ea typeface="Calibri" panose="020F0502020204030204" pitchFamily="34" charset="0"/>
                <a:cs typeface="Times New Roman" panose="02020603050405020304" pitchFamily="18" charset="0"/>
              </a:rPr>
              <a:t>A 25year primigravida at 34 weeks of gestation presented to </a:t>
            </a:r>
            <a:r>
              <a:rPr lang="en-IN" sz="2400" dirty="0">
                <a:latin typeface="Calibri" panose="020F0502020204030204" pitchFamily="34" charset="0"/>
                <a:ea typeface="Calibri" panose="020F0502020204030204" pitchFamily="34" charset="0"/>
                <a:cs typeface="Times New Roman" panose="02020603050405020304" pitchFamily="18" charset="0"/>
              </a:rPr>
              <a:t>our hospital </a:t>
            </a:r>
            <a:r>
              <a:rPr lang="en-IN" sz="2400" dirty="0">
                <a:effectLst/>
                <a:latin typeface="Calibri" panose="020F0502020204030204" pitchFamily="34" charset="0"/>
                <a:ea typeface="Calibri" panose="020F0502020204030204" pitchFamily="34" charset="0"/>
                <a:cs typeface="Times New Roman" panose="02020603050405020304" pitchFamily="18" charset="0"/>
              </a:rPr>
              <a:t>with severe IUGR.  She was already booked in other hospital.</a:t>
            </a:r>
          </a:p>
          <a:p>
            <a:pPr>
              <a:lnSpc>
                <a:spcPct val="107000"/>
              </a:lnSpc>
              <a:spcAft>
                <a:spcPts val="800"/>
              </a:spcAft>
              <a:buFont typeface="Wingdings" pitchFamily="2" charset="2"/>
              <a:buChar char="v"/>
            </a:pPr>
            <a:r>
              <a:rPr lang="en-IN" sz="24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dirty="0">
                <a:latin typeface="Calibri" panose="020F0502020204030204" pitchFamily="34" charset="0"/>
                <a:ea typeface="Calibri" panose="020F0502020204030204" pitchFamily="34" charset="0"/>
                <a:cs typeface="Times New Roman" panose="02020603050405020304" pitchFamily="18" charset="0"/>
              </a:rPr>
              <a:t>S</a:t>
            </a:r>
            <a:r>
              <a:rPr lang="en-IN" sz="2400" dirty="0">
                <a:effectLst/>
                <a:latin typeface="Calibri" panose="020F0502020204030204" pitchFamily="34" charset="0"/>
                <a:ea typeface="Calibri" panose="020F0502020204030204" pitchFamily="34" charset="0"/>
                <a:cs typeface="Times New Roman" panose="02020603050405020304" pitchFamily="18" charset="0"/>
              </a:rPr>
              <a:t>he complained of vomiting</a:t>
            </a:r>
            <a:r>
              <a:rPr lang="en-IN" sz="2400" dirty="0">
                <a:latin typeface="Calibri" panose="020F0502020204030204" pitchFamily="34" charset="0"/>
                <a:ea typeface="Calibri" panose="020F0502020204030204" pitchFamily="34" charset="0"/>
                <a:cs typeface="Times New Roman" panose="02020603050405020304" pitchFamily="18" charset="0"/>
              </a:rPr>
              <a:t> and </a:t>
            </a:r>
            <a:r>
              <a:rPr lang="en-IN" sz="2400" dirty="0">
                <a:effectLst/>
                <a:latin typeface="Calibri" panose="020F0502020204030204" pitchFamily="34" charset="0"/>
                <a:ea typeface="Calibri" panose="020F0502020204030204" pitchFamily="34" charset="0"/>
                <a:cs typeface="Times New Roman" panose="02020603050405020304" pitchFamily="18" charset="0"/>
              </a:rPr>
              <a:t> gave history of continuous nausea and vomiting which was initially mild. </a:t>
            </a:r>
            <a:r>
              <a:rPr lang="en-IN" sz="2400" dirty="0">
                <a:latin typeface="Calibri" panose="020F0502020204030204" pitchFamily="34" charset="0"/>
                <a:ea typeface="Calibri" panose="020F0502020204030204" pitchFamily="34" charset="0"/>
                <a:cs typeface="Times New Roman" panose="02020603050405020304" pitchFamily="18" charset="0"/>
              </a:rPr>
              <a:t>O</a:t>
            </a:r>
            <a:r>
              <a:rPr lang="en-IN" sz="2400" dirty="0">
                <a:effectLst/>
                <a:latin typeface="Calibri" panose="020F0502020204030204" pitchFamily="34" charset="0"/>
                <a:ea typeface="Calibri" panose="020F0502020204030204" pitchFamily="34" charset="0"/>
                <a:cs typeface="Times New Roman" panose="02020603050405020304" pitchFamily="18" charset="0"/>
              </a:rPr>
              <a:t>ver passage of time she was </a:t>
            </a:r>
            <a:r>
              <a:rPr lang="en-IN" sz="2400" dirty="0">
                <a:latin typeface="Calibri" panose="020F0502020204030204" pitchFamily="34" charset="0"/>
                <a:ea typeface="Calibri" panose="020F0502020204030204" pitchFamily="34" charset="0"/>
                <a:cs typeface="Times New Roman" panose="02020603050405020304" pitchFamily="18" charset="0"/>
              </a:rPr>
              <a:t>un</a:t>
            </a:r>
            <a:r>
              <a:rPr lang="en-IN" sz="2400" dirty="0">
                <a:effectLst/>
                <a:latin typeface="Calibri" panose="020F0502020204030204" pitchFamily="34" charset="0"/>
                <a:ea typeface="Calibri" panose="020F0502020204030204" pitchFamily="34" charset="0"/>
                <a:cs typeface="Times New Roman" panose="02020603050405020304" pitchFamily="18" charset="0"/>
              </a:rPr>
              <a:t>able to tolerate solid food. </a:t>
            </a:r>
            <a:r>
              <a:rPr lang="en-IN" sz="2400" dirty="0">
                <a:latin typeface="Calibri" panose="020F0502020204030204" pitchFamily="34" charset="0"/>
                <a:ea typeface="Calibri" panose="020F0502020204030204" pitchFamily="34" charset="0"/>
                <a:cs typeface="Times New Roman" panose="02020603050405020304" pitchFamily="18" charset="0"/>
              </a:rPr>
              <a:t>It was</a:t>
            </a:r>
            <a:r>
              <a:rPr lang="en-IN" sz="2400" dirty="0">
                <a:effectLst/>
                <a:latin typeface="Calibri" panose="020F0502020204030204" pitchFamily="34" charset="0"/>
                <a:ea typeface="Calibri" panose="020F0502020204030204" pitchFamily="34" charset="0"/>
                <a:cs typeface="Times New Roman" panose="02020603050405020304" pitchFamily="18" charset="0"/>
              </a:rPr>
              <a:t> so severe that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she </a:t>
            </a:r>
            <a:r>
              <a:rPr lang="en-IN" sz="2400" b="1" dirty="0">
                <a:latin typeface="Calibri" panose="020F0502020204030204" pitchFamily="34" charset="0"/>
                <a:ea typeface="Calibri" panose="020F0502020204030204" pitchFamily="34" charset="0"/>
                <a:cs typeface="Times New Roman" panose="02020603050405020304" pitchFamily="18" charset="0"/>
              </a:rPr>
              <a:t>was</a:t>
            </a:r>
            <a:r>
              <a:rPr lang="en-IN" sz="24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latin typeface="Calibri" panose="020F0502020204030204" pitchFamily="34" charset="0"/>
                <a:ea typeface="Calibri" panose="020F0502020204030204" pitchFamily="34" charset="0"/>
                <a:cs typeface="Times New Roman" panose="02020603050405020304" pitchFamily="18" charset="0"/>
              </a:rPr>
              <a:t>on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liquid diet only </a:t>
            </a:r>
            <a:r>
              <a:rPr lang="en-IN" sz="2400" dirty="0">
                <a:effectLst/>
                <a:latin typeface="Calibri" panose="020F0502020204030204" pitchFamily="34" charset="0"/>
                <a:ea typeface="Calibri" panose="020F0502020204030204" pitchFamily="34" charset="0"/>
                <a:cs typeface="Times New Roman" panose="02020603050405020304" pitchFamily="18" charset="0"/>
              </a:rPr>
              <a:t>and also gave history of weight loss. </a:t>
            </a:r>
          </a:p>
          <a:p>
            <a:pPr>
              <a:lnSpc>
                <a:spcPct val="107000"/>
              </a:lnSpc>
              <a:spcAft>
                <a:spcPts val="800"/>
              </a:spcAft>
              <a:buFont typeface="Wingdings" pitchFamily="2" charset="2"/>
              <a:buChar char="v"/>
            </a:pPr>
            <a:r>
              <a:rPr lang="en-US" sz="2400" b="1" dirty="0">
                <a:effectLst/>
                <a:latin typeface="Calibri" panose="020F0502020204030204" pitchFamily="34" charset="0"/>
                <a:ea typeface="Calibri" panose="020F0502020204030204" pitchFamily="34" charset="0"/>
                <a:cs typeface="Times New Roman" panose="02020603050405020304" pitchFamily="18" charset="0"/>
              </a:rPr>
              <a:t>General examination: -</a:t>
            </a:r>
            <a:r>
              <a:rPr lang="en-US" sz="2400" dirty="0">
                <a:effectLst/>
                <a:latin typeface="Calibri" panose="020F0502020204030204" pitchFamily="34" charset="0"/>
                <a:ea typeface="Calibri" panose="020F0502020204030204" pitchFamily="34" charset="0"/>
                <a:cs typeface="Times New Roman" panose="02020603050405020304" pitchFamily="18" charset="0"/>
              </a:rPr>
              <a:t> Thin built, brittle discolored rough hairs with cracked lips and angular cheilosis</a:t>
            </a:r>
            <a:r>
              <a:rPr lang="en-US" sz="2400" dirty="0">
                <a:latin typeface="Calibri" panose="020F0502020204030204" pitchFamily="34" charset="0"/>
                <a:ea typeface="Calibri" panose="020F0502020204030204" pitchFamily="34" charset="0"/>
                <a:cs typeface="Times New Roman" panose="02020603050405020304" pitchFamily="18" charset="0"/>
              </a:rPr>
              <a:t>. Her GC was average, BP normal, Pulse 98bpm,mild pallor present, edema absent</a:t>
            </a:r>
            <a:r>
              <a:rPr lang="en-IN" sz="24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Per abdomen : </a:t>
            </a:r>
            <a:r>
              <a:rPr lang="en-IN" sz="2400" b="1" dirty="0">
                <a:latin typeface="Calibri" panose="020F0502020204030204" pitchFamily="34" charset="0"/>
                <a:ea typeface="Calibri" panose="020F0502020204030204" pitchFamily="34" charset="0"/>
                <a:cs typeface="Times New Roman" panose="02020603050405020304" pitchFamily="18" charset="0"/>
              </a:rPr>
              <a:t>24-26weeks</a:t>
            </a:r>
            <a:r>
              <a:rPr lang="en-IN" sz="2400" dirty="0">
                <a:latin typeface="Calibri" panose="020F0502020204030204" pitchFamily="34" charset="0"/>
                <a:ea typeface="Calibri" panose="020F0502020204030204" pitchFamily="34" charset="0"/>
                <a:cs typeface="Times New Roman" panose="02020603050405020304" pitchFamily="18" charset="0"/>
              </a:rPr>
              <a:t> uterine size, relaxed, clinically liquor less, FHS 132bpm, EBW 1-1.2kg.</a:t>
            </a:r>
          </a:p>
          <a:p>
            <a:pPr>
              <a:lnSpc>
                <a:spcPct val="107000"/>
              </a:lnSpc>
              <a:spcAft>
                <a:spcPts val="800"/>
              </a:spcAft>
              <a:buFont typeface="Wingdings" pitchFamily="2" charset="2"/>
              <a:buChar char="v"/>
            </a:pPr>
            <a:endParaRPr lang="en-IN" dirty="0">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580048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C1C7-A07C-488D-AAB1-6D3E1EAC236E}"/>
              </a:ext>
            </a:extLst>
          </p:cNvPr>
          <p:cNvSpPr>
            <a:spLocks noGrp="1"/>
          </p:cNvSpPr>
          <p:nvPr>
            <p:ph type="ctrTitle"/>
          </p:nvPr>
        </p:nvSpPr>
        <p:spPr>
          <a:xfrm>
            <a:off x="1524000" y="1122363"/>
            <a:ext cx="9144000" cy="236654"/>
          </a:xfrm>
        </p:spPr>
        <p:txBody>
          <a:bodyPr>
            <a:normAutofit fontScale="90000"/>
          </a:bodyPr>
          <a:lstStyle/>
          <a:p>
            <a:endParaRPr lang="en-IN" dirty="0"/>
          </a:p>
        </p:txBody>
      </p:sp>
      <p:sp>
        <p:nvSpPr>
          <p:cNvPr id="3" name="Subtitle 2">
            <a:extLst>
              <a:ext uri="{FF2B5EF4-FFF2-40B4-BE49-F238E27FC236}">
                <a16:creationId xmlns:a16="http://schemas.microsoft.com/office/drawing/2014/main" id="{A93A2F48-6ECF-4F70-9DA5-4D94F49FBFC8}"/>
              </a:ext>
            </a:extLst>
          </p:cNvPr>
          <p:cNvSpPr>
            <a:spLocks noGrp="1"/>
          </p:cNvSpPr>
          <p:nvPr>
            <p:ph type="subTitle" idx="1"/>
          </p:nvPr>
        </p:nvSpPr>
        <p:spPr>
          <a:xfrm>
            <a:off x="1362866" y="1516712"/>
            <a:ext cx="10535478" cy="4630723"/>
          </a:xfrm>
        </p:spPr>
        <p:txBody>
          <a:bodyPr>
            <a:normAutofit/>
          </a:bodyPr>
          <a:lstStyle/>
          <a:p>
            <a:pPr marL="342900" indent="-342900" algn="l">
              <a:lnSpc>
                <a:spcPct val="107000"/>
              </a:lnSpc>
              <a:spcAft>
                <a:spcPts val="800"/>
              </a:spcAft>
              <a:buFont typeface="Wingdings" pitchFamily="2" charset="2"/>
              <a:buChar char="v"/>
            </a:pPr>
            <a:r>
              <a:rPr lang="en-IN" sz="24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H</a:t>
            </a:r>
            <a:r>
              <a:rPr lang="en-IN"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er investigations(CBC, RFT , S. Electrolyte, TSH ,Urine routine and microscopy) were </a:t>
            </a:r>
            <a:r>
              <a:rPr lang="en-IN" sz="2400" dirty="0">
                <a:effectLst/>
                <a:latin typeface="Calibri" panose="020F0502020204030204" pitchFamily="34" charset="0"/>
                <a:ea typeface="Calibri" panose="020F0502020204030204" pitchFamily="34" charset="0"/>
                <a:cs typeface="Times New Roman" panose="02020603050405020304" pitchFamily="18" charset="0"/>
              </a:rPr>
              <a:t>normal except mildly elevated liver enzymes. </a:t>
            </a:r>
          </a:p>
          <a:p>
            <a:pPr marL="342900" indent="-342900" algn="l">
              <a:lnSpc>
                <a:spcPct val="107000"/>
              </a:lnSpc>
              <a:spcAft>
                <a:spcPts val="800"/>
              </a:spcAft>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Treatment started for N</a:t>
            </a:r>
            <a:r>
              <a:rPr lang="en-IN" sz="2400" dirty="0">
                <a:effectLst/>
                <a:latin typeface="Calibri" panose="020F0502020204030204" pitchFamily="34" charset="0"/>
                <a:ea typeface="Calibri" panose="020F0502020204030204" pitchFamily="34" charset="0"/>
                <a:cs typeface="Times New Roman" panose="02020603050405020304" pitchFamily="18" charset="0"/>
              </a:rPr>
              <a:t>utritional deficiency and IUGR.</a:t>
            </a:r>
          </a:p>
          <a:p>
            <a:pPr marL="342900" indent="-342900" algn="l">
              <a:lnSpc>
                <a:spcPct val="107000"/>
              </a:lnSpc>
              <a:spcAft>
                <a:spcPts val="800"/>
              </a:spcAft>
              <a:buFont typeface="Wingdings" pitchFamily="2" charset="2"/>
              <a:buChar char="v"/>
            </a:pPr>
            <a:r>
              <a:rPr lang="en-IN" sz="2400" dirty="0">
                <a:effectLst/>
                <a:latin typeface="Calibri" panose="020F0502020204030204" pitchFamily="34" charset="0"/>
                <a:ea typeface="Calibri" panose="020F0502020204030204" pitchFamily="34" charset="0"/>
                <a:cs typeface="Times New Roman" panose="02020603050405020304" pitchFamily="18" charset="0"/>
              </a:rPr>
              <a:t>For vomiting inj. Ondansetron 4mg 8hourly,inj. Metoclopramide 10mg 12hourly, tablet Doxylamine and syrup sucralfate 2tsf TDS was started but no response was seen.</a:t>
            </a:r>
          </a:p>
          <a:p>
            <a:pPr marL="342900" indent="-342900" algn="l">
              <a:lnSpc>
                <a:spcPct val="107000"/>
              </a:lnSpc>
              <a:spcAft>
                <a:spcPts val="800"/>
              </a:spcAft>
              <a:buFont typeface="Wingdings" pitchFamily="2" charset="2"/>
              <a:buChar char="v"/>
            </a:pPr>
            <a:r>
              <a:rPr lang="en-IN" sz="2400" dirty="0">
                <a:effectLst/>
                <a:latin typeface="Calibri" panose="020F0502020204030204" pitchFamily="34" charset="0"/>
                <a:ea typeface="Calibri" panose="020F0502020204030204" pitchFamily="34" charset="0"/>
                <a:cs typeface="Times New Roman" panose="02020603050405020304" pitchFamily="18" charset="0"/>
              </a:rPr>
              <a:t>She was further investigated </a:t>
            </a:r>
            <a:r>
              <a:rPr lang="en-IN" sz="2400" dirty="0">
                <a:latin typeface="Calibri" panose="020F0502020204030204" pitchFamily="34" charset="0"/>
                <a:ea typeface="Calibri" panose="020F0502020204030204" pitchFamily="34" charset="0"/>
                <a:cs typeface="Times New Roman" panose="02020603050405020304" pitchFamily="18" charset="0"/>
              </a:rPr>
              <a:t>for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persistent and non responding  vomiting </a:t>
            </a:r>
            <a:r>
              <a:rPr lang="en-IN" sz="2400" dirty="0">
                <a:effectLst/>
                <a:latin typeface="Calibri" panose="020F0502020204030204" pitchFamily="34" charset="0"/>
                <a:ea typeface="Calibri" panose="020F0502020204030204" pitchFamily="34" charset="0"/>
                <a:cs typeface="Times New Roman" panose="02020603050405020304" pitchFamily="18" charset="0"/>
              </a:rPr>
              <a:t>with consultation from physician and surgeon.</a:t>
            </a:r>
          </a:p>
          <a:p>
            <a:endParaRPr lang="en-IN" dirty="0"/>
          </a:p>
        </p:txBody>
      </p:sp>
    </p:spTree>
    <p:extLst>
      <p:ext uri="{BB962C8B-B14F-4D97-AF65-F5344CB8AC3E}">
        <p14:creationId xmlns:p14="http://schemas.microsoft.com/office/powerpoint/2010/main" val="90463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C1C7-A07C-488D-AAB1-6D3E1EAC236E}"/>
              </a:ext>
            </a:extLst>
          </p:cNvPr>
          <p:cNvSpPr>
            <a:spLocks noGrp="1"/>
          </p:cNvSpPr>
          <p:nvPr>
            <p:ph type="ctrTitle"/>
          </p:nvPr>
        </p:nvSpPr>
        <p:spPr>
          <a:xfrm>
            <a:off x="1446179" y="557868"/>
            <a:ext cx="9144000" cy="286987"/>
          </a:xfrm>
        </p:spPr>
        <p:txBody>
          <a:bodyPr>
            <a:normAutofit fontScale="90000"/>
          </a:bodyPr>
          <a:lstStyle/>
          <a:p>
            <a:endParaRPr lang="en-IN" dirty="0"/>
          </a:p>
        </p:txBody>
      </p:sp>
      <p:sp>
        <p:nvSpPr>
          <p:cNvPr id="3" name="Subtitle 2">
            <a:extLst>
              <a:ext uri="{FF2B5EF4-FFF2-40B4-BE49-F238E27FC236}">
                <a16:creationId xmlns:a16="http://schemas.microsoft.com/office/drawing/2014/main" id="{A93A2F48-6ECF-4F70-9DA5-4D94F49FBFC8}"/>
              </a:ext>
            </a:extLst>
          </p:cNvPr>
          <p:cNvSpPr>
            <a:spLocks noGrp="1"/>
          </p:cNvSpPr>
          <p:nvPr>
            <p:ph type="subTitle" idx="1"/>
          </p:nvPr>
        </p:nvSpPr>
        <p:spPr>
          <a:xfrm>
            <a:off x="1332689" y="995318"/>
            <a:ext cx="10406730" cy="5019262"/>
          </a:xfrm>
        </p:spPr>
        <p:txBody>
          <a:bodyPr>
            <a:normAutofit/>
          </a:bodyPr>
          <a:lstStyle/>
          <a:p>
            <a:pPr marL="457200" indent="-457200">
              <a:lnSpc>
                <a:spcPct val="107000"/>
              </a:lnSpc>
              <a:spcAft>
                <a:spcPts val="800"/>
              </a:spcAft>
              <a:buFont typeface="Wingdings" pitchFamily="2" charset="2"/>
              <a:buChar char="v"/>
            </a:pPr>
            <a:r>
              <a:rPr lang="en-IN" sz="2800" dirty="0">
                <a:latin typeface="Calibri" panose="020F0502020204030204" pitchFamily="34" charset="0"/>
                <a:ea typeface="Calibri" panose="020F0502020204030204" pitchFamily="34" charset="0"/>
                <a:cs typeface="Times New Roman" panose="02020603050405020304" pitchFamily="18" charset="0"/>
              </a:rPr>
              <a:t>USG whole abdomen showed </a:t>
            </a:r>
            <a:r>
              <a:rPr lang="en-IN" sz="2800" b="1" dirty="0">
                <a:latin typeface="Calibri" panose="020F0502020204030204" pitchFamily="34" charset="0"/>
                <a:ea typeface="Calibri" panose="020F0502020204030204" pitchFamily="34" charset="0"/>
                <a:cs typeface="Times New Roman" panose="02020603050405020304" pitchFamily="18" charset="0"/>
              </a:rPr>
              <a:t>thickening of stomach wall.</a:t>
            </a:r>
            <a:r>
              <a:rPr lang="en-IN" b="1" dirty="0">
                <a:latin typeface="Calibri" panose="020F0502020204030204" pitchFamily="34" charset="0"/>
                <a:ea typeface="Calibri" panose="020F0502020204030204" pitchFamily="34" charset="0"/>
                <a:cs typeface="Times New Roman" panose="02020603050405020304" pitchFamily="18" charset="0"/>
              </a:rPr>
              <a:t> </a:t>
            </a:r>
            <a:endParaRPr lang="en-IN" sz="2800" b="1" dirty="0">
              <a:latin typeface="Calibri" panose="020F0502020204030204" pitchFamily="34" charset="0"/>
              <a:ea typeface="Calibri" panose="020F0502020204030204" pitchFamily="34" charset="0"/>
              <a:cs typeface="Times New Roman" panose="02020603050405020304" pitchFamily="18" charset="0"/>
            </a:endParaRPr>
          </a:p>
          <a:p>
            <a:pPr marL="457200" indent="-457200" algn="l">
              <a:lnSpc>
                <a:spcPct val="107000"/>
              </a:lnSpc>
              <a:spcAft>
                <a:spcPts val="800"/>
              </a:spcAft>
              <a:buFont typeface="Wingdings" pitchFamily="2" charset="2"/>
              <a:buChar char="v"/>
            </a:pPr>
            <a:r>
              <a:rPr lang="en-IN" sz="2600" dirty="0">
                <a:effectLst/>
                <a:latin typeface="Calibri" panose="020F0502020204030204" pitchFamily="34" charset="0"/>
                <a:ea typeface="Calibri" panose="020F0502020204030204" pitchFamily="34" charset="0"/>
                <a:cs typeface="Times New Roman" panose="02020603050405020304" pitchFamily="18" charset="0"/>
              </a:rPr>
              <a:t>MRI – </a:t>
            </a:r>
            <a:r>
              <a:rPr lang="en-IN" sz="2600" b="1" dirty="0">
                <a:effectLst/>
                <a:latin typeface="Calibri" panose="020F0502020204030204" pitchFamily="34" charset="0"/>
                <a:ea typeface="Calibri" panose="020F0502020204030204" pitchFamily="34" charset="0"/>
                <a:cs typeface="Times New Roman" panose="02020603050405020304" pitchFamily="18" charset="0"/>
              </a:rPr>
              <a:t>asymmetrical circumferential thickening of antropyloric region of stomach</a:t>
            </a:r>
            <a:r>
              <a:rPr lang="en-IN" sz="2600" dirty="0">
                <a:effectLst/>
                <a:latin typeface="Calibri" panose="020F0502020204030204" pitchFamily="34" charset="0"/>
                <a:ea typeface="Calibri" panose="020F0502020204030204" pitchFamily="34"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457200" indent="-457200" algn="l">
              <a:lnSpc>
                <a:spcPct val="107000"/>
              </a:lnSpc>
              <a:spcAft>
                <a:spcPts val="800"/>
              </a:spcAft>
              <a:buFont typeface="Wingdings" pitchFamily="2" charset="2"/>
              <a:buChar char="v"/>
            </a:pPr>
            <a:r>
              <a:rPr lang="en-IN" sz="2600" dirty="0">
                <a:effectLst/>
                <a:latin typeface="Calibri" panose="020F0502020204030204" pitchFamily="34" charset="0"/>
                <a:ea typeface="Calibri" panose="020F0502020204030204" pitchFamily="34" charset="0"/>
                <a:cs typeface="Times New Roman" panose="02020603050405020304" pitchFamily="18" charset="0"/>
              </a:rPr>
              <a:t>Endoscopy and biopsy-showed </a:t>
            </a:r>
            <a:r>
              <a:rPr lang="en-IN" sz="2600" b="1" dirty="0">
                <a:effectLst/>
                <a:latin typeface="Calibri" panose="020F0502020204030204" pitchFamily="34" charset="0"/>
                <a:ea typeface="Calibri" panose="020F0502020204030204" pitchFamily="34" charset="0"/>
                <a:cs typeface="Times New Roman" panose="02020603050405020304" pitchFamily="18" charset="0"/>
              </a:rPr>
              <a:t>diffuse infiltrative adenocarcinoma </a:t>
            </a:r>
            <a:r>
              <a:rPr lang="en-IN" sz="2600" dirty="0">
                <a:effectLst/>
                <a:latin typeface="Calibri" panose="020F0502020204030204" pitchFamily="34" charset="0"/>
                <a:ea typeface="Calibri" panose="020F0502020204030204" pitchFamily="34" charset="0"/>
                <a:cs typeface="Times New Roman" panose="02020603050405020304" pitchFamily="18" charset="0"/>
              </a:rPr>
              <a:t>(signet ring cell).</a:t>
            </a:r>
          </a:p>
          <a:p>
            <a:pPr marL="457200" indent="-457200" algn="l">
              <a:lnSpc>
                <a:spcPct val="107000"/>
              </a:lnSpc>
              <a:spcAft>
                <a:spcPts val="800"/>
              </a:spcAft>
              <a:buFont typeface="Wingdings" pitchFamily="2" charset="2"/>
              <a:buChar char="v"/>
            </a:pPr>
            <a:r>
              <a:rPr lang="en-IN" b="1" dirty="0">
                <a:latin typeface="Calibri" panose="020F0502020204030204" pitchFamily="34" charset="0"/>
                <a:ea typeface="Calibri" panose="020F0502020204030204" pitchFamily="34" charset="0"/>
                <a:cs typeface="Times New Roman" panose="02020603050405020304" pitchFamily="18" charset="0"/>
              </a:rPr>
              <a:t>Dilemmas</a:t>
            </a:r>
            <a:r>
              <a:rPr lang="en-IN" dirty="0">
                <a:latin typeface="Calibri" panose="020F0502020204030204" pitchFamily="34" charset="0"/>
                <a:ea typeface="Calibri" panose="020F0502020204030204" pitchFamily="34" charset="0"/>
                <a:cs typeface="Times New Roman" panose="02020603050405020304" pitchFamily="18" charset="0"/>
              </a:rPr>
              <a:t> were many like maternal and </a:t>
            </a:r>
            <a:r>
              <a:rPr lang="en-IN" sz="2600" dirty="0">
                <a:effectLst/>
                <a:latin typeface="Calibri" panose="020F0502020204030204" pitchFamily="34" charset="0"/>
                <a:ea typeface="Calibri" panose="020F0502020204030204" pitchFamily="34" charset="0"/>
                <a:cs typeface="Times New Roman" panose="02020603050405020304" pitchFamily="18" charset="0"/>
              </a:rPr>
              <a:t>foetal outcome (severe IUGR and very low birth weight), continuation or termination of pregnancy and last but not least the mode of delivery with the growing tumour.</a:t>
            </a:r>
          </a:p>
          <a:p>
            <a:pPr marL="457200" indent="-457200" algn="l">
              <a:lnSpc>
                <a:spcPct val="107000"/>
              </a:lnSpc>
              <a:spcAft>
                <a:spcPts val="800"/>
              </a:spcAft>
              <a:buFont typeface="Wingdings" pitchFamily="2" charset="2"/>
              <a:buChar char="v"/>
            </a:pPr>
            <a:endParaRPr lang="en-IN"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7299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21D73-D587-40CD-B3DE-B56FAF9E33F8}"/>
              </a:ext>
            </a:extLst>
          </p:cNvPr>
          <p:cNvSpPr>
            <a:spLocks noGrp="1"/>
          </p:cNvSpPr>
          <p:nvPr>
            <p:ph type="title"/>
          </p:nvPr>
        </p:nvSpPr>
        <p:spPr>
          <a:xfrm>
            <a:off x="1130270" y="953324"/>
            <a:ext cx="9603275" cy="213995"/>
          </a:xfrm>
        </p:spPr>
        <p:txBody>
          <a:bodyPr>
            <a:normAutofit fontScale="90000"/>
          </a:bodyPr>
          <a:lstStyle/>
          <a:p>
            <a:endParaRPr lang="en-IN" dirty="0"/>
          </a:p>
        </p:txBody>
      </p:sp>
      <p:sp>
        <p:nvSpPr>
          <p:cNvPr id="7" name="TextBox 6">
            <a:extLst>
              <a:ext uri="{FF2B5EF4-FFF2-40B4-BE49-F238E27FC236}">
                <a16:creationId xmlns:a16="http://schemas.microsoft.com/office/drawing/2014/main" id="{37D80F8A-FE3D-405C-A3B8-3DEEAA129CDE}"/>
              </a:ext>
            </a:extLst>
          </p:cNvPr>
          <p:cNvSpPr txBox="1"/>
          <p:nvPr/>
        </p:nvSpPr>
        <p:spPr>
          <a:xfrm>
            <a:off x="1342417" y="1422401"/>
            <a:ext cx="10229473" cy="4041747"/>
          </a:xfrm>
          <a:prstGeom prst="rect">
            <a:avLst/>
          </a:prstGeom>
          <a:noFill/>
        </p:spPr>
        <p:txBody>
          <a:bodyPr wrap="square" rtlCol="0">
            <a:spAutoFit/>
          </a:bodyPr>
          <a:lstStyle/>
          <a:p>
            <a:pPr marL="457200" indent="-457200">
              <a:lnSpc>
                <a:spcPct val="107000"/>
              </a:lnSpc>
              <a:spcAft>
                <a:spcPts val="800"/>
              </a:spcAft>
              <a:buClr>
                <a:schemeClr val="accent1">
                  <a:lumMod val="60000"/>
                  <a:lumOff val="40000"/>
                </a:schemeClr>
              </a:buClr>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As patient was already 35weeks + , she was planned for termination of pregnancy but she went into spontaneous labour.</a:t>
            </a:r>
          </a:p>
          <a:p>
            <a:pPr marL="457200" indent="-457200">
              <a:lnSpc>
                <a:spcPct val="107000"/>
              </a:lnSpc>
              <a:spcAft>
                <a:spcPts val="800"/>
              </a:spcAft>
              <a:buClr>
                <a:schemeClr val="accent1">
                  <a:lumMod val="60000"/>
                  <a:lumOff val="40000"/>
                </a:schemeClr>
              </a:buClr>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She went into </a:t>
            </a:r>
            <a:r>
              <a:rPr lang="en-IN" sz="2400" b="1" dirty="0">
                <a:latin typeface="Calibri" panose="020F0502020204030204" pitchFamily="34" charset="0"/>
                <a:ea typeface="Calibri" panose="020F0502020204030204" pitchFamily="34" charset="0"/>
                <a:cs typeface="Times New Roman" panose="02020603050405020304" pitchFamily="18" charset="0"/>
              </a:rPr>
              <a:t>spontaneous preterm labour and delivered vaginally 1.3kg </a:t>
            </a:r>
            <a:r>
              <a:rPr lang="en-IN" sz="2400" dirty="0">
                <a:latin typeface="Calibri" panose="020F0502020204030204" pitchFamily="34" charset="0"/>
                <a:ea typeface="Calibri" panose="020F0502020204030204" pitchFamily="34" charset="0"/>
                <a:cs typeface="Times New Roman" panose="02020603050405020304" pitchFamily="18" charset="0"/>
              </a:rPr>
              <a:t>with APGAR score of 7/8. Baby was discharged after 35days.</a:t>
            </a:r>
          </a:p>
          <a:p>
            <a:pPr marL="457200" indent="-457200">
              <a:lnSpc>
                <a:spcPct val="107000"/>
              </a:lnSpc>
              <a:spcAft>
                <a:spcPts val="800"/>
              </a:spcAft>
              <a:buClr>
                <a:schemeClr val="accent1">
                  <a:lumMod val="60000"/>
                  <a:lumOff val="40000"/>
                </a:schemeClr>
              </a:buClr>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Diagnosed as </a:t>
            </a:r>
            <a:r>
              <a:rPr lang="en-IN" sz="2400" b="1" dirty="0">
                <a:latin typeface="Calibri" panose="020F0502020204030204" pitchFamily="34" charset="0"/>
                <a:ea typeface="Calibri" panose="020F0502020204030204" pitchFamily="34" charset="0"/>
                <a:cs typeface="Times New Roman" panose="02020603050405020304" pitchFamily="18" charset="0"/>
              </a:rPr>
              <a:t>stage II CA </a:t>
            </a:r>
            <a:r>
              <a:rPr lang="en-IN" sz="2400" b="1" dirty="0" err="1">
                <a:latin typeface="Calibri" panose="020F0502020204030204" pitchFamily="34" charset="0"/>
                <a:ea typeface="Calibri" panose="020F0502020204030204" pitchFamily="34" charset="0"/>
                <a:cs typeface="Times New Roman" panose="02020603050405020304" pitchFamily="18" charset="0"/>
              </a:rPr>
              <a:t>Antrum</a:t>
            </a:r>
            <a:r>
              <a:rPr lang="en-IN" sz="2400" b="1" dirty="0">
                <a:latin typeface="Calibri" panose="020F0502020204030204" pitchFamily="34" charset="0"/>
                <a:ea typeface="Calibri" panose="020F0502020204030204" pitchFamily="34" charset="0"/>
                <a:cs typeface="Times New Roman" panose="02020603050405020304" pitchFamily="18" charset="0"/>
              </a:rPr>
              <a:t> (T2N2M0). </a:t>
            </a:r>
          </a:p>
          <a:p>
            <a:pPr marL="457200" indent="-457200">
              <a:lnSpc>
                <a:spcPct val="107000"/>
              </a:lnSpc>
              <a:spcAft>
                <a:spcPts val="800"/>
              </a:spcAft>
              <a:buClr>
                <a:schemeClr val="accent1">
                  <a:lumMod val="60000"/>
                  <a:lumOff val="40000"/>
                </a:schemeClr>
              </a:buClr>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After delivery she was registered for chemotherapy with Onco-surgery and Radiotherapy dept. consultations. </a:t>
            </a:r>
          </a:p>
          <a:p>
            <a:pPr marL="457200" indent="-457200">
              <a:lnSpc>
                <a:spcPct val="107000"/>
              </a:lnSpc>
              <a:spcAft>
                <a:spcPts val="800"/>
              </a:spcAft>
              <a:buClr>
                <a:schemeClr val="accent1">
                  <a:lumMod val="60000"/>
                  <a:lumOff val="40000"/>
                </a:schemeClr>
              </a:buClr>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She</a:t>
            </a:r>
            <a:r>
              <a:rPr lang="en-IN" sz="2400" dirty="0">
                <a:effectLst/>
                <a:latin typeface="Calibri" panose="020F0502020204030204" pitchFamily="34" charset="0"/>
                <a:ea typeface="Calibri" panose="020F0502020204030204" pitchFamily="34" charset="0"/>
                <a:cs typeface="Times New Roman" panose="02020603050405020304" pitchFamily="18" charset="0"/>
              </a:rPr>
              <a:t> received 3 cycles of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neo-adjuvant chemotherapy </a:t>
            </a:r>
            <a:r>
              <a:rPr lang="en-IN" sz="2400" dirty="0">
                <a:effectLst/>
                <a:latin typeface="Calibri" panose="020F0502020204030204" pitchFamily="34" charset="0"/>
                <a:ea typeface="Calibri" panose="020F0502020204030204" pitchFamily="34" charset="0"/>
                <a:cs typeface="Times New Roman" panose="02020603050405020304" pitchFamily="18" charset="0"/>
              </a:rPr>
              <a:t>[oxaliplatin85mg + docetaxel50mg+ capecitabine500mg] and was given filgrastim(</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rHu</a:t>
            </a:r>
            <a:r>
              <a:rPr lang="en-IN" sz="2400" dirty="0">
                <a:effectLst/>
                <a:latin typeface="Calibri" panose="020F0502020204030204" pitchFamily="34" charset="0"/>
                <a:ea typeface="Calibri" panose="020F0502020204030204" pitchFamily="34" charset="0"/>
                <a:cs typeface="Times New Roman" panose="02020603050405020304" pitchFamily="18" charset="0"/>
              </a:rPr>
              <a:t>-CSF)]</a:t>
            </a:r>
          </a:p>
        </p:txBody>
      </p:sp>
    </p:spTree>
    <p:extLst>
      <p:ext uri="{BB962C8B-B14F-4D97-AF65-F5344CB8AC3E}">
        <p14:creationId xmlns:p14="http://schemas.microsoft.com/office/powerpoint/2010/main" val="2048540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332689" y="1447800"/>
            <a:ext cx="7110920" cy="4800600"/>
          </a:xfrm>
        </p:spPr>
        <p:txBody>
          <a:bodyPr/>
          <a:lstStyle/>
          <a:p>
            <a:pPr marL="457200" indent="-457200">
              <a:lnSpc>
                <a:spcPct val="107000"/>
              </a:lnSpc>
              <a:spcAft>
                <a:spcPts val="800"/>
              </a:spcAft>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Had undergone surgery - </a:t>
            </a:r>
            <a:r>
              <a:rPr lang="en-IN" sz="2400" b="1" dirty="0">
                <a:latin typeface="Calibri" panose="020F0502020204030204" pitchFamily="34" charset="0"/>
                <a:ea typeface="Calibri" panose="020F0502020204030204" pitchFamily="34" charset="0"/>
                <a:cs typeface="Times New Roman" panose="02020603050405020304" pitchFamily="18" charset="0"/>
              </a:rPr>
              <a:t>distal subtotal gastrectomy </a:t>
            </a:r>
            <a:r>
              <a:rPr lang="en-IN" sz="2400" dirty="0">
                <a:latin typeface="Calibri" panose="020F0502020204030204" pitchFamily="34" charset="0"/>
                <a:ea typeface="Calibri" panose="020F0502020204030204" pitchFamily="34" charset="0"/>
                <a:cs typeface="Times New Roman" panose="02020603050405020304" pitchFamily="18" charset="0"/>
              </a:rPr>
              <a:t>with D2 lymph node dissection.</a:t>
            </a:r>
          </a:p>
          <a:p>
            <a:pPr marL="457200" indent="-457200">
              <a:lnSpc>
                <a:spcPct val="107000"/>
              </a:lnSpc>
              <a:spcAft>
                <a:spcPts val="800"/>
              </a:spcAft>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HPE- 6*3.5*2.5cm growth in distal stomach reaching </a:t>
            </a:r>
            <a:r>
              <a:rPr lang="en-IN" sz="2400" dirty="0" err="1">
                <a:latin typeface="Calibri" panose="020F0502020204030204" pitchFamily="34" charset="0"/>
                <a:ea typeface="Calibri" panose="020F0502020204030204" pitchFamily="34" charset="0"/>
                <a:cs typeface="Times New Roman" panose="02020603050405020304" pitchFamily="18" charset="0"/>
              </a:rPr>
              <a:t>upto</a:t>
            </a:r>
            <a:r>
              <a:rPr lang="en-IN" sz="2400" dirty="0">
                <a:latin typeface="Calibri" panose="020F0502020204030204" pitchFamily="34" charset="0"/>
                <a:ea typeface="Calibri" panose="020F0502020204030204" pitchFamily="34" charset="0"/>
                <a:cs typeface="Times New Roman" panose="02020603050405020304" pitchFamily="18" charset="0"/>
              </a:rPr>
              <a:t> serosa (</a:t>
            </a:r>
            <a:r>
              <a:rPr lang="en-IN" sz="2400" b="1" dirty="0">
                <a:latin typeface="Calibri" panose="020F0502020204030204" pitchFamily="34" charset="0"/>
                <a:ea typeface="Calibri" panose="020F0502020204030204" pitchFamily="34" charset="0"/>
                <a:cs typeface="Times New Roman" panose="02020603050405020304" pitchFamily="18" charset="0"/>
              </a:rPr>
              <a:t>signet ring cell adenocarcinoma 0/5 nodes)</a:t>
            </a:r>
          </a:p>
          <a:p>
            <a:pPr marL="457200" indent="-457200">
              <a:lnSpc>
                <a:spcPct val="107000"/>
              </a:lnSpc>
              <a:spcAft>
                <a:spcPts val="800"/>
              </a:spcAft>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At present she is receiving radio therapy, completed 2 cycles and now tolerating semisolid diet well.</a:t>
            </a:r>
          </a:p>
          <a:p>
            <a:endParaRPr lang="en-US" dirty="0"/>
          </a:p>
        </p:txBody>
      </p:sp>
      <p:pic>
        <p:nvPicPr>
          <p:cNvPr id="5" name="Picture 4">
            <a:extLst>
              <a:ext uri="{FF2B5EF4-FFF2-40B4-BE49-F238E27FC236}">
                <a16:creationId xmlns:a16="http://schemas.microsoft.com/office/drawing/2014/main" id="{C3DD73E9-F9FD-421D-A9AC-A17DCDE9B6B9}"/>
              </a:ext>
            </a:extLst>
          </p:cNvPr>
          <p:cNvPicPr>
            <a:picLocks noChangeAspect="1"/>
          </p:cNvPicPr>
          <p:nvPr/>
        </p:nvPicPr>
        <p:blipFill rotWithShape="1">
          <a:blip r:embed="rId2">
            <a:extLst>
              <a:ext uri="{28A0092B-C50C-407E-A947-70E740481C1C}">
                <a14:useLocalDpi xmlns:a14="http://schemas.microsoft.com/office/drawing/2010/main" val="0"/>
              </a:ext>
            </a:extLst>
          </a:blip>
          <a:srcRect t="50000" r="71520"/>
          <a:stretch/>
        </p:blipFill>
        <p:spPr>
          <a:xfrm>
            <a:off x="9390232" y="1417638"/>
            <a:ext cx="1991130" cy="19907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C1C7-A07C-488D-AAB1-6D3E1EAC236E}"/>
              </a:ext>
            </a:extLst>
          </p:cNvPr>
          <p:cNvSpPr>
            <a:spLocks noGrp="1"/>
          </p:cNvSpPr>
          <p:nvPr>
            <p:ph type="ctrTitle"/>
          </p:nvPr>
        </p:nvSpPr>
        <p:spPr>
          <a:xfrm>
            <a:off x="1524000" y="149240"/>
            <a:ext cx="9144000" cy="765160"/>
          </a:xfrm>
        </p:spPr>
        <p:txBody>
          <a:bodyPr>
            <a:normAutofit/>
          </a:bodyPr>
          <a:lstStyle/>
          <a:p>
            <a:r>
              <a:rPr lang="en-IN" sz="4400" b="1" dirty="0"/>
              <a:t>Discussion</a:t>
            </a:r>
          </a:p>
        </p:txBody>
      </p:sp>
      <p:sp>
        <p:nvSpPr>
          <p:cNvPr id="3" name="Subtitle 2">
            <a:extLst>
              <a:ext uri="{FF2B5EF4-FFF2-40B4-BE49-F238E27FC236}">
                <a16:creationId xmlns:a16="http://schemas.microsoft.com/office/drawing/2014/main" id="{A93A2F48-6ECF-4F70-9DA5-4D94F49FBFC8}"/>
              </a:ext>
            </a:extLst>
          </p:cNvPr>
          <p:cNvSpPr>
            <a:spLocks noGrp="1"/>
          </p:cNvSpPr>
          <p:nvPr>
            <p:ph type="subTitle" idx="1"/>
          </p:nvPr>
        </p:nvSpPr>
        <p:spPr>
          <a:xfrm>
            <a:off x="1352145" y="1601494"/>
            <a:ext cx="10640781" cy="4108642"/>
          </a:xfrm>
        </p:spPr>
        <p:txBody>
          <a:bodyPr>
            <a:normAutofit/>
          </a:bodyPr>
          <a:lstStyle/>
          <a:p>
            <a:pPr algn="l">
              <a:lnSpc>
                <a:spcPct val="107000"/>
              </a:lnSpc>
              <a:spcAft>
                <a:spcPts val="800"/>
              </a:spcAft>
              <a:buFont typeface="Wingdings" pitchFamily="2" charset="2"/>
              <a:buChar char="v"/>
            </a:pPr>
            <a:r>
              <a:rPr lang="en-IN" sz="2400" dirty="0">
                <a:effectLst/>
                <a:latin typeface="Calibri" panose="020F0502020204030204" pitchFamily="34" charset="0"/>
                <a:ea typeface="Calibri" panose="020F0502020204030204" pitchFamily="34" charset="0"/>
                <a:cs typeface="Times New Roman" panose="02020603050405020304" pitchFamily="18" charset="0"/>
              </a:rPr>
              <a:t>NVP in 1</a:t>
            </a:r>
            <a:r>
              <a:rPr lang="en-IN" sz="24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IN" sz="2400" dirty="0">
                <a:effectLst/>
                <a:latin typeface="Calibri" panose="020F0502020204030204" pitchFamily="34" charset="0"/>
                <a:ea typeface="Calibri" panose="020F0502020204030204" pitchFamily="34" charset="0"/>
                <a:cs typeface="Times New Roman" panose="02020603050405020304" pitchFamily="18" charset="0"/>
              </a:rPr>
              <a:t> trimester is because of raised level of beta HCG especially in primigravida. </a:t>
            </a:r>
            <a:r>
              <a:rPr lang="en-IN" sz="2400" dirty="0">
                <a:latin typeface="Calibri" panose="020F0502020204030204" pitchFamily="34" charset="0"/>
                <a:ea typeface="Calibri" panose="020F0502020204030204" pitchFamily="34" charset="0"/>
                <a:cs typeface="Times New Roman" panose="02020603050405020304" pitchFamily="18" charset="0"/>
              </a:rPr>
              <a:t>It </a:t>
            </a:r>
            <a:r>
              <a:rPr lang="en-IN" sz="2400" dirty="0">
                <a:effectLst/>
                <a:latin typeface="Calibri" panose="020F0502020204030204" pitchFamily="34" charset="0"/>
                <a:ea typeface="Calibri" panose="020F0502020204030204" pitchFamily="34" charset="0"/>
                <a:cs typeface="Times New Roman" panose="02020603050405020304" pitchFamily="18" charset="0"/>
              </a:rPr>
              <a:t>may extend up to 20weeks in some cases.</a:t>
            </a:r>
          </a:p>
          <a:p>
            <a:pPr algn="l">
              <a:lnSpc>
                <a:spcPct val="107000"/>
              </a:lnSpc>
              <a:spcAft>
                <a:spcPts val="800"/>
              </a:spcAft>
              <a:buFont typeface="Wingdings" pitchFamily="2" charset="2"/>
              <a:buChar char="v"/>
            </a:pPr>
            <a:r>
              <a:rPr lang="en-IN" sz="24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dirty="0">
                <a:latin typeface="Calibri" panose="020F0502020204030204" pitchFamily="34" charset="0"/>
                <a:ea typeface="Calibri" panose="020F0502020204030204" pitchFamily="34" charset="0"/>
                <a:cs typeface="Times New Roman" panose="02020603050405020304" pitchFamily="18" charset="0"/>
              </a:rPr>
              <a:t>N</a:t>
            </a:r>
            <a:r>
              <a:rPr lang="en-IN" sz="2400" dirty="0">
                <a:effectLst/>
                <a:latin typeface="Calibri" panose="020F0502020204030204" pitchFamily="34" charset="0"/>
                <a:ea typeface="Calibri" panose="020F0502020204030204" pitchFamily="34" charset="0"/>
                <a:cs typeface="Times New Roman" panose="02020603050405020304" pitchFamily="18" charset="0"/>
              </a:rPr>
              <a:t>ausea-vomiting continuing till 3</a:t>
            </a:r>
            <a:r>
              <a:rPr lang="en-IN" sz="24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IN" sz="2400" dirty="0">
                <a:effectLst/>
                <a:latin typeface="Calibri" panose="020F0502020204030204" pitchFamily="34" charset="0"/>
                <a:ea typeface="Calibri" panose="020F0502020204030204" pitchFamily="34" charset="0"/>
                <a:cs typeface="Times New Roman" panose="02020603050405020304" pitchFamily="18" charset="0"/>
              </a:rPr>
              <a:t> trimester along  with weight loss should raise suspicion of abnormalities.</a:t>
            </a:r>
          </a:p>
          <a:p>
            <a:pPr algn="l">
              <a:lnSpc>
                <a:spcPct val="107000"/>
              </a:lnSpc>
              <a:spcAft>
                <a:spcPts val="800"/>
              </a:spcAft>
              <a:buFont typeface="Wingdings" pitchFamily="2" charset="2"/>
              <a:buChar char="v"/>
            </a:pPr>
            <a:r>
              <a:rPr lang="en-IN" sz="2400" dirty="0">
                <a:effectLst/>
                <a:latin typeface="Calibri" panose="020F0502020204030204" pitchFamily="34" charset="0"/>
                <a:ea typeface="Calibri" panose="020F0502020204030204" pitchFamily="34" charset="0"/>
                <a:cs typeface="Times New Roman" panose="02020603050405020304" pitchFamily="18" charset="0"/>
              </a:rPr>
              <a:t> Apart from USG and MRI, endoscopic screening should be advised as it is low risk procedure in pregnancy with least maternal and foetal effects.</a:t>
            </a:r>
          </a:p>
          <a:p>
            <a:pPr>
              <a:lnSpc>
                <a:spcPct val="107000"/>
              </a:lnSpc>
              <a:spcAft>
                <a:spcPts val="800"/>
              </a:spcAft>
              <a:buFont typeface="Wingdings" pitchFamily="2" charset="2"/>
              <a:buChar char="v"/>
            </a:pPr>
            <a:r>
              <a:rPr lang="en-IN" sz="2400" dirty="0">
                <a:latin typeface="Calibri" panose="020F0502020204030204" pitchFamily="34" charset="0"/>
                <a:ea typeface="Calibri" panose="020F0502020204030204" pitchFamily="34" charset="0"/>
                <a:cs typeface="Times New Roman" panose="02020603050405020304" pitchFamily="18" charset="0"/>
              </a:rPr>
              <a:t>Gastric cancer have got poor prognosis in female when compared to men of same age group and poorer in young population. </a:t>
            </a:r>
          </a:p>
        </p:txBody>
      </p:sp>
    </p:spTree>
    <p:extLst>
      <p:ext uri="{BB962C8B-B14F-4D97-AF65-F5344CB8AC3E}">
        <p14:creationId xmlns:p14="http://schemas.microsoft.com/office/powerpoint/2010/main" val="40783849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3184</TotalTime>
  <Words>1170</Words>
  <Application>Microsoft Office PowerPoint</Application>
  <PresentationFormat>Widescreen</PresentationFormat>
  <Paragraphs>62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Gill Sans MT</vt:lpstr>
      <vt:lpstr>Verdana</vt:lpstr>
      <vt:lpstr>Wingdings</vt:lpstr>
      <vt:lpstr>Wingdings 2</vt:lpstr>
      <vt:lpstr>Solstice</vt:lpstr>
      <vt:lpstr>PowerPoint Presentation</vt:lpstr>
      <vt:lpstr>Introduction</vt:lpstr>
      <vt:lpstr>PowerPoint Presentation</vt:lpstr>
      <vt:lpstr>Case report</vt:lpstr>
      <vt:lpstr>PowerPoint Presentation</vt:lpstr>
      <vt:lpstr>PowerPoint Presentation</vt:lpstr>
      <vt:lpstr>PowerPoint Presentation</vt:lpstr>
      <vt:lpstr>PowerPoint Presentation</vt:lpstr>
      <vt:lpstr>Discussion</vt:lpstr>
      <vt:lpstr>PowerPoint Presentation</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aashiningstar@gmail.com</dc:creator>
  <cp:lastModifiedBy>aashiningstar@gmail.com</cp:lastModifiedBy>
  <cp:revision>107</cp:revision>
  <dcterms:created xsi:type="dcterms:W3CDTF">2021-09-05T09:34:53Z</dcterms:created>
  <dcterms:modified xsi:type="dcterms:W3CDTF">2021-09-15T14:53:40Z</dcterms:modified>
</cp:coreProperties>
</file>