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79" r:id="rId2"/>
    <p:sldId id="283" r:id="rId3"/>
    <p:sldId id="258" r:id="rId4"/>
    <p:sldId id="275" r:id="rId5"/>
    <p:sldId id="259" r:id="rId6"/>
    <p:sldId id="276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82" r:id="rId17"/>
    <p:sldId id="271" r:id="rId18"/>
    <p:sldId id="272" r:id="rId19"/>
    <p:sldId id="274" r:id="rId2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0AABD7-FE25-4D15-AC5C-32AA4DFB5E7C}" type="datetimeFigureOut">
              <a:rPr lang="en-IN" smtClean="0"/>
              <a:pPr/>
              <a:t>15-09-2021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0D4C8F-52EE-4662-8D62-D84C36138AF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MATERNAL AND FETAL OUTCOME IN PATIENTS WITH GESTATIONAL DIABETES MELLITUS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Dr.Anju</a:t>
            </a:r>
            <a:r>
              <a:rPr lang="en-US" dirty="0" smtClean="0"/>
              <a:t> </a:t>
            </a:r>
            <a:r>
              <a:rPr lang="en-US" dirty="0" err="1" smtClean="0"/>
              <a:t>Dogra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713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7"/>
            <a:ext cx="10515600" cy="650099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3515" y="783770"/>
            <a:ext cx="10515600" cy="58260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Table 1</a:t>
            </a:r>
          </a:p>
          <a:p>
            <a:pPr marL="0" indent="0">
              <a:buNone/>
            </a:pPr>
            <a:r>
              <a:rPr lang="en-US" dirty="0" smtClean="0"/>
              <a:t>Clinical characteristics of the women with GDM and controls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6809163"/>
              </p:ext>
            </p:extLst>
          </p:nvPr>
        </p:nvGraphicFramePr>
        <p:xfrm>
          <a:off x="1518787" y="1907177"/>
          <a:ext cx="789331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106"/>
                <a:gridCol w="2631106"/>
                <a:gridCol w="2631106"/>
              </a:tblGrid>
              <a:tr h="34308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GDM(n=139)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Controls(n=139)</a:t>
                      </a:r>
                      <a:endParaRPr lang="en-IN" dirty="0"/>
                    </a:p>
                  </a:txBody>
                  <a:tcPr/>
                </a:tc>
              </a:tr>
              <a:tr h="34308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age in years(SD)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28(4.4)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27.9(3.8)</a:t>
                      </a:r>
                      <a:endParaRPr lang="en-IN" dirty="0"/>
                    </a:p>
                  </a:txBody>
                  <a:tcPr/>
                </a:tc>
              </a:tr>
              <a:tr h="34308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gravidity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343080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 GDM, n(%)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20(14)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600391">
                <a:tc>
                  <a:txBody>
                    <a:bodyPr/>
                    <a:lstStyle/>
                    <a:p>
                      <a:r>
                        <a:rPr lang="en-US" dirty="0" smtClean="0"/>
                        <a:t>First degree relative with</a:t>
                      </a:r>
                      <a:r>
                        <a:rPr lang="en-US" baseline="0" dirty="0" smtClean="0"/>
                        <a:t> diabetes, n(%)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60(43)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30(21.5)</a:t>
                      </a:r>
                      <a:endParaRPr lang="en-IN" dirty="0"/>
                    </a:p>
                  </a:txBody>
                  <a:tcPr/>
                </a:tc>
              </a:tr>
              <a:tr h="343080">
                <a:tc>
                  <a:txBody>
                    <a:bodyPr/>
                    <a:lstStyle/>
                    <a:p>
                      <a:r>
                        <a:rPr lang="en-US" dirty="0" smtClean="0"/>
                        <a:t>Bad obstetric history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25(18)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12(8.6)</a:t>
                      </a:r>
                      <a:endParaRPr lang="en-IN" dirty="0"/>
                    </a:p>
                  </a:txBody>
                  <a:tcPr/>
                </a:tc>
              </a:tr>
              <a:tr h="857701">
                <a:tc>
                  <a:txBody>
                    <a:bodyPr/>
                    <a:lstStyle/>
                    <a:p>
                      <a:r>
                        <a:rPr lang="en-US" dirty="0" smtClean="0"/>
                        <a:t>Hypertension, n(%)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Gestational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Chronic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35(25)</a:t>
                      </a:r>
                    </a:p>
                    <a:p>
                      <a:pPr algn="ctr"/>
                      <a:r>
                        <a:rPr lang="en-US" dirty="0" smtClean="0"/>
                        <a:t>9(6)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10(7.1)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343080">
                <a:tc>
                  <a:txBody>
                    <a:bodyPr/>
                    <a:lstStyle/>
                    <a:p>
                      <a:r>
                        <a:rPr lang="en-US" dirty="0" smtClean="0"/>
                        <a:t>Hypothyroidism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42(30)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16(11.5)</a:t>
                      </a:r>
                      <a:endParaRPr lang="en-IN" dirty="0"/>
                    </a:p>
                  </a:txBody>
                  <a:tcPr/>
                </a:tc>
              </a:tr>
              <a:tr h="343080">
                <a:tc>
                  <a:txBody>
                    <a:bodyPr/>
                    <a:lstStyle/>
                    <a:p>
                      <a:r>
                        <a:rPr lang="en-US" dirty="0" smtClean="0"/>
                        <a:t>BMI(Kg/m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51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76" y="94668"/>
            <a:ext cx="10515600" cy="690943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table 2. Maternal and neonatal complications among cases and controls</a:t>
            </a:r>
            <a:endParaRPr lang="en-IN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405433586"/>
              </p:ext>
            </p:extLst>
          </p:nvPr>
        </p:nvGraphicFramePr>
        <p:xfrm>
          <a:off x="426076" y="892505"/>
          <a:ext cx="10515600" cy="603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651401">
                <a:tc>
                  <a:txBody>
                    <a:bodyPr/>
                    <a:lstStyle/>
                    <a:p>
                      <a:r>
                        <a:rPr lang="en-US" dirty="0" smtClean="0"/>
                        <a:t>Complications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GDM Women </a:t>
                      </a:r>
                    </a:p>
                    <a:p>
                      <a:pPr algn="ctr"/>
                      <a:r>
                        <a:rPr lang="en-US" dirty="0" smtClean="0"/>
                        <a:t>n=139,</a:t>
                      </a:r>
                      <a:r>
                        <a:rPr lang="en-US" baseline="0" dirty="0" smtClean="0"/>
                        <a:t> n(%)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Controls</a:t>
                      </a:r>
                    </a:p>
                    <a:p>
                      <a:pPr algn="ctr"/>
                      <a:r>
                        <a:rPr lang="en-US" dirty="0" smtClean="0"/>
                        <a:t>n=139, n(%)</a:t>
                      </a:r>
                      <a:endParaRPr lang="en-IN" dirty="0"/>
                    </a:p>
                  </a:txBody>
                  <a:tcPr/>
                </a:tc>
              </a:tr>
              <a:tr h="372229">
                <a:tc>
                  <a:txBody>
                    <a:bodyPr/>
                    <a:lstStyle/>
                    <a:p>
                      <a:r>
                        <a:rPr lang="en-US" dirty="0" smtClean="0"/>
                        <a:t>Maternal complications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47(34)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15(11)</a:t>
                      </a:r>
                      <a:endParaRPr lang="en-IN" dirty="0"/>
                    </a:p>
                  </a:txBody>
                  <a:tcPr/>
                </a:tc>
              </a:tr>
              <a:tr h="651401">
                <a:tc>
                  <a:txBody>
                    <a:bodyPr/>
                    <a:lstStyle/>
                    <a:p>
                      <a:r>
                        <a:rPr lang="en-US" dirty="0" smtClean="0"/>
                        <a:t>Complications during</a:t>
                      </a:r>
                      <a:r>
                        <a:rPr lang="en-US" baseline="0" dirty="0" smtClean="0"/>
                        <a:t> pregnancy</a:t>
                      </a:r>
                      <a:endParaRPr lang="en-IN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Pre-eclampsia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12(9)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2(1)</a:t>
                      </a:r>
                      <a:endParaRPr lang="en-IN" dirty="0"/>
                    </a:p>
                  </a:txBody>
                  <a:tcPr/>
                </a:tc>
              </a:tr>
              <a:tr h="2047260">
                <a:tc>
                  <a:txBody>
                    <a:bodyPr/>
                    <a:lstStyle/>
                    <a:p>
                      <a:r>
                        <a:rPr lang="en-US" dirty="0" smtClean="0"/>
                        <a:t>Complications</a:t>
                      </a:r>
                      <a:r>
                        <a:rPr lang="en-US" baseline="0" dirty="0" smtClean="0"/>
                        <a:t> during labor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Unsatisfactory progress of labor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PROM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Perineal tear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Shoulder Dystocia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31(22)</a:t>
                      </a:r>
                    </a:p>
                    <a:p>
                      <a:pPr algn="ctr"/>
                      <a:r>
                        <a:rPr lang="en-US" dirty="0" smtClean="0"/>
                        <a:t>20(14)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6(4)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13(9)</a:t>
                      </a:r>
                    </a:p>
                    <a:p>
                      <a:pPr algn="ctr"/>
                      <a:r>
                        <a:rPr lang="en-US" dirty="0" smtClean="0"/>
                        <a:t>10(7)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3(2)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2047260">
                <a:tc>
                  <a:txBody>
                    <a:bodyPr/>
                    <a:lstStyle/>
                    <a:p>
                      <a:r>
                        <a:rPr lang="en-US" dirty="0" smtClean="0"/>
                        <a:t>Neonatal Complications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Prematurity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Respiratory Distress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Hypoglycemia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Fetal demise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Congenital anomalies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26(18)</a:t>
                      </a:r>
                    </a:p>
                    <a:p>
                      <a:pPr algn="ctr"/>
                      <a:r>
                        <a:rPr lang="en-US" dirty="0" smtClean="0"/>
                        <a:t>1(0.7)</a:t>
                      </a:r>
                    </a:p>
                    <a:p>
                      <a:pPr algn="ctr"/>
                      <a:r>
                        <a:rPr lang="en-US" dirty="0" smtClean="0"/>
                        <a:t>15(11)</a:t>
                      </a:r>
                    </a:p>
                    <a:p>
                      <a:pPr algn="ctr"/>
                      <a:r>
                        <a:rPr lang="en-US" dirty="0" smtClean="0"/>
                        <a:t>6(4)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10(7)</a:t>
                      </a:r>
                    </a:p>
                    <a:p>
                      <a:pPr algn="ctr"/>
                      <a:r>
                        <a:rPr lang="en-US" dirty="0" smtClean="0"/>
                        <a:t>4(3)</a:t>
                      </a:r>
                    </a:p>
                    <a:p>
                      <a:pPr algn="ctr"/>
                      <a:r>
                        <a:rPr lang="en-US" dirty="0" smtClean="0"/>
                        <a:t>6(4)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94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Table 3</a:t>
            </a:r>
            <a:br>
              <a:rPr lang="en-US" sz="2400" dirty="0" smtClean="0"/>
            </a:br>
            <a:r>
              <a:rPr lang="en-US" sz="2400" dirty="0" smtClean="0"/>
              <a:t>Mode of delivery</a:t>
            </a:r>
            <a:endParaRPr lang="en-IN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16090198"/>
              </p:ext>
            </p:extLst>
          </p:nvPr>
        </p:nvGraphicFramePr>
        <p:xfrm>
          <a:off x="677863" y="1439862"/>
          <a:ext cx="8596311" cy="3982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/>
                <a:gridCol w="2865437"/>
                <a:gridCol w="2865437"/>
              </a:tblGrid>
              <a:tr h="891707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r>
                        <a:rPr lang="en-US" baseline="0" dirty="0" smtClean="0"/>
                        <a:t> of delivery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Cases [n=139,</a:t>
                      </a:r>
                      <a:r>
                        <a:rPr lang="en-US" baseline="0" dirty="0" smtClean="0"/>
                        <a:t> n(%)]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Controls [n=139,</a:t>
                      </a:r>
                      <a:r>
                        <a:rPr lang="en-US" baseline="0" dirty="0" smtClean="0"/>
                        <a:t> n(%)]</a:t>
                      </a:r>
                      <a:endParaRPr lang="en-IN" dirty="0" smtClean="0"/>
                    </a:p>
                  </a:txBody>
                  <a:tcPr/>
                </a:tc>
              </a:tr>
              <a:tr h="219872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Caesarean section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Emergency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/>
                        <a:t>Elective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61(44)</a:t>
                      </a:r>
                    </a:p>
                    <a:p>
                      <a:pPr algn="ctr"/>
                      <a:r>
                        <a:rPr lang="en-US" dirty="0" smtClean="0"/>
                        <a:t>25(18)</a:t>
                      </a:r>
                    </a:p>
                    <a:p>
                      <a:pPr algn="ctr"/>
                      <a:r>
                        <a:rPr lang="en-US" dirty="0" smtClean="0"/>
                        <a:t>36(26)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31(22)</a:t>
                      </a:r>
                    </a:p>
                    <a:p>
                      <a:pPr algn="ctr"/>
                      <a:r>
                        <a:rPr lang="en-US" dirty="0" smtClean="0"/>
                        <a:t>20(14)</a:t>
                      </a:r>
                    </a:p>
                    <a:p>
                      <a:pPr algn="ctr"/>
                      <a:r>
                        <a:rPr lang="en-US" dirty="0" smtClean="0"/>
                        <a:t>11(8)</a:t>
                      </a:r>
                      <a:endParaRPr lang="en-IN" dirty="0"/>
                    </a:p>
                  </a:txBody>
                  <a:tcPr/>
                </a:tc>
              </a:tr>
              <a:tr h="89170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Vaginal Delivery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78(56)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108(77)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82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66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220432"/>
            <a:ext cx="8596668" cy="52061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Universal screening </a:t>
            </a:r>
            <a:r>
              <a:rPr lang="en-US" dirty="0"/>
              <a:t>as is advised, </a:t>
            </a:r>
            <a:r>
              <a:rPr lang="en-US" dirty="0" smtClean="0"/>
              <a:t>if practiced will allow early diagnosis.</a:t>
            </a:r>
          </a:p>
          <a:p>
            <a:r>
              <a:rPr lang="en-US" dirty="0" smtClean="0"/>
              <a:t>The women with GDM had higher BMI as expected. The incidence of gestational diabetes increased with increasing maternal BMI.</a:t>
            </a:r>
          </a:p>
          <a:p>
            <a:r>
              <a:rPr lang="en-US" dirty="0"/>
              <a:t>Eighteen percent of the women had a BOH. It has been reported that mothers with a BOH have a slightly higher incidence of gestational </a:t>
            </a:r>
            <a:r>
              <a:rPr lang="en-US" dirty="0" smtClean="0"/>
              <a:t>diabetes.</a:t>
            </a:r>
          </a:p>
          <a:p>
            <a:r>
              <a:rPr lang="en-US" dirty="0"/>
              <a:t>Thirty-one percent women had associated HTN. Nine percent had chronic HTN. The presence of chronic HTN increases the risk of developing </a:t>
            </a:r>
            <a:r>
              <a:rPr lang="en-US" dirty="0" smtClean="0"/>
              <a:t>GDM. </a:t>
            </a:r>
            <a:r>
              <a:rPr lang="en-US" dirty="0"/>
              <a:t>However, the outcome is unaffected in women with chronic HTN and </a:t>
            </a:r>
            <a:r>
              <a:rPr lang="en-US" dirty="0" smtClean="0"/>
              <a:t>GDM </a:t>
            </a:r>
            <a:r>
              <a:rPr lang="en-IN" dirty="0"/>
              <a:t>l</a:t>
            </a:r>
            <a:r>
              <a:rPr lang="en-IN" dirty="0" smtClean="0"/>
              <a:t>ike the results of study done by Leon MG, </a:t>
            </a:r>
            <a:r>
              <a:rPr lang="en-IN" dirty="0" err="1" smtClean="0"/>
              <a:t>Moussa</a:t>
            </a:r>
            <a:r>
              <a:rPr lang="en-IN" dirty="0" smtClean="0"/>
              <a:t> HN, Longo M et. al.</a:t>
            </a:r>
          </a:p>
          <a:p>
            <a:r>
              <a:rPr lang="en-US" dirty="0" smtClean="0"/>
              <a:t>Sixty-five </a:t>
            </a:r>
            <a:r>
              <a:rPr lang="en-US" dirty="0"/>
              <a:t>percent of the women received insulin for blood sugar control</a:t>
            </a:r>
            <a:r>
              <a:rPr lang="en-US" dirty="0" smtClean="0"/>
              <a:t>. </a:t>
            </a:r>
            <a:r>
              <a:rPr lang="en-US" dirty="0"/>
              <a:t>Maternal hypoglycemia had been noted in 7 (5%) women. This could not be compared with the previous studies as they had not reported on maternal hypoglycemia.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448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794197"/>
            <a:ext cx="8596668" cy="1320800"/>
          </a:xfrm>
        </p:spPr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575057"/>
            <a:ext cx="8596668" cy="6057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Preeclampsia </a:t>
            </a:r>
            <a:r>
              <a:rPr lang="en-US" dirty="0"/>
              <a:t>occurred in 9% of the </a:t>
            </a:r>
            <a:r>
              <a:rPr lang="en-US" dirty="0" smtClean="0"/>
              <a:t>women. </a:t>
            </a:r>
            <a:r>
              <a:rPr lang="en-US" dirty="0"/>
              <a:t>In the trial done by </a:t>
            </a:r>
            <a:r>
              <a:rPr lang="en-US" dirty="0" err="1"/>
              <a:t>Crowther</a:t>
            </a:r>
            <a:r>
              <a:rPr lang="en-US" dirty="0"/>
              <a:t> </a:t>
            </a:r>
            <a:r>
              <a:rPr lang="en-US" i="1" dirty="0"/>
              <a:t>et al</a:t>
            </a:r>
            <a:r>
              <a:rPr lang="en-US" dirty="0"/>
              <a:t>., </a:t>
            </a:r>
            <a:r>
              <a:rPr lang="en-US" dirty="0" smtClean="0"/>
              <a:t>pre-eclampsia </a:t>
            </a:r>
            <a:r>
              <a:rPr lang="en-US" dirty="0"/>
              <a:t>occurred in 12% of the </a:t>
            </a:r>
            <a:r>
              <a:rPr lang="en-US" dirty="0" smtClean="0"/>
              <a:t>women </a:t>
            </a:r>
            <a:r>
              <a:rPr lang="en-US" dirty="0"/>
              <a:t>in the intervention arm</a:t>
            </a:r>
            <a:r>
              <a:rPr lang="en-US" dirty="0" smtClean="0"/>
              <a:t>. </a:t>
            </a:r>
            <a:r>
              <a:rPr lang="en-US" dirty="0"/>
              <a:t>However, </a:t>
            </a:r>
            <a:r>
              <a:rPr lang="en-US" dirty="0" err="1"/>
              <a:t>Bhat</a:t>
            </a:r>
            <a:r>
              <a:rPr lang="en-US" dirty="0"/>
              <a:t> </a:t>
            </a:r>
            <a:r>
              <a:rPr lang="en-US" i="1" dirty="0"/>
              <a:t>et al</a:t>
            </a:r>
            <a:r>
              <a:rPr lang="en-US" dirty="0"/>
              <a:t>. have reported a much higher (29%) rate of preeclampsia in GDM from </a:t>
            </a:r>
            <a:r>
              <a:rPr lang="en-US" dirty="0" smtClean="0"/>
              <a:t>Thiruvananthapuram.</a:t>
            </a:r>
          </a:p>
          <a:p>
            <a:r>
              <a:rPr lang="en-US" dirty="0"/>
              <a:t> The rate of cesarean section is in general increased in </a:t>
            </a:r>
            <a:r>
              <a:rPr lang="en-US" dirty="0" smtClean="0"/>
              <a:t>GDM. </a:t>
            </a:r>
            <a:r>
              <a:rPr lang="en-US" dirty="0"/>
              <a:t>The rate of cesarean section noted in this study was </a:t>
            </a:r>
            <a:r>
              <a:rPr lang="en-US" dirty="0" smtClean="0"/>
              <a:t>44%. </a:t>
            </a:r>
            <a:r>
              <a:rPr lang="en-US" dirty="0"/>
              <a:t>In studies by </a:t>
            </a:r>
            <a:r>
              <a:rPr lang="en-US" dirty="0" err="1"/>
              <a:t>Bhat</a:t>
            </a:r>
            <a:r>
              <a:rPr lang="en-US" dirty="0"/>
              <a:t> </a:t>
            </a:r>
            <a:r>
              <a:rPr lang="en-US" i="1" dirty="0"/>
              <a:t>et al</a:t>
            </a:r>
            <a:r>
              <a:rPr lang="en-US" dirty="0"/>
              <a:t>. and </a:t>
            </a:r>
            <a:r>
              <a:rPr lang="en-US" dirty="0" err="1"/>
              <a:t>Sreelakshmi</a:t>
            </a:r>
            <a:r>
              <a:rPr lang="en-US" dirty="0"/>
              <a:t> </a:t>
            </a:r>
            <a:r>
              <a:rPr lang="en-US" i="1" dirty="0"/>
              <a:t>et al</a:t>
            </a:r>
            <a:r>
              <a:rPr lang="en-US" dirty="0"/>
              <a:t>., it has been reported to be 40% and 33%, respectively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our study, shoulder dystocia was seen in 3(2%) cases. </a:t>
            </a:r>
            <a:r>
              <a:rPr lang="en-US" dirty="0"/>
              <a:t>It has been previously reported to be 1.4% in treated women with GDM by </a:t>
            </a:r>
            <a:r>
              <a:rPr lang="en-US" dirty="0" err="1"/>
              <a:t>Wahi</a:t>
            </a:r>
            <a:r>
              <a:rPr lang="en-US" dirty="0"/>
              <a:t> </a:t>
            </a:r>
            <a:r>
              <a:rPr lang="en-US" i="1" dirty="0"/>
              <a:t>et </a:t>
            </a:r>
            <a:r>
              <a:rPr lang="en-US" i="1" dirty="0" smtClean="0"/>
              <a:t>al.</a:t>
            </a:r>
            <a:endParaRPr lang="en-US" dirty="0" smtClean="0"/>
          </a:p>
          <a:p>
            <a:r>
              <a:rPr lang="en-US" dirty="0"/>
              <a:t>Respiratory distress was the most common complication (11%) noted here</a:t>
            </a:r>
            <a:r>
              <a:rPr lang="en-US" dirty="0" smtClean="0"/>
              <a:t>. </a:t>
            </a:r>
            <a:r>
              <a:rPr lang="en-US" dirty="0"/>
              <a:t>A similar proportion has been reported in the study by </a:t>
            </a:r>
            <a:r>
              <a:rPr lang="en-US" dirty="0" err="1"/>
              <a:t>Sreelakshmi</a:t>
            </a:r>
            <a:r>
              <a:rPr lang="en-US" dirty="0"/>
              <a:t> </a:t>
            </a:r>
            <a:r>
              <a:rPr lang="en-US" i="1" dirty="0"/>
              <a:t>et </a:t>
            </a:r>
            <a:r>
              <a:rPr lang="en-US" i="1" dirty="0" smtClean="0"/>
              <a:t>al </a:t>
            </a:r>
            <a:r>
              <a:rPr lang="en-US" dirty="0" smtClean="0"/>
              <a:t>and </a:t>
            </a:r>
            <a:r>
              <a:rPr lang="en-US" dirty="0" err="1"/>
              <a:t>Crowther</a:t>
            </a:r>
            <a:r>
              <a:rPr lang="en-US" dirty="0"/>
              <a:t> </a:t>
            </a:r>
            <a:r>
              <a:rPr lang="en-US" i="1" dirty="0"/>
              <a:t>et 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Neonatal hypoglycemia occurred in six newborns (4%) in this study. This outcome can be improved by adherence to current blood sugar control recommendations.</a:t>
            </a:r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619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2377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171977"/>
            <a:ext cx="8596668" cy="543488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Gestational diabetes is associated with HTN, hypothyroidism and obesity.</a:t>
            </a:r>
          </a:p>
          <a:p>
            <a:r>
              <a:rPr lang="en-US" sz="2400" dirty="0" smtClean="0"/>
              <a:t>Early screening for gestational diabetes especially in high risk patients should be done for a better maternal and neonatal outcome.</a:t>
            </a:r>
          </a:p>
          <a:p>
            <a:r>
              <a:rPr lang="en-US" sz="2400" dirty="0" smtClean="0"/>
              <a:t>Pregnant women with GDM should deliver at health facilities to properly manage any complication if occurs during delivery.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538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STUDY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sz="2800" dirty="0" smtClean="0"/>
              <a:t>sample size and duration of study : small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Further studies are recommended on the larger </a:t>
            </a:r>
            <a:r>
              <a:rPr lang="en-US" sz="2800" dirty="0" err="1" smtClean="0"/>
              <a:t>sapmle</a:t>
            </a:r>
            <a:r>
              <a:rPr lang="en-US" sz="2800" dirty="0" smtClean="0"/>
              <a:t> size with longer study duration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2377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171977"/>
            <a:ext cx="8596668" cy="5422006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Joanna </a:t>
            </a:r>
            <a:r>
              <a:rPr lang="en-US" dirty="0" err="1" smtClean="0"/>
              <a:t>Girling</a:t>
            </a:r>
            <a:r>
              <a:rPr lang="en-US" dirty="0" smtClean="0"/>
              <a:t>, Anne Dorn horst. Pregnancy and diabetes mellitus. In: John C Pick Up, Gareth Williams (</a:t>
            </a:r>
            <a:r>
              <a:rPr lang="en-US" dirty="0" err="1" smtClean="0"/>
              <a:t>eds</a:t>
            </a:r>
            <a:r>
              <a:rPr lang="en-US" dirty="0" smtClean="0"/>
              <a:t>) Textbook of Diabetes. 3</a:t>
            </a:r>
            <a:r>
              <a:rPr lang="en-US" baseline="30000" dirty="0" smtClean="0"/>
              <a:t>rd</a:t>
            </a:r>
            <a:r>
              <a:rPr lang="en-US" dirty="0" smtClean="0"/>
              <a:t> ed. Blackwell publishing company; 2003: 65-6.</a:t>
            </a:r>
          </a:p>
          <a:p>
            <a:pPr>
              <a:buFont typeface="+mj-lt"/>
              <a:buAutoNum type="arabicPeriod"/>
            </a:pPr>
            <a:r>
              <a:rPr lang="en-IN" dirty="0" smtClean="0"/>
              <a:t>Bryson CL, </a:t>
            </a:r>
            <a:r>
              <a:rPr lang="en-IN" dirty="0" err="1" smtClean="0"/>
              <a:t>Ioannou</a:t>
            </a:r>
            <a:r>
              <a:rPr lang="en-IN" dirty="0" smtClean="0"/>
              <a:t> GN, </a:t>
            </a:r>
            <a:r>
              <a:rPr lang="en-IN" dirty="0" err="1" smtClean="0"/>
              <a:t>Rulyak</a:t>
            </a:r>
            <a:r>
              <a:rPr lang="en-IN" dirty="0" smtClean="0"/>
              <a:t> SJ, </a:t>
            </a:r>
            <a:r>
              <a:rPr lang="en-IN" dirty="0" err="1" smtClean="0"/>
              <a:t>Critchlow</a:t>
            </a:r>
            <a:r>
              <a:rPr lang="en-IN" dirty="0" smtClean="0"/>
              <a:t> C. Association between gestational diabetes and pregnancy-induced hypertension. Am J </a:t>
            </a:r>
            <a:r>
              <a:rPr lang="en-IN" dirty="0" err="1" smtClean="0"/>
              <a:t>Epidemiol</a:t>
            </a:r>
            <a:r>
              <a:rPr lang="en-IN" dirty="0" smtClean="0"/>
              <a:t> 2003;158:1148-53.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 err="1" smtClean="0"/>
              <a:t>Kampmann</a:t>
            </a:r>
            <a:r>
              <a:rPr lang="en-US" dirty="0" smtClean="0"/>
              <a:t> </a:t>
            </a:r>
            <a:r>
              <a:rPr lang="en-US" dirty="0"/>
              <a:t>U, Madsen LR, </a:t>
            </a:r>
            <a:r>
              <a:rPr lang="en-US" dirty="0" err="1"/>
              <a:t>Skajaa</a:t>
            </a:r>
            <a:r>
              <a:rPr lang="en-US" dirty="0"/>
              <a:t> GO, </a:t>
            </a:r>
            <a:r>
              <a:rPr lang="en-US" dirty="0" err="1"/>
              <a:t>Iversen</a:t>
            </a:r>
            <a:r>
              <a:rPr lang="en-US" dirty="0"/>
              <a:t> DS, Moeller N, </a:t>
            </a:r>
            <a:r>
              <a:rPr lang="en-US" dirty="0" err="1"/>
              <a:t>Ovesen</a:t>
            </a:r>
            <a:r>
              <a:rPr lang="en-US" dirty="0"/>
              <a:t> P. Gestational diabetes: A clinical update. World J Diabetes 2015;6:1065-72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WHO Diagnostic Criteria and classification of hyperglycemia first detected in pregnancy Geneva: WHO; 2013.</a:t>
            </a:r>
          </a:p>
          <a:p>
            <a:pPr>
              <a:buFont typeface="+mj-lt"/>
              <a:buAutoNum type="arabicPeriod"/>
            </a:pPr>
            <a:r>
              <a:rPr lang="en-IN" dirty="0" smtClean="0"/>
              <a:t>Leon MG, </a:t>
            </a:r>
            <a:r>
              <a:rPr lang="en-IN" dirty="0" err="1" smtClean="0"/>
              <a:t>Moussa</a:t>
            </a:r>
            <a:r>
              <a:rPr lang="en-IN" dirty="0" smtClean="0"/>
              <a:t> HN, Longo M, </a:t>
            </a:r>
            <a:r>
              <a:rPr lang="en-IN" dirty="0" err="1" smtClean="0"/>
              <a:t>Pedroza</a:t>
            </a:r>
            <a:r>
              <a:rPr lang="en-IN" dirty="0" smtClean="0"/>
              <a:t> C, </a:t>
            </a:r>
            <a:r>
              <a:rPr lang="en-IN" dirty="0" err="1" smtClean="0"/>
              <a:t>Haidar</a:t>
            </a:r>
            <a:r>
              <a:rPr lang="en-IN" dirty="0" smtClean="0"/>
              <a:t> ZA, Mendez-Figueroa H, </a:t>
            </a:r>
            <a:r>
              <a:rPr lang="en-IN" i="1" dirty="0" smtClean="0"/>
              <a:t>et al.</a:t>
            </a:r>
            <a:r>
              <a:rPr lang="en-IN" dirty="0" smtClean="0"/>
              <a:t> Rate of gestational diabetes mellitus and pregnancy outcomes in patients with chronic hypertension. Am J </a:t>
            </a:r>
            <a:r>
              <a:rPr lang="en-IN" dirty="0" err="1" smtClean="0"/>
              <a:t>Perinatol</a:t>
            </a:r>
            <a:r>
              <a:rPr lang="en-IN" dirty="0" smtClean="0"/>
              <a:t> 2016;33:745-50</a:t>
            </a: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1895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858592"/>
            <a:ext cx="8596668" cy="1320800"/>
          </a:xfrm>
        </p:spPr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640882"/>
            <a:ext cx="8596668" cy="59659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IN" dirty="0" smtClean="0"/>
          </a:p>
          <a:p>
            <a:pPr>
              <a:buAutoNum type="arabicPeriod" startAt="6"/>
            </a:pPr>
            <a:r>
              <a:rPr lang="en-US" dirty="0" smtClean="0"/>
              <a:t> </a:t>
            </a:r>
            <a:r>
              <a:rPr lang="en-IN" dirty="0" err="1" smtClean="0"/>
              <a:t>Crowther</a:t>
            </a:r>
            <a:r>
              <a:rPr lang="en-IN" dirty="0" smtClean="0"/>
              <a:t> CA, Hiller JE, Moss JR, </a:t>
            </a:r>
            <a:r>
              <a:rPr lang="en-IN" dirty="0" err="1" smtClean="0"/>
              <a:t>McPhee</a:t>
            </a:r>
            <a:r>
              <a:rPr lang="en-IN" dirty="0" smtClean="0"/>
              <a:t> AJ, Jeffries WS, Robinson JS; Australian Carbohydrate Intolerance Study in Pregnant Women (ACHOIS) Trial Group. Effect of treatment of gestational diabetes mellitus on pregnancy outcomes. </a:t>
            </a:r>
            <a:r>
              <a:rPr lang="en-IN" i="1" dirty="0" smtClean="0"/>
              <a:t>N</a:t>
            </a:r>
            <a:r>
              <a:rPr lang="en-IN" dirty="0" smtClean="0"/>
              <a:t> </a:t>
            </a:r>
            <a:r>
              <a:rPr lang="en-IN" dirty="0" err="1" smtClean="0"/>
              <a:t>Engl</a:t>
            </a:r>
            <a:r>
              <a:rPr lang="en-IN" dirty="0" smtClean="0"/>
              <a:t> J Med 2005;352:2477-86.</a:t>
            </a:r>
          </a:p>
          <a:p>
            <a:pPr>
              <a:buAutoNum type="arabicPeriod" startAt="6"/>
            </a:pPr>
            <a:r>
              <a:rPr lang="en-US" dirty="0" smtClean="0"/>
              <a:t> </a:t>
            </a:r>
            <a:r>
              <a:rPr lang="en-IN" dirty="0" err="1" smtClean="0"/>
              <a:t>Bhat</a:t>
            </a:r>
            <a:r>
              <a:rPr lang="en-IN" dirty="0" smtClean="0"/>
              <a:t> M, </a:t>
            </a:r>
            <a:r>
              <a:rPr lang="en-IN" dirty="0" err="1" smtClean="0"/>
              <a:t>Ramesha</a:t>
            </a:r>
            <a:r>
              <a:rPr lang="en-IN" dirty="0" smtClean="0"/>
              <a:t> KN, </a:t>
            </a:r>
            <a:r>
              <a:rPr lang="en-IN" dirty="0" err="1" smtClean="0"/>
              <a:t>Sarma</a:t>
            </a:r>
            <a:r>
              <a:rPr lang="en-IN" dirty="0" smtClean="0"/>
              <a:t> SP, </a:t>
            </a:r>
            <a:r>
              <a:rPr lang="en-IN" dirty="0" err="1" smtClean="0"/>
              <a:t>Sangeetha</a:t>
            </a:r>
            <a:r>
              <a:rPr lang="en-IN" dirty="0" smtClean="0"/>
              <a:t> </a:t>
            </a:r>
            <a:r>
              <a:rPr lang="en-IN" dirty="0" err="1" smtClean="0"/>
              <a:t>Menon</a:t>
            </a:r>
            <a:r>
              <a:rPr lang="en-IN" dirty="0" smtClean="0"/>
              <a:t> SC, Kumar G. Determinants of gestational diabetes mellitus: A case control study in a district tertiary care hospital in South India. </a:t>
            </a:r>
            <a:r>
              <a:rPr lang="en-IN" dirty="0" err="1" smtClean="0"/>
              <a:t>Int</a:t>
            </a:r>
            <a:r>
              <a:rPr lang="en-IN" dirty="0" smtClean="0"/>
              <a:t> J Diabetes Dev </a:t>
            </a:r>
            <a:r>
              <a:rPr lang="en-IN" dirty="0" err="1" smtClean="0"/>
              <a:t>Ctries</a:t>
            </a:r>
            <a:r>
              <a:rPr lang="en-IN" dirty="0" smtClean="0"/>
              <a:t> 2010;30:91-6.</a:t>
            </a:r>
            <a:endParaRPr lang="en-US" dirty="0" smtClean="0"/>
          </a:p>
          <a:p>
            <a:pPr>
              <a:buAutoNum type="arabicPeriod" startAt="6"/>
            </a:pPr>
            <a:r>
              <a:rPr lang="en-US" dirty="0" smtClean="0"/>
              <a:t> </a:t>
            </a:r>
            <a:r>
              <a:rPr lang="en-IN" dirty="0" err="1" smtClean="0"/>
              <a:t>Sreelakshmi</a:t>
            </a:r>
            <a:r>
              <a:rPr lang="en-IN" dirty="0" smtClean="0"/>
              <a:t> PR, Nair S, </a:t>
            </a:r>
            <a:r>
              <a:rPr lang="en-IN" dirty="0" err="1" smtClean="0"/>
              <a:t>Soman</a:t>
            </a:r>
            <a:r>
              <a:rPr lang="en-IN" dirty="0" smtClean="0"/>
              <a:t> B, Alex R, </a:t>
            </a:r>
            <a:r>
              <a:rPr lang="en-IN" dirty="0" err="1" smtClean="0"/>
              <a:t>Vijayakumar</a:t>
            </a:r>
            <a:r>
              <a:rPr lang="en-IN" dirty="0" smtClean="0"/>
              <a:t> K, </a:t>
            </a:r>
            <a:r>
              <a:rPr lang="en-IN" dirty="0" err="1" smtClean="0"/>
              <a:t>Kutty</a:t>
            </a:r>
            <a:r>
              <a:rPr lang="en-IN" dirty="0" smtClean="0"/>
              <a:t> VR. Maternal and neonatal outcomes of gestational diabetes: A retrospective cohort study from Southern India. J Family Med Prim Care 2015;4:395-8.</a:t>
            </a:r>
          </a:p>
          <a:p>
            <a:pPr>
              <a:buAutoNum type="arabicPeriod" startAt="6"/>
            </a:pPr>
            <a:r>
              <a:rPr lang="en-US" dirty="0" smtClean="0"/>
              <a:t> </a:t>
            </a:r>
            <a:r>
              <a:rPr lang="en-IN" dirty="0" err="1" smtClean="0"/>
              <a:t>Wahi</a:t>
            </a:r>
            <a:r>
              <a:rPr lang="en-IN" dirty="0" smtClean="0"/>
              <a:t> P, </a:t>
            </a:r>
            <a:r>
              <a:rPr lang="en-IN" dirty="0" err="1" smtClean="0"/>
              <a:t>Dogra</a:t>
            </a:r>
            <a:r>
              <a:rPr lang="en-IN" dirty="0" smtClean="0"/>
              <a:t> V, </a:t>
            </a:r>
            <a:r>
              <a:rPr lang="en-IN" dirty="0" err="1" smtClean="0"/>
              <a:t>Jandial</a:t>
            </a:r>
            <a:r>
              <a:rPr lang="en-IN" dirty="0" smtClean="0"/>
              <a:t> K, </a:t>
            </a:r>
            <a:r>
              <a:rPr lang="en-IN" dirty="0" err="1" smtClean="0"/>
              <a:t>Bhagat</a:t>
            </a:r>
            <a:r>
              <a:rPr lang="en-IN" dirty="0" smtClean="0"/>
              <a:t> R, Gupta R, Gupta S, </a:t>
            </a:r>
            <a:r>
              <a:rPr lang="en-IN" i="1" dirty="0" smtClean="0"/>
              <a:t>et al.</a:t>
            </a:r>
            <a:r>
              <a:rPr lang="en-IN" dirty="0" smtClean="0"/>
              <a:t> Prevalence of gestational diabetes mellitus (GDM) and its outcomes in Jammu region. J Assoc Physicians India 2011;59:227-30.</a:t>
            </a:r>
          </a:p>
          <a:p>
            <a:pPr marL="0" indent="0">
              <a:buNone/>
            </a:pPr>
            <a:r>
              <a:rPr lang="en-IN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2482233"/>
              </p:ext>
            </p:extLst>
          </p:nvPr>
        </p:nvGraphicFramePr>
        <p:xfrm>
          <a:off x="6272011" y="-858592"/>
          <a:ext cx="7046130" cy="548640"/>
        </p:xfrm>
        <a:graphic>
          <a:graphicData uri="http://schemas.openxmlformats.org/drawingml/2006/table">
            <a:tbl>
              <a:tblPr/>
              <a:tblGrid>
                <a:gridCol w="704613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61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857" y="2202288"/>
            <a:ext cx="7521262" cy="3606084"/>
          </a:xfrm>
        </p:spPr>
      </p:pic>
    </p:spTree>
    <p:extLst>
      <p:ext uri="{BB962C8B-B14F-4D97-AF65-F5344CB8AC3E}">
        <p14:creationId xmlns:p14="http://schemas.microsoft.com/office/powerpoint/2010/main" xmlns="" val="13733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Gestational Diabetes Mellitus(GDM) is characterized by carbohydrate intolerance of varying severity with onset or first recognition during pregnancy(1).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It’s increasing prevalence results in significant short and long term impairments in the individual’s health and their offspring’s health.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Women with GDM are expected to have increased risk for the development of gestational hypertension or pre-</a:t>
            </a:r>
            <a:r>
              <a:rPr lang="en-US" dirty="0" err="1" smtClean="0"/>
              <a:t>eclampsia</a:t>
            </a:r>
            <a:r>
              <a:rPr lang="en-US" dirty="0" smtClean="0"/>
              <a:t>(2).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GDM is associated with an increased risk of maternal and fetal complications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711" y="221284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The rate of caesarean section is increased in the mother and the risk of </a:t>
            </a:r>
            <a:r>
              <a:rPr lang="en-US" sz="2400" dirty="0" err="1" smtClean="0">
                <a:solidFill>
                  <a:schemeClr val="tx1"/>
                </a:solidFill>
              </a:rPr>
              <a:t>macrosomia</a:t>
            </a:r>
            <a:r>
              <a:rPr lang="en-US" sz="2400" dirty="0" smtClean="0">
                <a:solidFill>
                  <a:schemeClr val="tx1"/>
                </a:solidFill>
              </a:rPr>
              <a:t> is increased in the new born(3).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/>
              <a:t>The blood glucose control during pregnancy significantly reduces neonatal complications like macrosomia and shoulder </a:t>
            </a:r>
            <a:r>
              <a:rPr lang="en-US" sz="2400" dirty="0" err="1" smtClean="0"/>
              <a:t>dystocia</a:t>
            </a:r>
            <a:r>
              <a:rPr lang="en-US" sz="2400" dirty="0" smtClean="0"/>
              <a:t>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9749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AND 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 To study the maternal and fetal outcome in patients with gestational diabetes mellitus (GDM).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MATERIAL AND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                </a:t>
            </a:r>
            <a:r>
              <a:rPr lang="en-US" sz="2400" dirty="0" smtClean="0"/>
              <a:t>STUDY DESIGN:  retrospective cohort study </a:t>
            </a:r>
          </a:p>
          <a:p>
            <a:pPr marL="0" indent="0">
              <a:buNone/>
            </a:pPr>
            <a:r>
              <a:rPr lang="en-US" sz="2400" dirty="0" smtClean="0"/>
              <a:t>             PLACE : SMGS Hospital, Jammu </a:t>
            </a:r>
          </a:p>
          <a:p>
            <a:pPr marL="0" indent="0">
              <a:buNone/>
            </a:pPr>
            <a:r>
              <a:rPr lang="en-US" sz="2400" dirty="0" smtClean="0"/>
              <a:t>             TIME PERIOD : January 2020 to September 2020.</a:t>
            </a:r>
          </a:p>
          <a:p>
            <a:pPr marL="0" indent="0"/>
            <a:r>
              <a:rPr lang="en-US" sz="2400" dirty="0" smtClean="0"/>
              <a:t>All pregnant women were screened in the first antenatal visit using </a:t>
            </a:r>
            <a:r>
              <a:rPr lang="en-US" sz="2400" dirty="0"/>
              <a:t>F</a:t>
            </a:r>
            <a:r>
              <a:rPr lang="en-US" sz="2400" dirty="0" smtClean="0"/>
              <a:t>asting </a:t>
            </a:r>
            <a:r>
              <a:rPr lang="en-US" sz="2400" dirty="0"/>
              <a:t>B</a:t>
            </a:r>
            <a:r>
              <a:rPr lang="en-US" sz="2400" dirty="0" smtClean="0"/>
              <a:t>lood Glucose(FBG) values. If the FBG at the first visit was normal, 75g OGTT was performed at 24 weeks.</a:t>
            </a:r>
          </a:p>
          <a:p>
            <a:pPr marL="0" indent="0"/>
            <a:r>
              <a:rPr lang="en-US" sz="2400" dirty="0" smtClean="0"/>
              <a:t>In high risk patients, 75g OGTT was performed at 16 weeks and if normal was repeated at 24 weeks of gestation.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8002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/>
            <a:r>
              <a:rPr lang="en-US" sz="2400" dirty="0" smtClean="0"/>
              <a:t> High risk patients are defined as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400" dirty="0" smtClean="0"/>
              <a:t> women with a history of unexplained still birth, IUFD or unexplained neonatal death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400" dirty="0" smtClean="0"/>
              <a:t> birth of a baby with malformations associated with diabetes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400" dirty="0" smtClean="0"/>
              <a:t> women with history of birth of a </a:t>
            </a:r>
            <a:r>
              <a:rPr lang="en-US" sz="2400" dirty="0" err="1" smtClean="0"/>
              <a:t>macrosomic</a:t>
            </a:r>
            <a:r>
              <a:rPr lang="en-US" sz="2400" dirty="0" smtClean="0"/>
              <a:t> baby weighing more than 4 </a:t>
            </a:r>
            <a:r>
              <a:rPr lang="en-US" sz="2400" dirty="0" err="1" smtClean="0"/>
              <a:t>Kgs</a:t>
            </a:r>
            <a:endParaRPr lang="en-US" sz="2400" dirty="0" smtClean="0"/>
          </a:p>
          <a:p>
            <a:pPr marL="0" indent="0">
              <a:buFont typeface="Wingdings" pitchFamily="2" charset="2"/>
              <a:buChar char="ü"/>
            </a:pPr>
            <a:r>
              <a:rPr lang="en-US" sz="2400" dirty="0" smtClean="0"/>
              <a:t> women with BMI more than 25 </a:t>
            </a:r>
            <a:r>
              <a:rPr lang="en-US" sz="2400" dirty="0" err="1" smtClean="0"/>
              <a:t>Kgs</a:t>
            </a:r>
            <a:r>
              <a:rPr lang="en-US" sz="2400" dirty="0" smtClean="0"/>
              <a:t>/m</a:t>
            </a:r>
            <a:r>
              <a:rPr lang="en-US" sz="2400" baseline="30000" dirty="0" smtClean="0"/>
              <a:t>2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400" dirty="0" smtClean="0"/>
              <a:t> women with a history of PCOD.</a:t>
            </a:r>
            <a:endParaRPr lang="en-IN" sz="2400" baseline="300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7938" y="-1543564"/>
            <a:ext cx="9144000" cy="2387600"/>
          </a:xfrm>
        </p:spPr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938" y="1030311"/>
            <a:ext cx="9144000" cy="4808786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2400" b="0" dirty="0" smtClean="0">
                <a:solidFill>
                  <a:schemeClr val="tx1"/>
                </a:solidFill>
              </a:rPr>
              <a:t>The WHO criteria: FBG 5.1-6.9 </a:t>
            </a:r>
            <a:r>
              <a:rPr lang="en-US" sz="2400" b="0" dirty="0" err="1" smtClean="0">
                <a:solidFill>
                  <a:schemeClr val="tx1"/>
                </a:solidFill>
              </a:rPr>
              <a:t>mmol</a:t>
            </a:r>
            <a:r>
              <a:rPr lang="en-US" sz="2400" b="0" dirty="0" smtClean="0">
                <a:solidFill>
                  <a:schemeClr val="tx1"/>
                </a:solidFill>
              </a:rPr>
              <a:t>/L(92-125 mg/</a:t>
            </a:r>
            <a:r>
              <a:rPr lang="en-US" sz="2400" b="0" dirty="0" err="1" smtClean="0">
                <a:solidFill>
                  <a:schemeClr val="tx1"/>
                </a:solidFill>
              </a:rPr>
              <a:t>dL</a:t>
            </a:r>
            <a:r>
              <a:rPr lang="en-US" sz="2400" b="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b="0" dirty="0" smtClean="0">
                <a:solidFill>
                  <a:schemeClr val="tx1"/>
                </a:solidFill>
              </a:rPr>
              <a:t>1hr plasma glucose </a:t>
            </a:r>
            <a:r>
              <a:rPr lang="en-US" sz="2400" b="0" u="sng" dirty="0" smtClean="0">
                <a:solidFill>
                  <a:schemeClr val="tx1"/>
                </a:solidFill>
              </a:rPr>
              <a:t>&gt;</a:t>
            </a:r>
            <a:r>
              <a:rPr lang="en-US" sz="2400" b="0" dirty="0" smtClean="0">
                <a:solidFill>
                  <a:schemeClr val="tx1"/>
                </a:solidFill>
              </a:rPr>
              <a:t> 10.0 mmol/L(180mg/dL) following a 75g oral glucose load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b="0" dirty="0" smtClean="0">
                <a:solidFill>
                  <a:schemeClr val="tx1"/>
                </a:solidFill>
              </a:rPr>
              <a:t> 2hr plasma glucose 8.5-11.0 mmol/L(153-199mg/dL) following a 75g oral glucose load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b="0" dirty="0" smtClean="0">
                <a:solidFill>
                  <a:schemeClr val="tx1"/>
                </a:solidFill>
              </a:rPr>
              <a:t> is used to diagnose GDM at anytime of pregnancy.</a:t>
            </a:r>
          </a:p>
          <a:p>
            <a:pPr algn="l"/>
            <a:endParaRPr lang="en-US" sz="2400" b="0" i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0" i="1" dirty="0" smtClean="0">
                <a:solidFill>
                  <a:schemeClr val="tx1"/>
                </a:solidFill>
              </a:rPr>
              <a:t>Inclusion criteria: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b="0" dirty="0" smtClean="0">
                <a:solidFill>
                  <a:schemeClr val="tx1"/>
                </a:solidFill>
              </a:rPr>
              <a:t> patients with GDM who were managed and delivered in our hospital.</a:t>
            </a:r>
          </a:p>
        </p:txBody>
      </p:sp>
    </p:spTree>
    <p:extLst>
      <p:ext uri="{BB962C8B-B14F-4D97-AF65-F5344CB8AC3E}">
        <p14:creationId xmlns:p14="http://schemas.microsoft.com/office/powerpoint/2010/main" xmlns="" val="26216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848" y="-1298865"/>
            <a:ext cx="9144000" cy="2387600"/>
          </a:xfrm>
        </p:spPr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696" y="1335355"/>
            <a:ext cx="9144000" cy="4460137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1"/>
                </a:solidFill>
              </a:rPr>
              <a:t>A note of medical co-morbidities was also made if present. Height, weight, blood pressure, HbA1c, 24hrs urinary proteins were also done in all the patients.</a:t>
            </a:r>
            <a:endParaRPr lang="en-IN" sz="2800" b="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1"/>
                </a:solidFill>
              </a:rPr>
              <a:t>Maternal complications which were noted during pregnancy included pre-eclampsia and complications during labor included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Unsatisfactory progress of labor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Pre-mature rupture of membranes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Perineal tear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Shoulder dystocia</a:t>
            </a:r>
            <a:endParaRPr lang="en-IN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53" y="-1607958"/>
            <a:ext cx="9144000" cy="2387600"/>
          </a:xfrm>
        </p:spPr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988" y="852868"/>
            <a:ext cx="9144000" cy="5406263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1"/>
                </a:solidFill>
              </a:rPr>
              <a:t>Neonatal complications which were noted included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Prematurity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Respiratory distress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Hypoglycemia(Plasma glucose levels&lt; 45mg/dL)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Fetal demise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800" b="0" dirty="0" smtClean="0">
                <a:solidFill>
                  <a:schemeClr val="tx1"/>
                </a:solidFill>
              </a:rPr>
              <a:t>Congenital anomalies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1"/>
                </a:solidFill>
              </a:rPr>
              <a:t>Pregnant women who had normal OGTT were taken as controls. They were matched for age and parity.</a:t>
            </a:r>
            <a:endParaRPr lang="en-IN" sz="2800" b="0" dirty="0" smtClean="0">
              <a:solidFill>
                <a:schemeClr val="tx1"/>
              </a:solidFill>
            </a:endParaRPr>
          </a:p>
          <a:p>
            <a:pPr marL="342900" indent="-342900"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6783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447</TotalTime>
  <Words>1074</Words>
  <Application>Microsoft Office PowerPoint</Application>
  <PresentationFormat>Custom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 MATERNAL AND FETAL OUTCOME IN PATIENTS WITH GESTATIONAL DIABETES MELLITUS </vt:lpstr>
      <vt:lpstr>INTRODUCTION</vt:lpstr>
      <vt:lpstr>Slide 3</vt:lpstr>
      <vt:lpstr>AIMS AND OBJECTIVES</vt:lpstr>
      <vt:lpstr>MATERIAL AND METHODS</vt:lpstr>
      <vt:lpstr>Slide 6</vt:lpstr>
      <vt:lpstr>Slide 7</vt:lpstr>
      <vt:lpstr>Slide 8</vt:lpstr>
      <vt:lpstr>Slide 9</vt:lpstr>
      <vt:lpstr>RESULTS</vt:lpstr>
      <vt:lpstr> table 2. Maternal and neonatal complications among cases and controls</vt:lpstr>
      <vt:lpstr>Table 3 Mode of delivery</vt:lpstr>
      <vt:lpstr>DISCUSSION</vt:lpstr>
      <vt:lpstr>Slide 14</vt:lpstr>
      <vt:lpstr>CONCLUSION</vt:lpstr>
      <vt:lpstr>LIMITATION OF STUDY</vt:lpstr>
      <vt:lpstr>REFERENCES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GESTATIONAL DIABETES MELLITUS ON MATERNAL AND FETAL OUTCOME</dc:title>
  <dc:creator>Hp</dc:creator>
  <cp:lastModifiedBy>HP</cp:lastModifiedBy>
  <cp:revision>51</cp:revision>
  <cp:lastPrinted>2021-02-04T12:23:04Z</cp:lastPrinted>
  <dcterms:created xsi:type="dcterms:W3CDTF">2021-02-01T06:56:10Z</dcterms:created>
  <dcterms:modified xsi:type="dcterms:W3CDTF">2021-09-15T05:49:47Z</dcterms:modified>
</cp:coreProperties>
</file>