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sldIdLst>
    <p:sldId id="279" r:id="rId2"/>
    <p:sldId id="283" r:id="rId3"/>
    <p:sldId id="258" r:id="rId4"/>
    <p:sldId id="275" r:id="rId5"/>
    <p:sldId id="259" r:id="rId6"/>
    <p:sldId id="276" r:id="rId7"/>
    <p:sldId id="260" r:id="rId8"/>
    <p:sldId id="261" r:id="rId9"/>
    <p:sldId id="262" r:id="rId10"/>
    <p:sldId id="264" r:id="rId11"/>
    <p:sldId id="265" r:id="rId12"/>
    <p:sldId id="266" r:id="rId13"/>
    <p:sldId id="267" r:id="rId14"/>
    <p:sldId id="268" r:id="rId15"/>
    <p:sldId id="270" r:id="rId16"/>
    <p:sldId id="282" r:id="rId17"/>
    <p:sldId id="271" r:id="rId18"/>
    <p:sldId id="272" r:id="rId19"/>
    <p:sldId id="274" r:id="rId20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970AABD7-FE25-4D15-AC5C-32AA4DFB5E7C}" type="datetimeFigureOut">
              <a:rPr lang="en-IN" smtClean="0"/>
              <a:pPr/>
              <a:t>15-09-2021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en-IN"/>
          </a:p>
        </p:txBody>
      </p:sp>
      <p:sp>
        <p:nvSpPr>
          <p:cNvPr id="10" name="Rectangle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BF0D4C8F-52EE-4662-8D62-D84C36138AF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AABD7-FE25-4D15-AC5C-32AA4DFB5E7C}" type="datetimeFigureOut">
              <a:rPr lang="en-IN" smtClean="0"/>
              <a:pPr/>
              <a:t>15-09-2021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D4C8F-52EE-4662-8D62-D84C36138AF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AABD7-FE25-4D15-AC5C-32AA4DFB5E7C}" type="datetimeFigureOut">
              <a:rPr lang="en-IN" smtClean="0"/>
              <a:pPr/>
              <a:t>15-09-2021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D4C8F-52EE-4662-8D62-D84C36138AF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70AABD7-FE25-4D15-AC5C-32AA4DFB5E7C}" type="datetimeFigureOut">
              <a:rPr lang="en-IN" smtClean="0"/>
              <a:pPr/>
              <a:t>15-09-2021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F0D4C8F-52EE-4662-8D62-D84C36138AF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970AABD7-FE25-4D15-AC5C-32AA4DFB5E7C}" type="datetimeFigureOut">
              <a:rPr lang="en-IN" smtClean="0"/>
              <a:pPr/>
              <a:t>15-09-2021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en-IN"/>
          </a:p>
        </p:txBody>
      </p:sp>
      <p:sp>
        <p:nvSpPr>
          <p:cNvPr id="9" name="Rectangle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BF0D4C8F-52EE-4662-8D62-D84C36138AF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AABD7-FE25-4D15-AC5C-32AA4DFB5E7C}" type="datetimeFigureOut">
              <a:rPr lang="en-IN" smtClean="0"/>
              <a:pPr/>
              <a:t>15-09-2021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D4C8F-52EE-4662-8D62-D84C36138AF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AABD7-FE25-4D15-AC5C-32AA4DFB5E7C}" type="datetimeFigureOut">
              <a:rPr lang="en-IN" smtClean="0"/>
              <a:pPr/>
              <a:t>15-09-2021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D4C8F-52EE-4662-8D62-D84C36138AF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70AABD7-FE25-4D15-AC5C-32AA4DFB5E7C}" type="datetimeFigureOut">
              <a:rPr lang="en-IN" smtClean="0"/>
              <a:pPr/>
              <a:t>15-09-2021</a:t>
            </a:fld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F0D4C8F-52EE-4662-8D62-D84C36138AF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AABD7-FE25-4D15-AC5C-32AA4DFB5E7C}" type="datetimeFigureOut">
              <a:rPr lang="en-IN" smtClean="0"/>
              <a:pPr/>
              <a:t>15-09-2021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D4C8F-52EE-4662-8D62-D84C36138AF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70AABD7-FE25-4D15-AC5C-32AA4DFB5E7C}" type="datetimeFigureOut">
              <a:rPr lang="en-IN" smtClean="0"/>
              <a:pPr/>
              <a:t>15-09-2021</a:t>
            </a:fld>
            <a:endParaRPr lang="en-IN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F0D4C8F-52EE-4662-8D62-D84C36138AF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70AABD7-FE25-4D15-AC5C-32AA4DFB5E7C}" type="datetimeFigureOut">
              <a:rPr lang="en-IN" smtClean="0"/>
              <a:pPr/>
              <a:t>15-09-2021</a:t>
            </a:fld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F0D4C8F-52EE-4662-8D62-D84C36138AF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70AABD7-FE25-4D15-AC5C-32AA4DFB5E7C}" type="datetimeFigureOut">
              <a:rPr lang="en-IN" smtClean="0"/>
              <a:pPr/>
              <a:t>15-09-2021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F0D4C8F-52EE-4662-8D62-D84C36138AF4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 MATERNAL AND FETAL OUTCOME IN PATIENTS WITH GESTATIONAL DIABETES MELLITUS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Dr.Anju</a:t>
            </a:r>
            <a:r>
              <a:rPr lang="en-US" dirty="0" smtClean="0"/>
              <a:t> </a:t>
            </a:r>
            <a:r>
              <a:rPr lang="en-US" dirty="0" err="1" smtClean="0"/>
              <a:t>Dogra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17136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7547"/>
            <a:ext cx="10515600" cy="650099"/>
          </a:xfrm>
        </p:spPr>
        <p:txBody>
          <a:bodyPr>
            <a:normAutofit/>
          </a:bodyPr>
          <a:lstStyle/>
          <a:p>
            <a:r>
              <a:rPr lang="en-US" dirty="0" smtClean="0"/>
              <a:t>RESULTS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3515" y="783770"/>
            <a:ext cx="10515600" cy="5826036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Table 1</a:t>
            </a:r>
          </a:p>
          <a:p>
            <a:pPr marL="0" indent="0">
              <a:buNone/>
            </a:pPr>
            <a:r>
              <a:rPr lang="en-US" dirty="0" smtClean="0"/>
              <a:t>Clinical characteristics of the women with GDM and controls</a:t>
            </a:r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86809163"/>
              </p:ext>
            </p:extLst>
          </p:nvPr>
        </p:nvGraphicFramePr>
        <p:xfrm>
          <a:off x="1518787" y="1907177"/>
          <a:ext cx="7893318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1106"/>
                <a:gridCol w="2631106"/>
                <a:gridCol w="2631106"/>
              </a:tblGrid>
              <a:tr h="343080">
                <a:tc>
                  <a:txBody>
                    <a:bodyPr/>
                    <a:lstStyle/>
                    <a:p>
                      <a:r>
                        <a:rPr lang="en-US" dirty="0" smtClean="0"/>
                        <a:t>Characteristics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GDM(n=139)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Controls(n=139)</a:t>
                      </a:r>
                      <a:endParaRPr lang="en-IN" dirty="0"/>
                    </a:p>
                  </a:txBody>
                  <a:tcPr/>
                </a:tc>
              </a:tr>
              <a:tr h="343080">
                <a:tc>
                  <a:txBody>
                    <a:bodyPr/>
                    <a:lstStyle/>
                    <a:p>
                      <a:r>
                        <a:rPr lang="en-US" dirty="0" smtClean="0"/>
                        <a:t>Average age in years(SD)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28(4.4)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27.9(3.8)</a:t>
                      </a:r>
                      <a:endParaRPr lang="en-IN" dirty="0"/>
                    </a:p>
                  </a:txBody>
                  <a:tcPr/>
                </a:tc>
              </a:tr>
              <a:tr h="343080">
                <a:tc>
                  <a:txBody>
                    <a:bodyPr/>
                    <a:lstStyle/>
                    <a:p>
                      <a:r>
                        <a:rPr lang="en-US" dirty="0" smtClean="0"/>
                        <a:t>Median gravidity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</a:p>
                    <a:p>
                      <a:pPr algn="ctr"/>
                      <a:endParaRPr lang="en-IN" dirty="0"/>
                    </a:p>
                  </a:txBody>
                  <a:tcPr/>
                </a:tc>
              </a:tr>
              <a:tr h="343080">
                <a:tc>
                  <a:txBody>
                    <a:bodyPr/>
                    <a:lstStyle/>
                    <a:p>
                      <a:r>
                        <a:rPr lang="en-US" dirty="0" smtClean="0"/>
                        <a:t>Previous GDM, n(%)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20(14)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</a:tr>
              <a:tr h="600391">
                <a:tc>
                  <a:txBody>
                    <a:bodyPr/>
                    <a:lstStyle/>
                    <a:p>
                      <a:r>
                        <a:rPr lang="en-US" dirty="0" smtClean="0"/>
                        <a:t>First degree relative with</a:t>
                      </a:r>
                      <a:r>
                        <a:rPr lang="en-US" baseline="0" dirty="0" smtClean="0"/>
                        <a:t> diabetes, n(%)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60(43)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30(21.5)</a:t>
                      </a:r>
                      <a:endParaRPr lang="en-IN" dirty="0"/>
                    </a:p>
                  </a:txBody>
                  <a:tcPr/>
                </a:tc>
              </a:tr>
              <a:tr h="343080">
                <a:tc>
                  <a:txBody>
                    <a:bodyPr/>
                    <a:lstStyle/>
                    <a:p>
                      <a:r>
                        <a:rPr lang="en-US" dirty="0" smtClean="0"/>
                        <a:t>Bad obstetric history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25(18)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12(8.6)</a:t>
                      </a:r>
                      <a:endParaRPr lang="en-IN" dirty="0"/>
                    </a:p>
                  </a:txBody>
                  <a:tcPr/>
                </a:tc>
              </a:tr>
              <a:tr h="857701">
                <a:tc>
                  <a:txBody>
                    <a:bodyPr/>
                    <a:lstStyle/>
                    <a:p>
                      <a:r>
                        <a:rPr lang="en-US" dirty="0" smtClean="0"/>
                        <a:t>Hypertension, n(%)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Gestational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Chronic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35(25)</a:t>
                      </a:r>
                    </a:p>
                    <a:p>
                      <a:pPr algn="ctr"/>
                      <a:r>
                        <a:rPr lang="en-US" dirty="0" smtClean="0"/>
                        <a:t>9(6)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10(7.1)</a:t>
                      </a:r>
                    </a:p>
                    <a:p>
                      <a:pPr algn="ctr"/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</a:tr>
              <a:tr h="343080">
                <a:tc>
                  <a:txBody>
                    <a:bodyPr/>
                    <a:lstStyle/>
                    <a:p>
                      <a:r>
                        <a:rPr lang="en-US" dirty="0" smtClean="0"/>
                        <a:t>Hypothyroidism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42(30)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16(11.5)</a:t>
                      </a:r>
                      <a:endParaRPr lang="en-IN" dirty="0"/>
                    </a:p>
                  </a:txBody>
                  <a:tcPr/>
                </a:tc>
              </a:tr>
              <a:tr h="343080">
                <a:tc>
                  <a:txBody>
                    <a:bodyPr/>
                    <a:lstStyle/>
                    <a:p>
                      <a:r>
                        <a:rPr lang="en-US" dirty="0" smtClean="0"/>
                        <a:t>BMI(Kg/m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dirty="0" smtClean="0"/>
                        <a:t>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28.8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8519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076" y="94668"/>
            <a:ext cx="10515600" cy="690943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table 2. Maternal and neonatal complications among cases and controls</a:t>
            </a:r>
            <a:endParaRPr lang="en-IN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405433586"/>
              </p:ext>
            </p:extLst>
          </p:nvPr>
        </p:nvGraphicFramePr>
        <p:xfrm>
          <a:off x="426076" y="892505"/>
          <a:ext cx="10515600" cy="6032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505200"/>
                <a:gridCol w="3505200"/>
              </a:tblGrid>
              <a:tr h="651401">
                <a:tc>
                  <a:txBody>
                    <a:bodyPr/>
                    <a:lstStyle/>
                    <a:p>
                      <a:r>
                        <a:rPr lang="en-US" dirty="0" smtClean="0"/>
                        <a:t>Complications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GDM Women </a:t>
                      </a:r>
                    </a:p>
                    <a:p>
                      <a:pPr algn="ctr"/>
                      <a:r>
                        <a:rPr lang="en-US" dirty="0" smtClean="0"/>
                        <a:t>n=139,</a:t>
                      </a:r>
                      <a:r>
                        <a:rPr lang="en-US" baseline="0" dirty="0" smtClean="0"/>
                        <a:t> n(%)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Controls</a:t>
                      </a:r>
                    </a:p>
                    <a:p>
                      <a:pPr algn="ctr"/>
                      <a:r>
                        <a:rPr lang="en-US" dirty="0" smtClean="0"/>
                        <a:t>n=139, n(%)</a:t>
                      </a:r>
                      <a:endParaRPr lang="en-IN" dirty="0"/>
                    </a:p>
                  </a:txBody>
                  <a:tcPr/>
                </a:tc>
              </a:tr>
              <a:tr h="372229">
                <a:tc>
                  <a:txBody>
                    <a:bodyPr/>
                    <a:lstStyle/>
                    <a:p>
                      <a:r>
                        <a:rPr lang="en-US" dirty="0" smtClean="0"/>
                        <a:t>Maternal complications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47(34)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15(11)</a:t>
                      </a:r>
                      <a:endParaRPr lang="en-IN" dirty="0"/>
                    </a:p>
                  </a:txBody>
                  <a:tcPr/>
                </a:tc>
              </a:tr>
              <a:tr h="651401">
                <a:tc>
                  <a:txBody>
                    <a:bodyPr/>
                    <a:lstStyle/>
                    <a:p>
                      <a:r>
                        <a:rPr lang="en-US" dirty="0" smtClean="0"/>
                        <a:t>Complications during</a:t>
                      </a:r>
                      <a:r>
                        <a:rPr lang="en-US" baseline="0" dirty="0" smtClean="0"/>
                        <a:t> pregnancy</a:t>
                      </a:r>
                      <a:endParaRPr lang="en-IN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Pre-eclampsia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12(9)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2(1)</a:t>
                      </a:r>
                      <a:endParaRPr lang="en-IN" dirty="0"/>
                    </a:p>
                  </a:txBody>
                  <a:tcPr/>
                </a:tc>
              </a:tr>
              <a:tr h="2047260">
                <a:tc>
                  <a:txBody>
                    <a:bodyPr/>
                    <a:lstStyle/>
                    <a:p>
                      <a:r>
                        <a:rPr lang="en-US" dirty="0" smtClean="0"/>
                        <a:t>Complications</a:t>
                      </a:r>
                      <a:r>
                        <a:rPr lang="en-US" baseline="0" dirty="0" smtClean="0"/>
                        <a:t> during labor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Unsatisfactory progress of labor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PROM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Perineal tear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Shoulder Dystocia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31(22)</a:t>
                      </a:r>
                    </a:p>
                    <a:p>
                      <a:pPr algn="ctr"/>
                      <a:r>
                        <a:rPr lang="en-US" dirty="0" smtClean="0"/>
                        <a:t>20(14)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6(4)</a:t>
                      </a:r>
                    </a:p>
                    <a:p>
                      <a:pPr algn="ctr"/>
                      <a:r>
                        <a:rPr lang="en-US" dirty="0" smtClean="0"/>
                        <a:t>2</a:t>
                      </a:r>
                    </a:p>
                    <a:p>
                      <a:pPr algn="ctr"/>
                      <a:r>
                        <a:rPr lang="en-US" dirty="0" smtClean="0"/>
                        <a:t>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13(9)</a:t>
                      </a:r>
                    </a:p>
                    <a:p>
                      <a:pPr algn="ctr"/>
                      <a:r>
                        <a:rPr lang="en-US" dirty="0" smtClean="0"/>
                        <a:t>10(7)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3(2)</a:t>
                      </a:r>
                    </a:p>
                    <a:p>
                      <a:pPr algn="ctr"/>
                      <a:r>
                        <a:rPr lang="en-US" dirty="0" smtClean="0"/>
                        <a:t>0</a:t>
                      </a:r>
                    </a:p>
                    <a:p>
                      <a:pPr algn="ctr"/>
                      <a:r>
                        <a:rPr lang="en-US" dirty="0" smtClean="0"/>
                        <a:t>0</a:t>
                      </a:r>
                    </a:p>
                    <a:p>
                      <a:pPr algn="ctr"/>
                      <a:endParaRPr lang="en-IN" dirty="0"/>
                    </a:p>
                  </a:txBody>
                  <a:tcPr/>
                </a:tc>
              </a:tr>
              <a:tr h="2047260">
                <a:tc>
                  <a:txBody>
                    <a:bodyPr/>
                    <a:lstStyle/>
                    <a:p>
                      <a:r>
                        <a:rPr lang="en-US" dirty="0" smtClean="0"/>
                        <a:t>Neonatal Complications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Prematurity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Respiratory Distress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Hypoglycemia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Fetal demise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Congenital anomalies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26(18)</a:t>
                      </a:r>
                    </a:p>
                    <a:p>
                      <a:pPr algn="ctr"/>
                      <a:r>
                        <a:rPr lang="en-US" dirty="0" smtClean="0"/>
                        <a:t>1(0.7)</a:t>
                      </a:r>
                    </a:p>
                    <a:p>
                      <a:pPr algn="ctr"/>
                      <a:r>
                        <a:rPr lang="en-US" dirty="0" smtClean="0"/>
                        <a:t>15(11)</a:t>
                      </a:r>
                    </a:p>
                    <a:p>
                      <a:pPr algn="ctr"/>
                      <a:r>
                        <a:rPr lang="en-US" dirty="0" smtClean="0"/>
                        <a:t>6(4)</a:t>
                      </a:r>
                    </a:p>
                    <a:p>
                      <a:pPr algn="ctr"/>
                      <a:r>
                        <a:rPr lang="en-US" dirty="0" smtClean="0"/>
                        <a:t>4</a:t>
                      </a:r>
                    </a:p>
                    <a:p>
                      <a:pPr algn="ctr"/>
                      <a:r>
                        <a:rPr lang="en-US" dirty="0" smtClean="0"/>
                        <a:t>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10(7)</a:t>
                      </a:r>
                    </a:p>
                    <a:p>
                      <a:pPr algn="ctr"/>
                      <a:r>
                        <a:rPr lang="en-US" dirty="0" smtClean="0"/>
                        <a:t>4(3)</a:t>
                      </a:r>
                    </a:p>
                    <a:p>
                      <a:pPr algn="ctr"/>
                      <a:r>
                        <a:rPr lang="en-US" dirty="0" smtClean="0"/>
                        <a:t>6(4)</a:t>
                      </a:r>
                    </a:p>
                    <a:p>
                      <a:pPr algn="ctr"/>
                      <a:r>
                        <a:rPr lang="en-US" dirty="0" smtClean="0"/>
                        <a:t>0</a:t>
                      </a:r>
                    </a:p>
                    <a:p>
                      <a:pPr algn="ctr"/>
                      <a:r>
                        <a:rPr lang="en-US" dirty="0" smtClean="0"/>
                        <a:t>0</a:t>
                      </a:r>
                    </a:p>
                    <a:p>
                      <a:pPr algn="ctr"/>
                      <a:r>
                        <a:rPr lang="en-US" dirty="0" smtClean="0"/>
                        <a:t>0</a:t>
                      </a:r>
                    </a:p>
                    <a:p>
                      <a:pPr algn="ctr"/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0948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1318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>Table 3</a:t>
            </a:r>
            <a:br>
              <a:rPr lang="en-US" sz="2400" dirty="0" smtClean="0"/>
            </a:br>
            <a:r>
              <a:rPr lang="en-US" sz="2400" dirty="0" smtClean="0"/>
              <a:t>Mode of delivery</a:t>
            </a:r>
            <a:endParaRPr lang="en-IN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216090198"/>
              </p:ext>
            </p:extLst>
          </p:nvPr>
        </p:nvGraphicFramePr>
        <p:xfrm>
          <a:off x="677863" y="1439862"/>
          <a:ext cx="8596311" cy="3982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5437"/>
                <a:gridCol w="2865437"/>
                <a:gridCol w="2865437"/>
              </a:tblGrid>
              <a:tr h="891707">
                <a:tc>
                  <a:txBody>
                    <a:bodyPr/>
                    <a:lstStyle/>
                    <a:p>
                      <a:r>
                        <a:rPr lang="en-US" dirty="0" smtClean="0"/>
                        <a:t>Mode</a:t>
                      </a:r>
                      <a:r>
                        <a:rPr lang="en-US" baseline="0" dirty="0" smtClean="0"/>
                        <a:t> of delivery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Cases [n=139,</a:t>
                      </a:r>
                      <a:r>
                        <a:rPr lang="en-US" baseline="0" dirty="0" smtClean="0"/>
                        <a:t> n(%)]</a:t>
                      </a:r>
                      <a:endParaRPr lang="en-I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Controls [n=139,</a:t>
                      </a:r>
                      <a:r>
                        <a:rPr lang="en-US" baseline="0" dirty="0" smtClean="0"/>
                        <a:t> n(%)]</a:t>
                      </a:r>
                      <a:endParaRPr lang="en-IN" dirty="0" smtClean="0"/>
                    </a:p>
                  </a:txBody>
                  <a:tcPr/>
                </a:tc>
              </a:tr>
              <a:tr h="2198729">
                <a:tc>
                  <a:txBody>
                    <a:bodyPr/>
                    <a:lstStyle/>
                    <a:p>
                      <a:r>
                        <a:rPr lang="en-US" b="0" dirty="0" smtClean="0"/>
                        <a:t>Caesarean section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 smtClean="0"/>
                        <a:t>Emergency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 smtClean="0"/>
                        <a:t>Elective</a:t>
                      </a:r>
                      <a:endParaRPr lang="en-IN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61(44)</a:t>
                      </a:r>
                    </a:p>
                    <a:p>
                      <a:pPr algn="ctr"/>
                      <a:r>
                        <a:rPr lang="en-US" dirty="0" smtClean="0"/>
                        <a:t>25(18)</a:t>
                      </a:r>
                    </a:p>
                    <a:p>
                      <a:pPr algn="ctr"/>
                      <a:r>
                        <a:rPr lang="en-US" dirty="0" smtClean="0"/>
                        <a:t>36(26)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31(22)</a:t>
                      </a:r>
                    </a:p>
                    <a:p>
                      <a:pPr algn="ctr"/>
                      <a:r>
                        <a:rPr lang="en-US" dirty="0" smtClean="0"/>
                        <a:t>20(14)</a:t>
                      </a:r>
                    </a:p>
                    <a:p>
                      <a:pPr algn="ctr"/>
                      <a:r>
                        <a:rPr lang="en-US" dirty="0" smtClean="0"/>
                        <a:t>11(8)</a:t>
                      </a:r>
                      <a:endParaRPr lang="en-IN" dirty="0"/>
                    </a:p>
                  </a:txBody>
                  <a:tcPr/>
                </a:tc>
              </a:tr>
              <a:tr h="891707">
                <a:tc>
                  <a:txBody>
                    <a:bodyPr/>
                    <a:lstStyle/>
                    <a:p>
                      <a:r>
                        <a:rPr lang="en-US" b="0" dirty="0" smtClean="0"/>
                        <a:t>Vaginal Delivery</a:t>
                      </a:r>
                      <a:endParaRPr lang="en-IN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78(56)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108(77)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9825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366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DISCUSSION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77334" y="1220432"/>
            <a:ext cx="8596668" cy="520612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Universal screening </a:t>
            </a:r>
            <a:r>
              <a:rPr lang="en-US" dirty="0"/>
              <a:t>as is advised, </a:t>
            </a:r>
            <a:r>
              <a:rPr lang="en-US" dirty="0" smtClean="0"/>
              <a:t>if practiced will allow early diagnosis.</a:t>
            </a:r>
          </a:p>
          <a:p>
            <a:r>
              <a:rPr lang="en-US" dirty="0" smtClean="0"/>
              <a:t>The women with GDM had higher BMI as expected. The incidence of gestational diabetes increased with increasing maternal BMI.</a:t>
            </a:r>
          </a:p>
          <a:p>
            <a:r>
              <a:rPr lang="en-US" dirty="0"/>
              <a:t>Eighteen percent of the women had a BOH. It has been reported that mothers with a BOH have a slightly higher incidence of gestational </a:t>
            </a:r>
            <a:r>
              <a:rPr lang="en-US" dirty="0" smtClean="0"/>
              <a:t>diabetes.</a:t>
            </a:r>
          </a:p>
          <a:p>
            <a:r>
              <a:rPr lang="en-US" dirty="0"/>
              <a:t>Thirty-one percent women had associated HTN. Nine percent had chronic HTN. The presence of chronic HTN increases the risk of developing </a:t>
            </a:r>
            <a:r>
              <a:rPr lang="en-US" dirty="0" smtClean="0"/>
              <a:t>GDM. </a:t>
            </a:r>
            <a:r>
              <a:rPr lang="en-US" dirty="0"/>
              <a:t>However, the outcome is unaffected in women with chronic HTN and </a:t>
            </a:r>
            <a:r>
              <a:rPr lang="en-US" dirty="0" smtClean="0"/>
              <a:t>GDM </a:t>
            </a:r>
            <a:r>
              <a:rPr lang="en-IN" dirty="0"/>
              <a:t>l</a:t>
            </a:r>
            <a:r>
              <a:rPr lang="en-IN" dirty="0" smtClean="0"/>
              <a:t>ike the results of study done by Leon MG, </a:t>
            </a:r>
            <a:r>
              <a:rPr lang="en-IN" dirty="0" err="1" smtClean="0"/>
              <a:t>Moussa</a:t>
            </a:r>
            <a:r>
              <a:rPr lang="en-IN" dirty="0" smtClean="0"/>
              <a:t> HN, Longo M et. al.</a:t>
            </a:r>
          </a:p>
          <a:p>
            <a:r>
              <a:rPr lang="en-US" dirty="0" smtClean="0"/>
              <a:t>Sixty-five </a:t>
            </a:r>
            <a:r>
              <a:rPr lang="en-US" dirty="0"/>
              <a:t>percent of the women received insulin for blood sugar control</a:t>
            </a:r>
            <a:r>
              <a:rPr lang="en-US" dirty="0" smtClean="0"/>
              <a:t>. </a:t>
            </a:r>
            <a:r>
              <a:rPr lang="en-US" dirty="0"/>
              <a:t>Maternal hypoglycemia had been noted in 7 (5%) women. This could not be compared with the previous studies as they had not reported on maternal hypoglycemia.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414485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-794197"/>
            <a:ext cx="8596668" cy="1320800"/>
          </a:xfrm>
        </p:spPr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77334" y="575057"/>
            <a:ext cx="8596668" cy="60575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Preeclampsia </a:t>
            </a:r>
            <a:r>
              <a:rPr lang="en-US" dirty="0"/>
              <a:t>occurred in 9% of the </a:t>
            </a:r>
            <a:r>
              <a:rPr lang="en-US" dirty="0" smtClean="0"/>
              <a:t>women. </a:t>
            </a:r>
            <a:r>
              <a:rPr lang="en-US" dirty="0"/>
              <a:t>In the trial done by </a:t>
            </a:r>
            <a:r>
              <a:rPr lang="en-US" dirty="0" err="1"/>
              <a:t>Crowther</a:t>
            </a:r>
            <a:r>
              <a:rPr lang="en-US" dirty="0"/>
              <a:t> </a:t>
            </a:r>
            <a:r>
              <a:rPr lang="en-US" i="1" dirty="0"/>
              <a:t>et al</a:t>
            </a:r>
            <a:r>
              <a:rPr lang="en-US" dirty="0"/>
              <a:t>., </a:t>
            </a:r>
            <a:r>
              <a:rPr lang="en-US" dirty="0" smtClean="0"/>
              <a:t>pre-eclampsia </a:t>
            </a:r>
            <a:r>
              <a:rPr lang="en-US" dirty="0"/>
              <a:t>occurred in 12% of the </a:t>
            </a:r>
            <a:r>
              <a:rPr lang="en-US" dirty="0" smtClean="0"/>
              <a:t>women </a:t>
            </a:r>
            <a:r>
              <a:rPr lang="en-US" dirty="0"/>
              <a:t>in the intervention arm</a:t>
            </a:r>
            <a:r>
              <a:rPr lang="en-US" dirty="0" smtClean="0"/>
              <a:t>. </a:t>
            </a:r>
            <a:r>
              <a:rPr lang="en-US" dirty="0"/>
              <a:t>However, </a:t>
            </a:r>
            <a:r>
              <a:rPr lang="en-US" dirty="0" err="1"/>
              <a:t>Bhat</a:t>
            </a:r>
            <a:r>
              <a:rPr lang="en-US" dirty="0"/>
              <a:t> </a:t>
            </a:r>
            <a:r>
              <a:rPr lang="en-US" i="1" dirty="0"/>
              <a:t>et al</a:t>
            </a:r>
            <a:r>
              <a:rPr lang="en-US" dirty="0"/>
              <a:t>. have reported a much higher (29%) rate of preeclampsia in GDM from </a:t>
            </a:r>
            <a:r>
              <a:rPr lang="en-US" dirty="0" smtClean="0"/>
              <a:t>Thiruvananthapuram.</a:t>
            </a:r>
          </a:p>
          <a:p>
            <a:r>
              <a:rPr lang="en-US" dirty="0"/>
              <a:t> The rate of cesarean section is in general increased in </a:t>
            </a:r>
            <a:r>
              <a:rPr lang="en-US" dirty="0" smtClean="0"/>
              <a:t>GDM. </a:t>
            </a:r>
            <a:r>
              <a:rPr lang="en-US" dirty="0"/>
              <a:t>The rate of cesarean section noted in this study was </a:t>
            </a:r>
            <a:r>
              <a:rPr lang="en-US" dirty="0" smtClean="0"/>
              <a:t>44%. </a:t>
            </a:r>
            <a:r>
              <a:rPr lang="en-US" dirty="0"/>
              <a:t>In studies by </a:t>
            </a:r>
            <a:r>
              <a:rPr lang="en-US" dirty="0" err="1"/>
              <a:t>Bhat</a:t>
            </a:r>
            <a:r>
              <a:rPr lang="en-US" dirty="0"/>
              <a:t> </a:t>
            </a:r>
            <a:r>
              <a:rPr lang="en-US" i="1" dirty="0"/>
              <a:t>et al</a:t>
            </a:r>
            <a:r>
              <a:rPr lang="en-US" dirty="0"/>
              <a:t>. and </a:t>
            </a:r>
            <a:r>
              <a:rPr lang="en-US" dirty="0" err="1"/>
              <a:t>Sreelakshmi</a:t>
            </a:r>
            <a:r>
              <a:rPr lang="en-US" dirty="0"/>
              <a:t> </a:t>
            </a:r>
            <a:r>
              <a:rPr lang="en-US" i="1" dirty="0"/>
              <a:t>et al</a:t>
            </a:r>
            <a:r>
              <a:rPr lang="en-US" dirty="0"/>
              <a:t>., it has been reported to be 40% and 33%, respectively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our study, shoulder dystocia was seen in 3(2%) cases. </a:t>
            </a:r>
            <a:r>
              <a:rPr lang="en-US" dirty="0"/>
              <a:t>It has been previously reported to be 1.4% in treated women with GDM by </a:t>
            </a:r>
            <a:r>
              <a:rPr lang="en-US" dirty="0" err="1"/>
              <a:t>Wahi</a:t>
            </a:r>
            <a:r>
              <a:rPr lang="en-US" dirty="0"/>
              <a:t> </a:t>
            </a:r>
            <a:r>
              <a:rPr lang="en-US" i="1" dirty="0"/>
              <a:t>et </a:t>
            </a:r>
            <a:r>
              <a:rPr lang="en-US" i="1" dirty="0" smtClean="0"/>
              <a:t>al.</a:t>
            </a:r>
            <a:endParaRPr lang="en-US" dirty="0" smtClean="0"/>
          </a:p>
          <a:p>
            <a:r>
              <a:rPr lang="en-US" dirty="0"/>
              <a:t>Respiratory distress was the most common complication (11%) noted here</a:t>
            </a:r>
            <a:r>
              <a:rPr lang="en-US" dirty="0" smtClean="0"/>
              <a:t>. </a:t>
            </a:r>
            <a:r>
              <a:rPr lang="en-US" dirty="0"/>
              <a:t>A similar proportion has been reported in the study by </a:t>
            </a:r>
            <a:r>
              <a:rPr lang="en-US" dirty="0" err="1"/>
              <a:t>Sreelakshmi</a:t>
            </a:r>
            <a:r>
              <a:rPr lang="en-US" dirty="0"/>
              <a:t> </a:t>
            </a:r>
            <a:r>
              <a:rPr lang="en-US" i="1" dirty="0"/>
              <a:t>et </a:t>
            </a:r>
            <a:r>
              <a:rPr lang="en-US" i="1" dirty="0" smtClean="0"/>
              <a:t>al </a:t>
            </a:r>
            <a:r>
              <a:rPr lang="en-US" dirty="0" smtClean="0"/>
              <a:t>and </a:t>
            </a:r>
            <a:r>
              <a:rPr lang="en-US" dirty="0" err="1"/>
              <a:t>Crowther</a:t>
            </a:r>
            <a:r>
              <a:rPr lang="en-US" dirty="0"/>
              <a:t> </a:t>
            </a:r>
            <a:r>
              <a:rPr lang="en-US" i="1" dirty="0"/>
              <a:t>et al</a:t>
            </a:r>
            <a:r>
              <a:rPr lang="en-US" dirty="0" smtClean="0"/>
              <a:t>.</a:t>
            </a:r>
          </a:p>
          <a:p>
            <a:r>
              <a:rPr lang="en-US" dirty="0" smtClean="0"/>
              <a:t> Neonatal hypoglycemia occurred in six newborns (4%) in this study. This outcome can be improved by adherence to current blood sugar control recommendations.</a:t>
            </a:r>
            <a:endParaRPr lang="en-IN" dirty="0" smtClean="0"/>
          </a:p>
          <a:p>
            <a:endParaRPr lang="en-US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56198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62377"/>
          </a:xfrm>
        </p:spPr>
        <p:txBody>
          <a:bodyPr>
            <a:normAutofit/>
          </a:bodyPr>
          <a:lstStyle/>
          <a:p>
            <a:r>
              <a:rPr lang="en-US" dirty="0" smtClean="0"/>
              <a:t>CONCLUSION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77334" y="1171977"/>
            <a:ext cx="8596668" cy="5434885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sz="2400" dirty="0" smtClean="0"/>
              <a:t>Gestational diabetes is associated with HTN, hypothyroidism and obesity.</a:t>
            </a:r>
          </a:p>
          <a:p>
            <a:r>
              <a:rPr lang="en-US" sz="2400" dirty="0" smtClean="0"/>
              <a:t>Early screening for gestational diabetes especially in high risk patients should be done for a better maternal and neonatal outcome.</a:t>
            </a:r>
          </a:p>
          <a:p>
            <a:r>
              <a:rPr lang="en-US" sz="2400" dirty="0" smtClean="0"/>
              <a:t>Pregnant women with GDM should deliver at health facilities to properly manage any complication if occurs during delivery.</a:t>
            </a:r>
          </a:p>
          <a:p>
            <a:pPr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75383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 OF STUDY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           </a:t>
            </a:r>
            <a:r>
              <a:rPr lang="en-US" sz="2800" dirty="0" smtClean="0"/>
              <a:t>sample size and duration of study : small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Further studies are recommended on the larger </a:t>
            </a:r>
            <a:r>
              <a:rPr lang="en-US" sz="2800" dirty="0" err="1" smtClean="0"/>
              <a:t>sapmle</a:t>
            </a:r>
            <a:r>
              <a:rPr lang="en-US" sz="2800" dirty="0" smtClean="0"/>
              <a:t> size with longer study duration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62377"/>
          </a:xfrm>
        </p:spPr>
        <p:txBody>
          <a:bodyPr>
            <a:normAutofit/>
          </a:bodyPr>
          <a:lstStyle/>
          <a:p>
            <a:r>
              <a:rPr lang="en-US" dirty="0" smtClean="0"/>
              <a:t>REFERENCES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77334" y="1171977"/>
            <a:ext cx="8596668" cy="5422006"/>
          </a:xfrm>
        </p:spPr>
        <p:txBody>
          <a:bodyPr>
            <a:normAutofit fontScale="92500" lnSpcReduction="10000"/>
          </a:bodyPr>
          <a:lstStyle/>
          <a:p>
            <a:pPr>
              <a:buFont typeface="+mj-lt"/>
              <a:buAutoNum type="arabicPeriod"/>
            </a:pPr>
            <a:r>
              <a:rPr lang="en-US" dirty="0" smtClean="0"/>
              <a:t>Joanna </a:t>
            </a:r>
            <a:r>
              <a:rPr lang="en-US" dirty="0" err="1" smtClean="0"/>
              <a:t>Girling</a:t>
            </a:r>
            <a:r>
              <a:rPr lang="en-US" dirty="0" smtClean="0"/>
              <a:t>, Anne Dorn horst. Pregnancy and diabetes mellitus. In: John C Pick Up, Gareth Williams (</a:t>
            </a:r>
            <a:r>
              <a:rPr lang="en-US" dirty="0" err="1" smtClean="0"/>
              <a:t>eds</a:t>
            </a:r>
            <a:r>
              <a:rPr lang="en-US" dirty="0" smtClean="0"/>
              <a:t>) Textbook of Diabetes. 3</a:t>
            </a:r>
            <a:r>
              <a:rPr lang="en-US" baseline="30000" dirty="0" smtClean="0"/>
              <a:t>rd</a:t>
            </a:r>
            <a:r>
              <a:rPr lang="en-US" dirty="0" smtClean="0"/>
              <a:t> ed. Blackwell publishing company; 2003: 65-6.</a:t>
            </a:r>
          </a:p>
          <a:p>
            <a:pPr>
              <a:buFont typeface="+mj-lt"/>
              <a:buAutoNum type="arabicPeriod"/>
            </a:pPr>
            <a:r>
              <a:rPr lang="en-IN" dirty="0" smtClean="0"/>
              <a:t>Bryson CL, </a:t>
            </a:r>
            <a:r>
              <a:rPr lang="en-IN" dirty="0" err="1" smtClean="0"/>
              <a:t>Ioannou</a:t>
            </a:r>
            <a:r>
              <a:rPr lang="en-IN" dirty="0" smtClean="0"/>
              <a:t> GN, </a:t>
            </a:r>
            <a:r>
              <a:rPr lang="en-IN" dirty="0" err="1" smtClean="0"/>
              <a:t>Rulyak</a:t>
            </a:r>
            <a:r>
              <a:rPr lang="en-IN" dirty="0" smtClean="0"/>
              <a:t> SJ, </a:t>
            </a:r>
            <a:r>
              <a:rPr lang="en-IN" dirty="0" err="1" smtClean="0"/>
              <a:t>Critchlow</a:t>
            </a:r>
            <a:r>
              <a:rPr lang="en-IN" dirty="0" smtClean="0"/>
              <a:t> C. Association between gestational diabetes and pregnancy-induced hypertension. Am J </a:t>
            </a:r>
            <a:r>
              <a:rPr lang="en-IN" dirty="0" err="1" smtClean="0"/>
              <a:t>Epidemiol</a:t>
            </a:r>
            <a:r>
              <a:rPr lang="en-IN" dirty="0" smtClean="0"/>
              <a:t> 2003;158:1148-53.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+mj-lt"/>
              <a:buAutoNum type="arabicPeriod"/>
            </a:pPr>
            <a:r>
              <a:rPr lang="en-US" dirty="0" err="1" smtClean="0"/>
              <a:t>Kampmann</a:t>
            </a:r>
            <a:r>
              <a:rPr lang="en-US" dirty="0" smtClean="0"/>
              <a:t> </a:t>
            </a:r>
            <a:r>
              <a:rPr lang="en-US" dirty="0"/>
              <a:t>U, Madsen LR, </a:t>
            </a:r>
            <a:r>
              <a:rPr lang="en-US" dirty="0" err="1"/>
              <a:t>Skajaa</a:t>
            </a:r>
            <a:r>
              <a:rPr lang="en-US" dirty="0"/>
              <a:t> GO, </a:t>
            </a:r>
            <a:r>
              <a:rPr lang="en-US" dirty="0" err="1"/>
              <a:t>Iversen</a:t>
            </a:r>
            <a:r>
              <a:rPr lang="en-US" dirty="0"/>
              <a:t> DS, Moeller N, </a:t>
            </a:r>
            <a:r>
              <a:rPr lang="en-US" dirty="0" err="1"/>
              <a:t>Ovesen</a:t>
            </a:r>
            <a:r>
              <a:rPr lang="en-US" dirty="0"/>
              <a:t> P. Gestational diabetes: A clinical update. World J Diabetes 2015;6:1065-72</a:t>
            </a:r>
            <a:r>
              <a:rPr lang="en-US" dirty="0" smtClean="0"/>
              <a:t>.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WHO Diagnostic Criteria and classification of hyperglycemia first detected in pregnancy Geneva: WHO; 2013.</a:t>
            </a:r>
          </a:p>
          <a:p>
            <a:pPr>
              <a:buFont typeface="+mj-lt"/>
              <a:buAutoNum type="arabicPeriod"/>
            </a:pPr>
            <a:r>
              <a:rPr lang="en-IN" dirty="0" smtClean="0"/>
              <a:t>Leon MG, </a:t>
            </a:r>
            <a:r>
              <a:rPr lang="en-IN" dirty="0" err="1" smtClean="0"/>
              <a:t>Moussa</a:t>
            </a:r>
            <a:r>
              <a:rPr lang="en-IN" dirty="0" smtClean="0"/>
              <a:t> HN, Longo M, </a:t>
            </a:r>
            <a:r>
              <a:rPr lang="en-IN" dirty="0" err="1" smtClean="0"/>
              <a:t>Pedroza</a:t>
            </a:r>
            <a:r>
              <a:rPr lang="en-IN" dirty="0" smtClean="0"/>
              <a:t> C, </a:t>
            </a:r>
            <a:r>
              <a:rPr lang="en-IN" dirty="0" err="1" smtClean="0"/>
              <a:t>Haidar</a:t>
            </a:r>
            <a:r>
              <a:rPr lang="en-IN" dirty="0" smtClean="0"/>
              <a:t> ZA, Mendez-Figueroa H, </a:t>
            </a:r>
            <a:r>
              <a:rPr lang="en-IN" i="1" dirty="0" smtClean="0"/>
              <a:t>et al.</a:t>
            </a:r>
            <a:r>
              <a:rPr lang="en-IN" dirty="0" smtClean="0"/>
              <a:t> Rate of gestational diabetes mellitus and pregnancy outcomes in patients with chronic hypertension. Am J </a:t>
            </a:r>
            <a:r>
              <a:rPr lang="en-IN" dirty="0" err="1" smtClean="0"/>
              <a:t>Perinatol</a:t>
            </a:r>
            <a:r>
              <a:rPr lang="en-IN" dirty="0" smtClean="0"/>
              <a:t> 2016;33:745-50</a:t>
            </a:r>
            <a:endParaRPr lang="en-US" dirty="0" smtClean="0"/>
          </a:p>
          <a:p>
            <a:pPr>
              <a:buFont typeface="+mj-lt"/>
              <a:buAutoNum type="arabicPeriod"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Font typeface="+mj-lt"/>
              <a:buAutoNum type="arabicPeriod"/>
            </a:pP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xmlns="" val="18954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-858592"/>
            <a:ext cx="8596668" cy="1320800"/>
          </a:xfrm>
        </p:spPr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77334" y="640882"/>
            <a:ext cx="8596668" cy="596598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IN" dirty="0" smtClean="0"/>
          </a:p>
          <a:p>
            <a:pPr>
              <a:buAutoNum type="arabicPeriod" startAt="6"/>
            </a:pPr>
            <a:r>
              <a:rPr lang="en-US" dirty="0" smtClean="0"/>
              <a:t> </a:t>
            </a:r>
            <a:r>
              <a:rPr lang="en-IN" dirty="0" err="1" smtClean="0"/>
              <a:t>Crowther</a:t>
            </a:r>
            <a:r>
              <a:rPr lang="en-IN" dirty="0" smtClean="0"/>
              <a:t> CA, Hiller JE, Moss JR, </a:t>
            </a:r>
            <a:r>
              <a:rPr lang="en-IN" dirty="0" err="1" smtClean="0"/>
              <a:t>McPhee</a:t>
            </a:r>
            <a:r>
              <a:rPr lang="en-IN" dirty="0" smtClean="0"/>
              <a:t> AJ, Jeffries WS, Robinson JS; Australian Carbohydrate Intolerance Study in Pregnant Women (ACHOIS) Trial Group. Effect of treatment of gestational diabetes mellitus on pregnancy outcomes. </a:t>
            </a:r>
            <a:r>
              <a:rPr lang="en-IN" i="1" dirty="0" smtClean="0"/>
              <a:t>N</a:t>
            </a:r>
            <a:r>
              <a:rPr lang="en-IN" dirty="0" smtClean="0"/>
              <a:t> </a:t>
            </a:r>
            <a:r>
              <a:rPr lang="en-IN" dirty="0" err="1" smtClean="0"/>
              <a:t>Engl</a:t>
            </a:r>
            <a:r>
              <a:rPr lang="en-IN" dirty="0" smtClean="0"/>
              <a:t> J Med 2005;352:2477-86.</a:t>
            </a:r>
          </a:p>
          <a:p>
            <a:pPr>
              <a:buAutoNum type="arabicPeriod" startAt="6"/>
            </a:pPr>
            <a:r>
              <a:rPr lang="en-US" dirty="0" smtClean="0"/>
              <a:t> </a:t>
            </a:r>
            <a:r>
              <a:rPr lang="en-IN" dirty="0" err="1" smtClean="0"/>
              <a:t>Bhat</a:t>
            </a:r>
            <a:r>
              <a:rPr lang="en-IN" dirty="0" smtClean="0"/>
              <a:t> M, </a:t>
            </a:r>
            <a:r>
              <a:rPr lang="en-IN" dirty="0" err="1" smtClean="0"/>
              <a:t>Ramesha</a:t>
            </a:r>
            <a:r>
              <a:rPr lang="en-IN" dirty="0" smtClean="0"/>
              <a:t> KN, </a:t>
            </a:r>
            <a:r>
              <a:rPr lang="en-IN" dirty="0" err="1" smtClean="0"/>
              <a:t>Sarma</a:t>
            </a:r>
            <a:r>
              <a:rPr lang="en-IN" dirty="0" smtClean="0"/>
              <a:t> SP, </a:t>
            </a:r>
            <a:r>
              <a:rPr lang="en-IN" dirty="0" err="1" smtClean="0"/>
              <a:t>Sangeetha</a:t>
            </a:r>
            <a:r>
              <a:rPr lang="en-IN" dirty="0" smtClean="0"/>
              <a:t> </a:t>
            </a:r>
            <a:r>
              <a:rPr lang="en-IN" dirty="0" err="1" smtClean="0"/>
              <a:t>Menon</a:t>
            </a:r>
            <a:r>
              <a:rPr lang="en-IN" dirty="0" smtClean="0"/>
              <a:t> SC, Kumar G. Determinants of gestational diabetes mellitus: A case control study in a district tertiary care hospital in South India. </a:t>
            </a:r>
            <a:r>
              <a:rPr lang="en-IN" dirty="0" err="1" smtClean="0"/>
              <a:t>Int</a:t>
            </a:r>
            <a:r>
              <a:rPr lang="en-IN" dirty="0" smtClean="0"/>
              <a:t> J Diabetes Dev </a:t>
            </a:r>
            <a:r>
              <a:rPr lang="en-IN" dirty="0" err="1" smtClean="0"/>
              <a:t>Ctries</a:t>
            </a:r>
            <a:r>
              <a:rPr lang="en-IN" dirty="0" smtClean="0"/>
              <a:t> 2010;30:91-6.</a:t>
            </a:r>
            <a:endParaRPr lang="en-US" dirty="0" smtClean="0"/>
          </a:p>
          <a:p>
            <a:pPr>
              <a:buAutoNum type="arabicPeriod" startAt="6"/>
            </a:pPr>
            <a:r>
              <a:rPr lang="en-US" dirty="0" smtClean="0"/>
              <a:t> </a:t>
            </a:r>
            <a:r>
              <a:rPr lang="en-IN" dirty="0" err="1" smtClean="0"/>
              <a:t>Sreelakshmi</a:t>
            </a:r>
            <a:r>
              <a:rPr lang="en-IN" dirty="0" smtClean="0"/>
              <a:t> PR, Nair S, </a:t>
            </a:r>
            <a:r>
              <a:rPr lang="en-IN" dirty="0" err="1" smtClean="0"/>
              <a:t>Soman</a:t>
            </a:r>
            <a:r>
              <a:rPr lang="en-IN" dirty="0" smtClean="0"/>
              <a:t> B, Alex R, </a:t>
            </a:r>
            <a:r>
              <a:rPr lang="en-IN" dirty="0" err="1" smtClean="0"/>
              <a:t>Vijayakumar</a:t>
            </a:r>
            <a:r>
              <a:rPr lang="en-IN" dirty="0" smtClean="0"/>
              <a:t> K, </a:t>
            </a:r>
            <a:r>
              <a:rPr lang="en-IN" dirty="0" err="1" smtClean="0"/>
              <a:t>Kutty</a:t>
            </a:r>
            <a:r>
              <a:rPr lang="en-IN" dirty="0" smtClean="0"/>
              <a:t> VR. Maternal and neonatal outcomes of gestational diabetes: A retrospective cohort study from Southern India. J Family Med Prim Care 2015;4:395-8.</a:t>
            </a:r>
          </a:p>
          <a:p>
            <a:pPr>
              <a:buAutoNum type="arabicPeriod" startAt="6"/>
            </a:pPr>
            <a:r>
              <a:rPr lang="en-US" dirty="0" smtClean="0"/>
              <a:t> </a:t>
            </a:r>
            <a:r>
              <a:rPr lang="en-IN" dirty="0" err="1" smtClean="0"/>
              <a:t>Wahi</a:t>
            </a:r>
            <a:r>
              <a:rPr lang="en-IN" dirty="0" smtClean="0"/>
              <a:t> P, </a:t>
            </a:r>
            <a:r>
              <a:rPr lang="en-IN" dirty="0" err="1" smtClean="0"/>
              <a:t>Dogra</a:t>
            </a:r>
            <a:r>
              <a:rPr lang="en-IN" dirty="0" smtClean="0"/>
              <a:t> V, </a:t>
            </a:r>
            <a:r>
              <a:rPr lang="en-IN" dirty="0" err="1" smtClean="0"/>
              <a:t>Jandial</a:t>
            </a:r>
            <a:r>
              <a:rPr lang="en-IN" dirty="0" smtClean="0"/>
              <a:t> K, </a:t>
            </a:r>
            <a:r>
              <a:rPr lang="en-IN" dirty="0" err="1" smtClean="0"/>
              <a:t>Bhagat</a:t>
            </a:r>
            <a:r>
              <a:rPr lang="en-IN" dirty="0" smtClean="0"/>
              <a:t> R, Gupta R, Gupta S, </a:t>
            </a:r>
            <a:r>
              <a:rPr lang="en-IN" i="1" dirty="0" smtClean="0"/>
              <a:t>et al.</a:t>
            </a:r>
            <a:r>
              <a:rPr lang="en-IN" dirty="0" smtClean="0"/>
              <a:t> Prevalence of gestational diabetes mellitus (GDM) and its outcomes in Jammu region. J Assoc Physicians India 2011;59:227-30.</a:t>
            </a:r>
          </a:p>
          <a:p>
            <a:pPr marL="0" indent="0">
              <a:buNone/>
            </a:pPr>
            <a:r>
              <a:rPr lang="en-IN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12482233"/>
              </p:ext>
            </p:extLst>
          </p:nvPr>
        </p:nvGraphicFramePr>
        <p:xfrm>
          <a:off x="6272011" y="-858592"/>
          <a:ext cx="7046130" cy="548640"/>
        </p:xfrm>
        <a:graphic>
          <a:graphicData uri="http://schemas.openxmlformats.org/drawingml/2006/table">
            <a:tbl>
              <a:tblPr/>
              <a:tblGrid>
                <a:gridCol w="7046130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/>
                      </a:r>
                      <a:br>
                        <a:rPr lang="en-US" dirty="0"/>
                      </a:br>
                      <a:endParaRPr 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9618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84857" y="2202288"/>
            <a:ext cx="7521262" cy="3606084"/>
          </a:xfrm>
        </p:spPr>
      </p:pic>
    </p:spTree>
    <p:extLst>
      <p:ext uri="{BB962C8B-B14F-4D97-AF65-F5344CB8AC3E}">
        <p14:creationId xmlns:p14="http://schemas.microsoft.com/office/powerpoint/2010/main" xmlns="" val="137337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Gestational Diabetes Mellitus(GDM) is characterized by carbohydrate intolerance of varying severity with onset or first recognition during pregnancy(1).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It’s increasing prevalence results in significant short and long term impairments in the individual’s health and their offspring’s health.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Women with GDM are expected to have increased risk for the development of gestational hypertension or pre-</a:t>
            </a:r>
            <a:r>
              <a:rPr lang="en-US" dirty="0" err="1" smtClean="0"/>
              <a:t>eclampsia</a:t>
            </a:r>
            <a:r>
              <a:rPr lang="en-US" dirty="0" smtClean="0"/>
              <a:t>(2).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GDM is associated with an increased risk of maternal and fetal complications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55711" y="2212841"/>
            <a:ext cx="8596668" cy="3880773"/>
          </a:xfrm>
        </p:spPr>
        <p:txBody>
          <a:bodyPr>
            <a:normAutofit/>
          </a:bodyPr>
          <a:lstStyle/>
          <a:p>
            <a:pPr marL="0" indent="0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</a:rPr>
              <a:t>The rate of caesarean section is increased in the mother and the risk of </a:t>
            </a:r>
            <a:r>
              <a:rPr lang="en-US" sz="2400" dirty="0" err="1" smtClean="0">
                <a:solidFill>
                  <a:schemeClr val="tx1"/>
                </a:solidFill>
              </a:rPr>
              <a:t>macrosomia</a:t>
            </a:r>
            <a:r>
              <a:rPr lang="en-US" sz="2400" dirty="0" smtClean="0">
                <a:solidFill>
                  <a:schemeClr val="tx1"/>
                </a:solidFill>
              </a:rPr>
              <a:t> is increased in the new born(3).</a:t>
            </a:r>
          </a:p>
          <a:p>
            <a:pPr marL="0" indent="0">
              <a:buFont typeface="Wingdings" pitchFamily="2" charset="2"/>
              <a:buChar char="Ø"/>
            </a:pPr>
            <a:r>
              <a:rPr lang="en-US" sz="2400" dirty="0" smtClean="0"/>
              <a:t>The blood glucose control during pregnancy significantly reduces neonatal complications like macrosomia and shoulder </a:t>
            </a:r>
            <a:r>
              <a:rPr lang="en-US" sz="2400" dirty="0" err="1" smtClean="0"/>
              <a:t>dystocia</a:t>
            </a:r>
            <a:r>
              <a:rPr lang="en-US" sz="2400" dirty="0" smtClean="0"/>
              <a:t>.</a:t>
            </a:r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xmlns="" val="197494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AIMS AND OBJECTIVES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smtClean="0"/>
              <a:t> To study the maternal and fetal outcome in patients with gestational diabetes mellitus (GDM).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MATERIAL AND METHODS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                </a:t>
            </a:r>
            <a:r>
              <a:rPr lang="en-US" sz="2400" dirty="0" smtClean="0"/>
              <a:t>STUDY DESIGN:  retrospective cohort study </a:t>
            </a:r>
          </a:p>
          <a:p>
            <a:pPr marL="0" indent="0">
              <a:buNone/>
            </a:pPr>
            <a:r>
              <a:rPr lang="en-US" sz="2400" dirty="0" smtClean="0"/>
              <a:t>             PLACE : SMGS Hospital, Jammu </a:t>
            </a:r>
          </a:p>
          <a:p>
            <a:pPr marL="0" indent="0">
              <a:buNone/>
            </a:pPr>
            <a:r>
              <a:rPr lang="en-US" sz="2400" dirty="0" smtClean="0"/>
              <a:t>             TIME PERIOD : January 2020 to September 2020.</a:t>
            </a:r>
          </a:p>
          <a:p>
            <a:pPr marL="0" indent="0"/>
            <a:r>
              <a:rPr lang="en-US" sz="2400" dirty="0" smtClean="0"/>
              <a:t>All pregnant women were screened in the first antenatal visit using </a:t>
            </a:r>
            <a:r>
              <a:rPr lang="en-US" sz="2400" dirty="0"/>
              <a:t>F</a:t>
            </a:r>
            <a:r>
              <a:rPr lang="en-US" sz="2400" dirty="0" smtClean="0"/>
              <a:t>asting </a:t>
            </a:r>
            <a:r>
              <a:rPr lang="en-US" sz="2400" dirty="0"/>
              <a:t>B</a:t>
            </a:r>
            <a:r>
              <a:rPr lang="en-US" sz="2400" dirty="0" smtClean="0"/>
              <a:t>lood Glucose(FBG) values. If the FBG at the first visit was normal, 75g OGTT was performed at 24 weeks.</a:t>
            </a:r>
          </a:p>
          <a:p>
            <a:pPr marL="0" indent="0"/>
            <a:r>
              <a:rPr lang="en-US" sz="2400" dirty="0" smtClean="0"/>
              <a:t>In high risk patients, 75g OGTT was performed at 16 weeks and if normal was repeated at 24 weeks of gestation.</a:t>
            </a:r>
          </a:p>
        </p:txBody>
      </p:sp>
    </p:spTree>
    <p:extLst>
      <p:ext uri="{BB962C8B-B14F-4D97-AF65-F5344CB8AC3E}">
        <p14:creationId xmlns:p14="http://schemas.microsoft.com/office/powerpoint/2010/main" xmlns="" val="380023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/>
            <a:r>
              <a:rPr lang="en-US" sz="2400" dirty="0" smtClean="0"/>
              <a:t> High risk patients are defined as</a:t>
            </a:r>
          </a:p>
          <a:p>
            <a:pPr marL="0" indent="0">
              <a:buFont typeface="Wingdings" pitchFamily="2" charset="2"/>
              <a:buChar char="ü"/>
            </a:pPr>
            <a:r>
              <a:rPr lang="en-US" sz="2400" dirty="0" smtClean="0"/>
              <a:t> women with a history of unexplained still birth, IUFD or unexplained neonatal death</a:t>
            </a:r>
          </a:p>
          <a:p>
            <a:pPr marL="0" indent="0">
              <a:buFont typeface="Wingdings" pitchFamily="2" charset="2"/>
              <a:buChar char="ü"/>
            </a:pPr>
            <a:r>
              <a:rPr lang="en-US" sz="2400" dirty="0" smtClean="0"/>
              <a:t> birth of a baby with malformations associated with diabetes</a:t>
            </a:r>
          </a:p>
          <a:p>
            <a:pPr marL="0" indent="0">
              <a:buFont typeface="Wingdings" pitchFamily="2" charset="2"/>
              <a:buChar char="ü"/>
            </a:pPr>
            <a:r>
              <a:rPr lang="en-US" sz="2400" dirty="0" smtClean="0"/>
              <a:t> women with history of birth of a </a:t>
            </a:r>
            <a:r>
              <a:rPr lang="en-US" sz="2400" dirty="0" err="1" smtClean="0"/>
              <a:t>macrosomic</a:t>
            </a:r>
            <a:r>
              <a:rPr lang="en-US" sz="2400" dirty="0" smtClean="0"/>
              <a:t> baby weighing more than 4 </a:t>
            </a:r>
            <a:r>
              <a:rPr lang="en-US" sz="2400" dirty="0" err="1" smtClean="0"/>
              <a:t>Kgs</a:t>
            </a:r>
            <a:endParaRPr lang="en-US" sz="2400" dirty="0" smtClean="0"/>
          </a:p>
          <a:p>
            <a:pPr marL="0" indent="0">
              <a:buFont typeface="Wingdings" pitchFamily="2" charset="2"/>
              <a:buChar char="ü"/>
            </a:pPr>
            <a:r>
              <a:rPr lang="en-US" sz="2400" dirty="0" smtClean="0"/>
              <a:t> women with BMI more than 25 </a:t>
            </a:r>
            <a:r>
              <a:rPr lang="en-US" sz="2400" dirty="0" err="1" smtClean="0"/>
              <a:t>Kgs</a:t>
            </a:r>
            <a:r>
              <a:rPr lang="en-US" sz="2400" dirty="0" smtClean="0"/>
              <a:t>/m</a:t>
            </a:r>
            <a:r>
              <a:rPr lang="en-US" sz="2400" baseline="30000" dirty="0" smtClean="0"/>
              <a:t>2</a:t>
            </a:r>
          </a:p>
          <a:p>
            <a:pPr marL="0" indent="0">
              <a:buFont typeface="Wingdings" pitchFamily="2" charset="2"/>
              <a:buChar char="ü"/>
            </a:pPr>
            <a:r>
              <a:rPr lang="en-US" sz="2400" dirty="0" smtClean="0"/>
              <a:t> women with a history of PCOD.</a:t>
            </a:r>
            <a:endParaRPr lang="en-IN" sz="2400" baseline="300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7938" y="-1543564"/>
            <a:ext cx="9144000" cy="2387600"/>
          </a:xfrm>
        </p:spPr>
        <p:txBody>
          <a:bodyPr/>
          <a:lstStyle/>
          <a:p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7938" y="1030311"/>
            <a:ext cx="9144000" cy="4808786"/>
          </a:xfrm>
        </p:spPr>
        <p:txBody>
          <a:bodyPr>
            <a:noAutofit/>
          </a:bodyPr>
          <a:lstStyle/>
          <a:p>
            <a:pPr algn="l">
              <a:buFont typeface="Wingdings" pitchFamily="2" charset="2"/>
              <a:buChar char="ü"/>
            </a:pPr>
            <a:r>
              <a:rPr lang="en-US" sz="2400" b="0" dirty="0" smtClean="0">
                <a:solidFill>
                  <a:schemeClr val="tx1"/>
                </a:solidFill>
              </a:rPr>
              <a:t>The WHO criteria: FBG 5.1-6.9 </a:t>
            </a:r>
            <a:r>
              <a:rPr lang="en-US" sz="2400" b="0" dirty="0" err="1" smtClean="0">
                <a:solidFill>
                  <a:schemeClr val="tx1"/>
                </a:solidFill>
              </a:rPr>
              <a:t>mmol</a:t>
            </a:r>
            <a:r>
              <a:rPr lang="en-US" sz="2400" b="0" dirty="0" smtClean="0">
                <a:solidFill>
                  <a:schemeClr val="tx1"/>
                </a:solidFill>
              </a:rPr>
              <a:t>/L(92-125 mg/</a:t>
            </a:r>
            <a:r>
              <a:rPr lang="en-US" sz="2400" b="0" dirty="0" err="1" smtClean="0">
                <a:solidFill>
                  <a:schemeClr val="tx1"/>
                </a:solidFill>
              </a:rPr>
              <a:t>dL</a:t>
            </a:r>
            <a:r>
              <a:rPr lang="en-US" sz="2400" b="0" dirty="0" smtClean="0">
                <a:solidFill>
                  <a:schemeClr val="tx1"/>
                </a:solidFill>
              </a:rPr>
              <a:t>)</a:t>
            </a:r>
          </a:p>
          <a:p>
            <a:pPr algn="l">
              <a:buFont typeface="Wingdings" pitchFamily="2" charset="2"/>
              <a:buChar char="ü"/>
            </a:pPr>
            <a:r>
              <a:rPr lang="en-US" sz="2400" b="0" dirty="0" smtClean="0">
                <a:solidFill>
                  <a:schemeClr val="tx1"/>
                </a:solidFill>
              </a:rPr>
              <a:t>1hr plasma glucose </a:t>
            </a:r>
            <a:r>
              <a:rPr lang="en-US" sz="2400" b="0" u="sng" dirty="0" smtClean="0">
                <a:solidFill>
                  <a:schemeClr val="tx1"/>
                </a:solidFill>
              </a:rPr>
              <a:t>&gt;</a:t>
            </a:r>
            <a:r>
              <a:rPr lang="en-US" sz="2400" b="0" dirty="0" smtClean="0">
                <a:solidFill>
                  <a:schemeClr val="tx1"/>
                </a:solidFill>
              </a:rPr>
              <a:t> 10.0 mmol/L(180mg/dL) following a 75g oral glucose load</a:t>
            </a:r>
          </a:p>
          <a:p>
            <a:pPr algn="l">
              <a:buFont typeface="Wingdings" pitchFamily="2" charset="2"/>
              <a:buChar char="ü"/>
            </a:pPr>
            <a:r>
              <a:rPr lang="en-US" sz="2400" b="0" dirty="0" smtClean="0">
                <a:solidFill>
                  <a:schemeClr val="tx1"/>
                </a:solidFill>
              </a:rPr>
              <a:t> 2hr plasma glucose 8.5-11.0 mmol/L(153-199mg/dL) following a 75g oral glucose load</a:t>
            </a:r>
          </a:p>
          <a:p>
            <a:pPr algn="l">
              <a:buFont typeface="Wingdings" pitchFamily="2" charset="2"/>
              <a:buChar char="ü"/>
            </a:pPr>
            <a:r>
              <a:rPr lang="en-US" sz="2400" b="0" dirty="0" smtClean="0">
                <a:solidFill>
                  <a:schemeClr val="tx1"/>
                </a:solidFill>
              </a:rPr>
              <a:t> is used to diagnose GDM at anytime of pregnancy.</a:t>
            </a:r>
          </a:p>
          <a:p>
            <a:pPr algn="l"/>
            <a:endParaRPr lang="en-US" sz="2400" b="0" i="1" dirty="0" smtClean="0">
              <a:solidFill>
                <a:schemeClr val="tx1"/>
              </a:solidFill>
            </a:endParaRPr>
          </a:p>
          <a:p>
            <a:pPr algn="l"/>
            <a:r>
              <a:rPr lang="en-US" sz="2400" b="0" i="1" dirty="0" smtClean="0">
                <a:solidFill>
                  <a:schemeClr val="tx1"/>
                </a:solidFill>
              </a:rPr>
              <a:t>Inclusion criteria:</a:t>
            </a:r>
          </a:p>
          <a:p>
            <a:pPr algn="l">
              <a:buFont typeface="Wingdings" pitchFamily="2" charset="2"/>
              <a:buChar char="ü"/>
            </a:pPr>
            <a:r>
              <a:rPr lang="en-US" sz="2400" b="0" dirty="0" smtClean="0">
                <a:solidFill>
                  <a:schemeClr val="tx1"/>
                </a:solidFill>
              </a:rPr>
              <a:t> patients with GDM who were managed and delivered in our hospital.</a:t>
            </a:r>
          </a:p>
        </p:txBody>
      </p:sp>
    </p:spTree>
    <p:extLst>
      <p:ext uri="{BB962C8B-B14F-4D97-AF65-F5344CB8AC3E}">
        <p14:creationId xmlns:p14="http://schemas.microsoft.com/office/powerpoint/2010/main" xmlns="" val="262163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3848" y="-1298865"/>
            <a:ext cx="9144000" cy="2387600"/>
          </a:xfrm>
        </p:spPr>
        <p:txBody>
          <a:bodyPr/>
          <a:lstStyle/>
          <a:p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3696" y="1335355"/>
            <a:ext cx="9144000" cy="4460137"/>
          </a:xfrm>
        </p:spPr>
        <p:txBody>
          <a:bodyPr>
            <a:normAutofit lnSpcReduction="10000"/>
          </a:bodyPr>
          <a:lstStyle/>
          <a:p>
            <a:pPr algn="l">
              <a:buFont typeface="Wingdings" pitchFamily="2" charset="2"/>
              <a:buChar char="Ø"/>
            </a:pPr>
            <a:r>
              <a:rPr lang="en-US" sz="2800" b="0" dirty="0" smtClean="0">
                <a:solidFill>
                  <a:schemeClr val="tx1"/>
                </a:solidFill>
              </a:rPr>
              <a:t>A note of medical co-morbidities was also made if present. Height, weight, blood pressure, HbA1c, 24hrs urinary proteins were also done in all the patients.</a:t>
            </a:r>
            <a:endParaRPr lang="en-IN" sz="2800" b="0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Ø"/>
            </a:pPr>
            <a:r>
              <a:rPr lang="en-US" sz="2800" b="0" dirty="0" smtClean="0">
                <a:solidFill>
                  <a:schemeClr val="tx1"/>
                </a:solidFill>
              </a:rPr>
              <a:t>Maternal complications which were noted during pregnancy included pre-eclampsia and complications during labor included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800" b="0" dirty="0" smtClean="0">
                <a:solidFill>
                  <a:schemeClr val="tx1"/>
                </a:solidFill>
              </a:rPr>
              <a:t>Unsatisfactory progress of labor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800" b="0" dirty="0" smtClean="0">
                <a:solidFill>
                  <a:schemeClr val="tx1"/>
                </a:solidFill>
              </a:rPr>
              <a:t>Pre-mature rupture of membranes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800" b="0" dirty="0" smtClean="0">
                <a:solidFill>
                  <a:schemeClr val="tx1"/>
                </a:solidFill>
              </a:rPr>
              <a:t>Perineal tear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800" b="0" dirty="0" smtClean="0">
                <a:solidFill>
                  <a:schemeClr val="tx1"/>
                </a:solidFill>
              </a:rPr>
              <a:t>Shoulder dystocia</a:t>
            </a:r>
            <a:endParaRPr lang="en-IN" sz="28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48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453" y="-1607958"/>
            <a:ext cx="9144000" cy="2387600"/>
          </a:xfrm>
        </p:spPr>
        <p:txBody>
          <a:bodyPr/>
          <a:lstStyle/>
          <a:p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7988" y="852868"/>
            <a:ext cx="9144000" cy="5406263"/>
          </a:xfrm>
        </p:spPr>
        <p:txBody>
          <a:bodyPr/>
          <a:lstStyle/>
          <a:p>
            <a:pPr algn="l">
              <a:buFont typeface="Wingdings" pitchFamily="2" charset="2"/>
              <a:buChar char="Ø"/>
            </a:pPr>
            <a:r>
              <a:rPr lang="en-US" sz="2800" b="0" dirty="0" smtClean="0">
                <a:solidFill>
                  <a:schemeClr val="tx1"/>
                </a:solidFill>
              </a:rPr>
              <a:t>Neonatal complications which were noted included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800" b="0" dirty="0" smtClean="0">
                <a:solidFill>
                  <a:schemeClr val="tx1"/>
                </a:solidFill>
              </a:rPr>
              <a:t>Prematurity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800" b="0" dirty="0" smtClean="0">
                <a:solidFill>
                  <a:schemeClr val="tx1"/>
                </a:solidFill>
              </a:rPr>
              <a:t>Respiratory distress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800" b="0" dirty="0" smtClean="0">
                <a:solidFill>
                  <a:schemeClr val="tx1"/>
                </a:solidFill>
              </a:rPr>
              <a:t>Hypoglycemia(Plasma glucose levels&lt; 45mg/dL)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800" b="0" dirty="0" smtClean="0">
                <a:solidFill>
                  <a:schemeClr val="tx1"/>
                </a:solidFill>
              </a:rPr>
              <a:t>Fetal demise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800" b="0" dirty="0" smtClean="0">
                <a:solidFill>
                  <a:schemeClr val="tx1"/>
                </a:solidFill>
              </a:rPr>
              <a:t>Congenital anomalies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en-US" sz="2800" b="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Wingdings" pitchFamily="2" charset="2"/>
              <a:buChar char="Ø"/>
            </a:pPr>
            <a:r>
              <a:rPr lang="en-US" sz="2800" b="0" dirty="0" smtClean="0">
                <a:solidFill>
                  <a:schemeClr val="tx1"/>
                </a:solidFill>
              </a:rPr>
              <a:t>Pregnant women who had normal OGTT were taken as controls. They were matched for age and parity.</a:t>
            </a:r>
            <a:endParaRPr lang="en-IN" sz="2800" b="0" dirty="0" smtClean="0">
              <a:solidFill>
                <a:schemeClr val="tx1"/>
              </a:solidFill>
            </a:endParaRPr>
          </a:p>
          <a:p>
            <a:pPr marL="342900" indent="-342900" algn="l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16783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447</TotalTime>
  <Words>1074</Words>
  <Application>Microsoft Office PowerPoint</Application>
  <PresentationFormat>Custom</PresentationFormat>
  <Paragraphs>187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Oriel</vt:lpstr>
      <vt:lpstr> MATERNAL AND FETAL OUTCOME IN PATIENTS WITH GESTATIONAL DIABETES MELLITUS </vt:lpstr>
      <vt:lpstr>INTRODUCTION</vt:lpstr>
      <vt:lpstr>Slide 3</vt:lpstr>
      <vt:lpstr>AIMS AND OBJECTIVES</vt:lpstr>
      <vt:lpstr>MATERIAL AND METHODS</vt:lpstr>
      <vt:lpstr>Slide 6</vt:lpstr>
      <vt:lpstr>Slide 7</vt:lpstr>
      <vt:lpstr>Slide 8</vt:lpstr>
      <vt:lpstr>Slide 9</vt:lpstr>
      <vt:lpstr>RESULTS</vt:lpstr>
      <vt:lpstr> table 2. Maternal and neonatal complications among cases and controls</vt:lpstr>
      <vt:lpstr>Table 3 Mode of delivery</vt:lpstr>
      <vt:lpstr>DISCUSSION</vt:lpstr>
      <vt:lpstr>Slide 14</vt:lpstr>
      <vt:lpstr>CONCLUSION</vt:lpstr>
      <vt:lpstr>LIMITATION OF STUDY</vt:lpstr>
      <vt:lpstr>REFERENCES</vt:lpstr>
      <vt:lpstr>Slide 18</vt:lpstr>
      <vt:lpstr>Slide 19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IMPACT OF GESTATIONAL DIABETES MELLITUS ON MATERNAL AND FETAL OUTCOME</dc:title>
  <dc:creator>Hp</dc:creator>
  <cp:lastModifiedBy>HP</cp:lastModifiedBy>
  <cp:revision>51</cp:revision>
  <cp:lastPrinted>2021-02-04T12:23:04Z</cp:lastPrinted>
  <dcterms:created xsi:type="dcterms:W3CDTF">2021-02-01T06:56:10Z</dcterms:created>
  <dcterms:modified xsi:type="dcterms:W3CDTF">2021-09-15T05:49:47Z</dcterms:modified>
</cp:coreProperties>
</file>