
<file path=[Content_Types].xml><?xml version="1.0" encoding="utf-8"?>
<Types xmlns="http://schemas.openxmlformats.org/package/2006/content-types">
  <Default Extension="xml" ContentType="application/xml"/>
  <Default Extension="rels" ContentType="application/vnd.openxmlformats-package.relationships+xml"/>
  <Default Extension="xlsx" ContentType="application/ks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70" r:id="rId13"/>
    <p:sldId id="271"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EC630"/>
    <a:srgbClr val="52CBBE"/>
    <a:srgbClr val="FF5969"/>
    <a:srgbClr val="5D7373"/>
    <a:srgbClr val="00A0A8"/>
    <a:srgbClr val="52C9BD"/>
    <a:srgbClr val="F0EE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81" autoAdjust="0"/>
    <p:restoredTop sz="94660"/>
  </p:normalViewPr>
  <p:slideViewPr>
    <p:cSldViewPr snapToGrid="0">
      <p:cViewPr varScale="1">
        <p:scale>
          <a:sx n="83" d="100"/>
          <a:sy n="83" d="100"/>
        </p:scale>
        <p:origin x="232" y="8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Medical student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18-20</c:v>
                </c:pt>
                <c:pt idx="1">
                  <c:v>21-25</c:v>
                </c:pt>
                <c:pt idx="2">
                  <c:v>&gt;25</c:v>
                </c:pt>
                <c:pt idx="3">
                  <c:v>total</c:v>
                </c:pt>
              </c:strCache>
            </c:strRef>
          </c:cat>
          <c:val>
            <c:numRef>
              <c:f>Sheet1!$B$2:$B$5</c:f>
              <c:numCache>
                <c:formatCode>General</c:formatCode>
                <c:ptCount val="4"/>
                <c:pt idx="0">
                  <c:v>49.0</c:v>
                </c:pt>
                <c:pt idx="1">
                  <c:v>123.0</c:v>
                </c:pt>
                <c:pt idx="2">
                  <c:v>3.0</c:v>
                </c:pt>
                <c:pt idx="3">
                  <c:v>175.0</c:v>
                </c:pt>
              </c:numCache>
            </c:numRef>
          </c:val>
        </c:ser>
        <c:ser>
          <c:idx val="1"/>
          <c:order val="1"/>
          <c:tx>
            <c:strRef>
              <c:f>Sheet1!$C$1</c:f>
              <c:strCache>
                <c:ptCount val="1"/>
                <c:pt idx="0">
                  <c:v>Nursing student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18-20</c:v>
                </c:pt>
                <c:pt idx="1">
                  <c:v>21-25</c:v>
                </c:pt>
                <c:pt idx="2">
                  <c:v>&gt;25</c:v>
                </c:pt>
                <c:pt idx="3">
                  <c:v>total</c:v>
                </c:pt>
              </c:strCache>
            </c:strRef>
          </c:cat>
          <c:val>
            <c:numRef>
              <c:f>Sheet1!$C$2:$C$5</c:f>
              <c:numCache>
                <c:formatCode>General</c:formatCode>
                <c:ptCount val="4"/>
                <c:pt idx="0">
                  <c:v>47.0</c:v>
                </c:pt>
                <c:pt idx="1">
                  <c:v>19.0</c:v>
                </c:pt>
                <c:pt idx="2">
                  <c:v>2.0</c:v>
                </c:pt>
                <c:pt idx="3">
                  <c:v>68.0</c:v>
                </c:pt>
              </c:numCache>
            </c:numRef>
          </c:val>
        </c:ser>
        <c:ser>
          <c:idx val="2"/>
          <c:order val="2"/>
          <c:tx>
            <c:strRef>
              <c:f>Sheet1!$D$1</c:f>
              <c:strCache>
                <c:ptCount val="1"/>
                <c:pt idx="0">
                  <c:v>total</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18-20</c:v>
                </c:pt>
                <c:pt idx="1">
                  <c:v>21-25</c:v>
                </c:pt>
                <c:pt idx="2">
                  <c:v>&gt;25</c:v>
                </c:pt>
                <c:pt idx="3">
                  <c:v>total</c:v>
                </c:pt>
              </c:strCache>
            </c:strRef>
          </c:cat>
          <c:val>
            <c:numRef>
              <c:f>Sheet1!$D$2:$D$5</c:f>
              <c:numCache>
                <c:formatCode>General</c:formatCode>
                <c:ptCount val="4"/>
                <c:pt idx="0">
                  <c:v>96.0</c:v>
                </c:pt>
                <c:pt idx="1">
                  <c:v>142.0</c:v>
                </c:pt>
                <c:pt idx="2">
                  <c:v>5.0</c:v>
                </c:pt>
                <c:pt idx="3">
                  <c:v>5.0</c:v>
                </c:pt>
              </c:numCache>
            </c:numRef>
          </c:val>
        </c:ser>
        <c:dLbls>
          <c:showLegendKey val="0"/>
          <c:showVal val="0"/>
          <c:showCatName val="0"/>
          <c:showSerName val="0"/>
          <c:showPercent val="0"/>
          <c:showBubbleSize val="0"/>
        </c:dLbls>
        <c:gapWidth val="150"/>
        <c:axId val="-1642483168"/>
        <c:axId val="-1901531744"/>
      </c:barChart>
      <c:catAx>
        <c:axId val="-1642483168"/>
        <c:scaling>
          <c:orientation val="minMax"/>
        </c:scaling>
        <c:delete val="0"/>
        <c:axPos val="b"/>
        <c:numFmt formatCode="General" sourceLinked="0"/>
        <c:majorTickMark val="out"/>
        <c:minorTickMark val="none"/>
        <c:tickLblPos val="nextTo"/>
        <c:crossAx val="-1901531744"/>
        <c:crosses val="autoZero"/>
        <c:auto val="1"/>
        <c:lblAlgn val="ctr"/>
        <c:lblOffset val="100"/>
        <c:noMultiLvlLbl val="0"/>
      </c:catAx>
      <c:valAx>
        <c:axId val="-1901531744"/>
        <c:scaling>
          <c:orientation val="minMax"/>
        </c:scaling>
        <c:delete val="0"/>
        <c:axPos val="l"/>
        <c:majorGridlines/>
        <c:numFmt formatCode="General" sourceLinked="1"/>
        <c:majorTickMark val="out"/>
        <c:minorTickMark val="none"/>
        <c:tickLblPos val="nextTo"/>
        <c:crossAx val="-1642483168"/>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Type of vaccine recieved</a:t>
            </a:r>
          </a:p>
        </c:rich>
      </c:tx>
      <c:overlay val="0"/>
    </c:title>
    <c:autoTitleDeleted val="0"/>
    <c:plotArea>
      <c:layout/>
      <c:pieChart>
        <c:varyColors val="1"/>
        <c:ser>
          <c:idx val="0"/>
          <c:order val="0"/>
          <c:tx>
            <c:strRef>
              <c:f>Sheet1!$B$1</c:f>
              <c:strCache>
                <c:ptCount val="1"/>
                <c:pt idx="0">
                  <c:v>Sales</c:v>
                </c:pt>
              </c:strCache>
            </c:strRef>
          </c:tx>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Vaccine B</c:v>
                </c:pt>
                <c:pt idx="1">
                  <c:v>Vaccine A</c:v>
                </c:pt>
              </c:strCache>
            </c:strRef>
          </c:cat>
          <c:val>
            <c:numRef>
              <c:f>Sheet1!$B$2:$B$3</c:f>
              <c:numCache>
                <c:formatCode>General</c:formatCode>
                <c:ptCount val="2"/>
                <c:pt idx="0">
                  <c:v>216.0</c:v>
                </c:pt>
                <c:pt idx="1">
                  <c:v>27.0</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50"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1048751"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5EBB47-3AFC-4833-AACD-874B82986B06}" type="datetimeFigureOut">
              <a:rPr lang="en-IN" smtClean="0"/>
              <a:t>15/09/21</a:t>
            </a:fld>
            <a:endParaRPr lang="en-IN"/>
          </a:p>
        </p:txBody>
      </p:sp>
      <p:sp>
        <p:nvSpPr>
          <p:cNvPr id="1048752"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a:p>
        </p:txBody>
      </p:sp>
      <p:sp>
        <p:nvSpPr>
          <p:cNvPr id="1048753"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48754"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1048755"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93FCD1-826E-42E1-825A-E667C640FF44}"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50"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1048651"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48652"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653" name="Footer Placeholder 4"/>
          <p:cNvSpPr>
            <a:spLocks noGrp="1"/>
          </p:cNvSpPr>
          <p:nvPr>
            <p:ph type="ftr" sz="quarter" idx="11"/>
          </p:nvPr>
        </p:nvSpPr>
        <p:spPr/>
        <p:txBody>
          <a:bodyPr/>
          <a:lstStyle/>
          <a:p>
            <a:endParaRPr lang="de-DE"/>
          </a:p>
        </p:txBody>
      </p:sp>
      <p:sp>
        <p:nvSpPr>
          <p:cNvPr id="1048654"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1048655" name="Slide Number Placeholder 5"/>
          <p:cNvSpPr>
            <a:spLocks noGrp="1"/>
          </p:cNvSpPr>
          <p:nvPr>
            <p:ph type="sldNum" sz="quarter" idx="12"/>
          </p:nvPr>
        </p:nvSpPr>
        <p:spPr>
          <a:xfrm>
            <a:off x="531812" y="4529540"/>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1048717"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1048718"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719"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720" name="Footer Placeholder 4"/>
          <p:cNvSpPr>
            <a:spLocks noGrp="1"/>
          </p:cNvSpPr>
          <p:nvPr>
            <p:ph type="ftr" sz="quarter" idx="11"/>
          </p:nvPr>
        </p:nvSpPr>
        <p:spPr/>
        <p:txBody>
          <a:bodyPr/>
          <a:lstStyle/>
          <a:p>
            <a:endParaRPr lang="de-DE"/>
          </a:p>
        </p:txBody>
      </p:sp>
      <p:sp>
        <p:nvSpPr>
          <p:cNvPr id="104872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22" name="Slide Number Placeholder 5"/>
          <p:cNvSpPr>
            <a:spLocks noGrp="1"/>
          </p:cNvSpPr>
          <p:nvPr>
            <p:ph type="sldNum" sz="quarter" idx="12"/>
          </p:nvPr>
        </p:nvSpPr>
        <p:spPr>
          <a:xfrm>
            <a:off x="531812" y="3244139"/>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048670"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048671"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smtClean="0"/>
              <a:t>Click to edit Master text styles</a:t>
            </a:r>
          </a:p>
        </p:txBody>
      </p:sp>
      <p:sp>
        <p:nvSpPr>
          <p:cNvPr id="1048672"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73"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674" name="Footer Placeholder 4"/>
          <p:cNvSpPr>
            <a:spLocks noGrp="1"/>
          </p:cNvSpPr>
          <p:nvPr>
            <p:ph type="ftr" sz="quarter" idx="11"/>
          </p:nvPr>
        </p:nvSpPr>
        <p:spPr/>
        <p:txBody>
          <a:bodyPr/>
          <a:lstStyle/>
          <a:p>
            <a:endParaRPr lang="de-DE"/>
          </a:p>
        </p:txBody>
      </p:sp>
      <p:sp>
        <p:nvSpPr>
          <p:cNvPr id="1048675"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76" name="Slide Number Placeholder 5"/>
          <p:cNvSpPr>
            <a:spLocks noGrp="1"/>
          </p:cNvSpPr>
          <p:nvPr>
            <p:ph type="sldNum" sz="quarter" idx="12"/>
          </p:nvPr>
        </p:nvSpPr>
        <p:spPr>
          <a:xfrm>
            <a:off x="531812" y="3244139"/>
            <a:ext cx="779767" cy="365125"/>
          </a:xfrm>
        </p:spPr>
        <p:txBody>
          <a:bodyPr/>
          <a:lstStyle/>
          <a:p>
            <a:fld id="{A4489FD0-501B-4C6F-9CB2-8996B7BF4EFE}" type="slidenum">
              <a:rPr lang="de-DE" smtClean="0"/>
              <a:t>‹#›</a:t>
            </a:fld>
            <a:endParaRPr lang="de-DE"/>
          </a:p>
        </p:txBody>
      </p:sp>
      <p:sp>
        <p:nvSpPr>
          <p:cNvPr id="1048677"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048678"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1048711"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1048712"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1048713" name="Date Placeholder 4"/>
          <p:cNvSpPr>
            <a:spLocks noGrp="1"/>
          </p:cNvSpPr>
          <p:nvPr>
            <p:ph type="dt" sz="half" idx="10"/>
          </p:nvPr>
        </p:nvSpPr>
        <p:spPr/>
        <p:txBody>
          <a:bodyPr/>
          <a:lstStyle/>
          <a:p>
            <a:fld id="{3FDFAF59-80FD-42F8-B77B-6179688B7234}" type="datetimeFigureOut">
              <a:rPr lang="de-DE" smtClean="0"/>
              <a:t>15.09.21</a:t>
            </a:fld>
            <a:endParaRPr lang="de-DE"/>
          </a:p>
        </p:txBody>
      </p:sp>
      <p:sp>
        <p:nvSpPr>
          <p:cNvPr id="1048714" name="Footer Placeholder 5"/>
          <p:cNvSpPr>
            <a:spLocks noGrp="1"/>
          </p:cNvSpPr>
          <p:nvPr>
            <p:ph type="ftr" sz="quarter" idx="11"/>
          </p:nvPr>
        </p:nvSpPr>
        <p:spPr/>
        <p:txBody>
          <a:bodyPr/>
          <a:lstStyle/>
          <a:p>
            <a:endParaRPr lang="de-DE"/>
          </a:p>
        </p:txBody>
      </p:sp>
      <p:sp>
        <p:nvSpPr>
          <p:cNvPr id="1048715"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16" name="Slide Number Placeholder 6"/>
          <p:cNvSpPr>
            <a:spLocks noGrp="1"/>
          </p:cNvSpPr>
          <p:nvPr>
            <p:ph type="sldNum" sz="quarter" idx="12"/>
          </p:nvPr>
        </p:nvSpPr>
        <p:spPr>
          <a:xfrm>
            <a:off x="531812" y="4983087"/>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048661"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048662"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smtClean="0"/>
              <a:t>Click to edit Master text styles</a:t>
            </a:r>
          </a:p>
        </p:txBody>
      </p:sp>
      <p:sp>
        <p:nvSpPr>
          <p:cNvPr id="1048663"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1048664" name="Date Placeholder 4"/>
          <p:cNvSpPr>
            <a:spLocks noGrp="1"/>
          </p:cNvSpPr>
          <p:nvPr>
            <p:ph type="dt" sz="half" idx="10"/>
          </p:nvPr>
        </p:nvSpPr>
        <p:spPr/>
        <p:txBody>
          <a:bodyPr/>
          <a:lstStyle/>
          <a:p>
            <a:fld id="{3FDFAF59-80FD-42F8-B77B-6179688B7234}" type="datetimeFigureOut">
              <a:rPr lang="de-DE" smtClean="0"/>
              <a:t>15.09.21</a:t>
            </a:fld>
            <a:endParaRPr lang="de-DE"/>
          </a:p>
        </p:txBody>
      </p:sp>
      <p:sp>
        <p:nvSpPr>
          <p:cNvPr id="1048665" name="Footer Placeholder 5"/>
          <p:cNvSpPr>
            <a:spLocks noGrp="1"/>
          </p:cNvSpPr>
          <p:nvPr>
            <p:ph type="ftr" sz="quarter" idx="11"/>
          </p:nvPr>
        </p:nvSpPr>
        <p:spPr/>
        <p:txBody>
          <a:bodyPr/>
          <a:lstStyle/>
          <a:p>
            <a:endParaRPr lang="de-DE"/>
          </a:p>
        </p:txBody>
      </p:sp>
      <p:sp>
        <p:nvSpPr>
          <p:cNvPr id="1048666"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67" name="Slide Number Placeholder 6"/>
          <p:cNvSpPr>
            <a:spLocks noGrp="1"/>
          </p:cNvSpPr>
          <p:nvPr>
            <p:ph type="sldNum" sz="quarter" idx="12"/>
          </p:nvPr>
        </p:nvSpPr>
        <p:spPr>
          <a:xfrm>
            <a:off x="531812" y="4983087"/>
            <a:ext cx="779767" cy="365125"/>
          </a:xfrm>
        </p:spPr>
        <p:txBody>
          <a:bodyPr/>
          <a:lstStyle/>
          <a:p>
            <a:fld id="{A4489FD0-501B-4C6F-9CB2-8996B7BF4EFE}" type="slidenum">
              <a:rPr lang="de-DE" smtClean="0"/>
              <a:t>‹#›</a:t>
            </a:fld>
            <a:endParaRPr lang="de-DE"/>
          </a:p>
        </p:txBody>
      </p:sp>
      <p:sp>
        <p:nvSpPr>
          <p:cNvPr id="1048668"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048669"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1048730"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104873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smtClean="0"/>
              <a:t>Click to edit Master text styles</a:t>
            </a:r>
          </a:p>
        </p:txBody>
      </p:sp>
      <p:sp>
        <p:nvSpPr>
          <p:cNvPr id="1048732"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1048733" name="Date Placeholder 4"/>
          <p:cNvSpPr>
            <a:spLocks noGrp="1"/>
          </p:cNvSpPr>
          <p:nvPr>
            <p:ph type="dt" sz="half" idx="10"/>
          </p:nvPr>
        </p:nvSpPr>
        <p:spPr/>
        <p:txBody>
          <a:bodyPr/>
          <a:lstStyle/>
          <a:p>
            <a:fld id="{3FDFAF59-80FD-42F8-B77B-6179688B7234}" type="datetimeFigureOut">
              <a:rPr lang="de-DE" smtClean="0"/>
              <a:t>15.09.21</a:t>
            </a:fld>
            <a:endParaRPr lang="de-DE"/>
          </a:p>
        </p:txBody>
      </p:sp>
      <p:sp>
        <p:nvSpPr>
          <p:cNvPr id="1048734" name="Footer Placeholder 5"/>
          <p:cNvSpPr>
            <a:spLocks noGrp="1"/>
          </p:cNvSpPr>
          <p:nvPr>
            <p:ph type="ftr" sz="quarter" idx="11"/>
          </p:nvPr>
        </p:nvSpPr>
        <p:spPr/>
        <p:txBody>
          <a:bodyPr/>
          <a:lstStyle/>
          <a:p>
            <a:endParaRPr lang="de-DE"/>
          </a:p>
        </p:txBody>
      </p:sp>
      <p:sp>
        <p:nvSpPr>
          <p:cNvPr id="1048735"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36" name="Slide Number Placeholder 6"/>
          <p:cNvSpPr>
            <a:spLocks noGrp="1"/>
          </p:cNvSpPr>
          <p:nvPr>
            <p:ph type="sldNum" sz="quarter" idx="12"/>
          </p:nvPr>
        </p:nvSpPr>
        <p:spPr>
          <a:xfrm>
            <a:off x="531812" y="4983087"/>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86" name="Title 1"/>
          <p:cNvSpPr>
            <a:spLocks noGrp="1"/>
          </p:cNvSpPr>
          <p:nvPr>
            <p:ph type="title"/>
          </p:nvPr>
        </p:nvSpPr>
        <p:spPr/>
        <p:txBody>
          <a:bodyPr/>
          <a:lstStyle/>
          <a:p>
            <a:r>
              <a:rPr lang="en-US" smtClean="0"/>
              <a:t>Click to edit Master title style</a:t>
            </a:r>
            <a:endParaRPr lang="en-US" dirty="0"/>
          </a:p>
        </p:txBody>
      </p:sp>
      <p:sp>
        <p:nvSpPr>
          <p:cNvPr id="1048687"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88"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689" name="Footer Placeholder 4"/>
          <p:cNvSpPr>
            <a:spLocks noGrp="1"/>
          </p:cNvSpPr>
          <p:nvPr>
            <p:ph type="ftr" sz="quarter" idx="11"/>
          </p:nvPr>
        </p:nvSpPr>
        <p:spPr/>
        <p:txBody>
          <a:bodyPr/>
          <a:lstStyle/>
          <a:p>
            <a:endParaRPr lang="de-DE"/>
          </a:p>
        </p:txBody>
      </p:sp>
      <p:sp>
        <p:nvSpPr>
          <p:cNvPr id="104869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91" name="Slide Number Placeholder 5"/>
          <p:cNvSpPr>
            <a:spLocks noGrp="1"/>
          </p:cNvSpPr>
          <p:nvPr>
            <p:ph type="sldNum" sz="quarter" idx="12"/>
          </p:nvPr>
        </p:nvSpPr>
        <p:spPr/>
        <p:txBody>
          <a:bodyPr/>
          <a:lstStyle/>
          <a:p>
            <a:fld id="{A4489FD0-501B-4C6F-9CB2-8996B7BF4EFE}" type="slidenum">
              <a:rPr lang="de-DE" smtClean="0"/>
              <a:t>‹#›</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44"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1048745"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46"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747" name="Footer Placeholder 4"/>
          <p:cNvSpPr>
            <a:spLocks noGrp="1"/>
          </p:cNvSpPr>
          <p:nvPr>
            <p:ph type="ftr" sz="quarter" idx="11"/>
          </p:nvPr>
        </p:nvSpPr>
        <p:spPr/>
        <p:txBody>
          <a:bodyPr/>
          <a:lstStyle/>
          <a:p>
            <a:endParaRPr lang="de-DE"/>
          </a:p>
        </p:txBody>
      </p:sp>
      <p:sp>
        <p:nvSpPr>
          <p:cNvPr id="104874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49" name="Slide Number Placeholder 5"/>
          <p:cNvSpPr>
            <a:spLocks noGrp="1"/>
          </p:cNvSpPr>
          <p:nvPr>
            <p:ph type="sldNum" sz="quarter" idx="12"/>
          </p:nvPr>
        </p:nvSpPr>
        <p:spPr/>
        <p:txBody>
          <a:bodyPr/>
          <a:lstStyle/>
          <a:p>
            <a:fld id="{A4489FD0-501B-4C6F-9CB2-8996B7BF4EFE}" type="slidenum">
              <a:rPr lang="de-DE" smtClean="0"/>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6"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1048607"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08"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609" name="Footer Placeholder 4"/>
          <p:cNvSpPr>
            <a:spLocks noGrp="1"/>
          </p:cNvSpPr>
          <p:nvPr>
            <p:ph type="ftr" sz="quarter" idx="11"/>
          </p:nvPr>
        </p:nvSpPr>
        <p:spPr/>
        <p:txBody>
          <a:bodyPr/>
          <a:lstStyle/>
          <a:p>
            <a:endParaRPr lang="de-DE"/>
          </a:p>
        </p:txBody>
      </p:sp>
      <p:sp>
        <p:nvSpPr>
          <p:cNvPr id="10486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11" name="Slide Number Placeholder 5"/>
          <p:cNvSpPr>
            <a:spLocks noGrp="1"/>
          </p:cNvSpPr>
          <p:nvPr>
            <p:ph type="sldNum" sz="quarter" idx="12"/>
          </p:nvPr>
        </p:nvSpPr>
        <p:spPr/>
        <p:txBody>
          <a:bodyPr/>
          <a:lstStyle/>
          <a:p>
            <a:fld id="{A4489FD0-501B-4C6F-9CB2-8996B7BF4EFE}" type="slidenum">
              <a:rPr lang="de-DE" smtClean="0"/>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9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104869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94" name="Date Placeholder 3"/>
          <p:cNvSpPr>
            <a:spLocks noGrp="1"/>
          </p:cNvSpPr>
          <p:nvPr>
            <p:ph type="dt" sz="half" idx="10"/>
          </p:nvPr>
        </p:nvSpPr>
        <p:spPr/>
        <p:txBody>
          <a:bodyPr/>
          <a:lstStyle/>
          <a:p>
            <a:fld id="{3FDFAF59-80FD-42F8-B77B-6179688B7234}" type="datetimeFigureOut">
              <a:rPr lang="de-DE" smtClean="0"/>
              <a:t>15.09.21</a:t>
            </a:fld>
            <a:endParaRPr lang="de-DE"/>
          </a:p>
        </p:txBody>
      </p:sp>
      <p:sp>
        <p:nvSpPr>
          <p:cNvPr id="1048695" name="Footer Placeholder 4"/>
          <p:cNvSpPr>
            <a:spLocks noGrp="1"/>
          </p:cNvSpPr>
          <p:nvPr>
            <p:ph type="ftr" sz="quarter" idx="11"/>
          </p:nvPr>
        </p:nvSpPr>
        <p:spPr/>
        <p:txBody>
          <a:bodyPr/>
          <a:lstStyle/>
          <a:p>
            <a:endParaRPr lang="de-DE"/>
          </a:p>
        </p:txBody>
      </p:sp>
      <p:sp>
        <p:nvSpPr>
          <p:cNvPr id="1048696"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97" name="Slide Number Placeholder 5"/>
          <p:cNvSpPr>
            <a:spLocks noGrp="1"/>
          </p:cNvSpPr>
          <p:nvPr>
            <p:ph type="sldNum" sz="quarter" idx="12"/>
          </p:nvPr>
        </p:nvSpPr>
        <p:spPr>
          <a:xfrm>
            <a:off x="531812" y="3244139"/>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23" name="Title 7"/>
          <p:cNvSpPr>
            <a:spLocks noGrp="1"/>
          </p:cNvSpPr>
          <p:nvPr>
            <p:ph type="title"/>
          </p:nvPr>
        </p:nvSpPr>
        <p:spPr/>
        <p:txBody>
          <a:bodyPr/>
          <a:lstStyle/>
          <a:p>
            <a:r>
              <a:rPr lang="en-US" smtClean="0"/>
              <a:t>Click to edit Master title style</a:t>
            </a:r>
            <a:endParaRPr lang="en-US" dirty="0"/>
          </a:p>
        </p:txBody>
      </p:sp>
      <p:sp>
        <p:nvSpPr>
          <p:cNvPr id="1048724"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25"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26" name="Date Placeholder 4"/>
          <p:cNvSpPr>
            <a:spLocks noGrp="1"/>
          </p:cNvSpPr>
          <p:nvPr>
            <p:ph type="dt" sz="half" idx="10"/>
          </p:nvPr>
        </p:nvSpPr>
        <p:spPr/>
        <p:txBody>
          <a:bodyPr/>
          <a:lstStyle/>
          <a:p>
            <a:fld id="{3FDFAF59-80FD-42F8-B77B-6179688B7234}" type="datetimeFigureOut">
              <a:rPr lang="de-DE" smtClean="0"/>
              <a:t>15.09.21</a:t>
            </a:fld>
            <a:endParaRPr lang="de-DE"/>
          </a:p>
        </p:txBody>
      </p:sp>
      <p:sp>
        <p:nvSpPr>
          <p:cNvPr id="1048727" name="Footer Placeholder 5"/>
          <p:cNvSpPr>
            <a:spLocks noGrp="1"/>
          </p:cNvSpPr>
          <p:nvPr>
            <p:ph type="ftr" sz="quarter" idx="11"/>
          </p:nvPr>
        </p:nvSpPr>
        <p:spPr/>
        <p:txBody>
          <a:bodyPr/>
          <a:lstStyle/>
          <a:p>
            <a:endParaRPr lang="de-DE"/>
          </a:p>
        </p:txBody>
      </p:sp>
      <p:sp>
        <p:nvSpPr>
          <p:cNvPr id="104872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29" name="Slide Number Placeholder 5"/>
          <p:cNvSpPr>
            <a:spLocks noGrp="1"/>
          </p:cNvSpPr>
          <p:nvPr>
            <p:ph type="sldNum" sz="quarter" idx="12"/>
          </p:nvPr>
        </p:nvSpPr>
        <p:spPr>
          <a:xfrm>
            <a:off x="531812" y="787782"/>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98" name="Title 9"/>
          <p:cNvSpPr>
            <a:spLocks noGrp="1"/>
          </p:cNvSpPr>
          <p:nvPr>
            <p:ph type="title"/>
          </p:nvPr>
        </p:nvSpPr>
        <p:spPr/>
        <p:txBody>
          <a:bodyPr/>
          <a:lstStyle/>
          <a:p>
            <a:r>
              <a:rPr lang="en-US" smtClean="0"/>
              <a:t>Click to edit Master title style</a:t>
            </a:r>
            <a:endParaRPr lang="en-US" dirty="0"/>
          </a:p>
        </p:txBody>
      </p:sp>
      <p:sp>
        <p:nvSpPr>
          <p:cNvPr id="1048699"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700"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01"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702"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03" name="Date Placeholder 6"/>
          <p:cNvSpPr>
            <a:spLocks noGrp="1"/>
          </p:cNvSpPr>
          <p:nvPr>
            <p:ph type="dt" sz="half" idx="10"/>
          </p:nvPr>
        </p:nvSpPr>
        <p:spPr/>
        <p:txBody>
          <a:bodyPr/>
          <a:lstStyle/>
          <a:p>
            <a:fld id="{3FDFAF59-80FD-42F8-B77B-6179688B7234}" type="datetimeFigureOut">
              <a:rPr lang="de-DE" smtClean="0"/>
              <a:t>15.09.21</a:t>
            </a:fld>
            <a:endParaRPr lang="de-DE"/>
          </a:p>
        </p:txBody>
      </p:sp>
      <p:sp>
        <p:nvSpPr>
          <p:cNvPr id="1048704" name="Footer Placeholder 7"/>
          <p:cNvSpPr>
            <a:spLocks noGrp="1"/>
          </p:cNvSpPr>
          <p:nvPr>
            <p:ph type="ftr" sz="quarter" idx="11"/>
          </p:nvPr>
        </p:nvSpPr>
        <p:spPr/>
        <p:txBody>
          <a:bodyPr/>
          <a:lstStyle/>
          <a:p>
            <a:endParaRPr lang="de-DE"/>
          </a:p>
        </p:txBody>
      </p:sp>
      <p:sp>
        <p:nvSpPr>
          <p:cNvPr id="1048705"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06" name="Slide Number Placeholder 5"/>
          <p:cNvSpPr>
            <a:spLocks noGrp="1"/>
          </p:cNvSpPr>
          <p:nvPr>
            <p:ph type="sldNum" sz="quarter" idx="12"/>
          </p:nvPr>
        </p:nvSpPr>
        <p:spPr>
          <a:xfrm>
            <a:off x="531812" y="787782"/>
            <a:ext cx="779767" cy="365125"/>
          </a:xfrm>
        </p:spPr>
        <p:txBody>
          <a:bodyPr/>
          <a:lstStyle/>
          <a:p>
            <a:fld id="{A4489FD0-501B-4C6F-9CB2-8996B7BF4EFE}" type="slidenum">
              <a:rPr lang="de-DE" smtClean="0"/>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56" name="Title 1"/>
          <p:cNvSpPr>
            <a:spLocks noGrp="1"/>
          </p:cNvSpPr>
          <p:nvPr>
            <p:ph type="title"/>
          </p:nvPr>
        </p:nvSpPr>
        <p:spPr/>
        <p:txBody>
          <a:bodyPr/>
          <a:lstStyle/>
          <a:p>
            <a:r>
              <a:rPr lang="en-US" smtClean="0"/>
              <a:t>Click to edit Master title style</a:t>
            </a:r>
            <a:endParaRPr lang="en-US" dirty="0"/>
          </a:p>
        </p:txBody>
      </p:sp>
      <p:sp>
        <p:nvSpPr>
          <p:cNvPr id="1048657" name="Date Placeholder 2"/>
          <p:cNvSpPr>
            <a:spLocks noGrp="1"/>
          </p:cNvSpPr>
          <p:nvPr>
            <p:ph type="dt" sz="half" idx="10"/>
          </p:nvPr>
        </p:nvSpPr>
        <p:spPr/>
        <p:txBody>
          <a:bodyPr/>
          <a:lstStyle/>
          <a:p>
            <a:fld id="{3FDFAF59-80FD-42F8-B77B-6179688B7234}" type="datetimeFigureOut">
              <a:rPr lang="de-DE" smtClean="0"/>
              <a:t>15.09.21</a:t>
            </a:fld>
            <a:endParaRPr lang="de-DE"/>
          </a:p>
        </p:txBody>
      </p:sp>
      <p:sp>
        <p:nvSpPr>
          <p:cNvPr id="1048658" name="Footer Placeholder 3"/>
          <p:cNvSpPr>
            <a:spLocks noGrp="1"/>
          </p:cNvSpPr>
          <p:nvPr>
            <p:ph type="ftr" sz="quarter" idx="11"/>
          </p:nvPr>
        </p:nvSpPr>
        <p:spPr/>
        <p:txBody>
          <a:bodyPr/>
          <a:lstStyle/>
          <a:p>
            <a:endParaRPr lang="de-DE"/>
          </a:p>
        </p:txBody>
      </p:sp>
      <p:sp>
        <p:nvSpPr>
          <p:cNvPr id="104865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60" name="Slide Number Placeholder 4"/>
          <p:cNvSpPr>
            <a:spLocks noGrp="1"/>
          </p:cNvSpPr>
          <p:nvPr>
            <p:ph type="sldNum" sz="quarter" idx="12"/>
          </p:nvPr>
        </p:nvSpPr>
        <p:spPr/>
        <p:txBody>
          <a:bodyPr/>
          <a:lstStyle/>
          <a:p>
            <a:fld id="{A4489FD0-501B-4C6F-9CB2-8996B7BF4EFE}" type="slidenum">
              <a:rPr lang="de-DE" smtClean="0"/>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07" name="Date Placeholder 1"/>
          <p:cNvSpPr>
            <a:spLocks noGrp="1"/>
          </p:cNvSpPr>
          <p:nvPr>
            <p:ph type="dt" sz="half" idx="10"/>
          </p:nvPr>
        </p:nvSpPr>
        <p:spPr/>
        <p:txBody>
          <a:bodyPr/>
          <a:lstStyle/>
          <a:p>
            <a:fld id="{3FDFAF59-80FD-42F8-B77B-6179688B7234}" type="datetimeFigureOut">
              <a:rPr lang="de-DE" smtClean="0"/>
              <a:t>15.09.21</a:t>
            </a:fld>
            <a:endParaRPr lang="de-DE"/>
          </a:p>
        </p:txBody>
      </p:sp>
      <p:sp>
        <p:nvSpPr>
          <p:cNvPr id="1048708" name="Footer Placeholder 2"/>
          <p:cNvSpPr>
            <a:spLocks noGrp="1"/>
          </p:cNvSpPr>
          <p:nvPr>
            <p:ph type="ftr" sz="quarter" idx="11"/>
          </p:nvPr>
        </p:nvSpPr>
        <p:spPr/>
        <p:txBody>
          <a:bodyPr/>
          <a:lstStyle/>
          <a:p>
            <a:endParaRPr lang="de-DE"/>
          </a:p>
        </p:txBody>
      </p:sp>
      <p:sp>
        <p:nvSpPr>
          <p:cNvPr id="104870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10" name="Slide Number Placeholder 3"/>
          <p:cNvSpPr>
            <a:spLocks noGrp="1"/>
          </p:cNvSpPr>
          <p:nvPr>
            <p:ph type="sldNum" sz="quarter" idx="12"/>
          </p:nvPr>
        </p:nvSpPr>
        <p:spPr/>
        <p:txBody>
          <a:bodyPr/>
          <a:lstStyle/>
          <a:p>
            <a:fld id="{A4489FD0-501B-4C6F-9CB2-8996B7BF4EFE}" type="slidenum">
              <a:rPr lang="de-DE" smtClean="0"/>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37"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1048738"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739"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40" name="Date Placeholder 4"/>
          <p:cNvSpPr>
            <a:spLocks noGrp="1"/>
          </p:cNvSpPr>
          <p:nvPr>
            <p:ph type="dt" sz="half" idx="10"/>
          </p:nvPr>
        </p:nvSpPr>
        <p:spPr/>
        <p:txBody>
          <a:bodyPr/>
          <a:lstStyle/>
          <a:p>
            <a:fld id="{3FDFAF59-80FD-42F8-B77B-6179688B7234}" type="datetimeFigureOut">
              <a:rPr lang="de-DE" smtClean="0"/>
              <a:t>15.09.21</a:t>
            </a:fld>
            <a:endParaRPr lang="de-DE"/>
          </a:p>
        </p:txBody>
      </p:sp>
      <p:sp>
        <p:nvSpPr>
          <p:cNvPr id="1048741" name="Footer Placeholder 5"/>
          <p:cNvSpPr>
            <a:spLocks noGrp="1"/>
          </p:cNvSpPr>
          <p:nvPr>
            <p:ph type="ftr" sz="quarter" idx="11"/>
          </p:nvPr>
        </p:nvSpPr>
        <p:spPr/>
        <p:txBody>
          <a:bodyPr/>
          <a:lstStyle/>
          <a:p>
            <a:endParaRPr lang="de-DE"/>
          </a:p>
        </p:txBody>
      </p:sp>
      <p:sp>
        <p:nvSpPr>
          <p:cNvPr id="104874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743" name="Slide Number Placeholder 6"/>
          <p:cNvSpPr>
            <a:spLocks noGrp="1"/>
          </p:cNvSpPr>
          <p:nvPr>
            <p:ph type="sldNum" sz="quarter" idx="12"/>
          </p:nvPr>
        </p:nvSpPr>
        <p:spPr/>
        <p:txBody>
          <a:bodyPr/>
          <a:lstStyle/>
          <a:p>
            <a:fld id="{A4489FD0-501B-4C6F-9CB2-8996B7BF4EFE}" type="slidenum">
              <a:rPr lang="de-DE" smtClean="0"/>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79"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1048680"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1048681"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82" name="Date Placeholder 4"/>
          <p:cNvSpPr>
            <a:spLocks noGrp="1"/>
          </p:cNvSpPr>
          <p:nvPr>
            <p:ph type="dt" sz="half" idx="10"/>
          </p:nvPr>
        </p:nvSpPr>
        <p:spPr/>
        <p:txBody>
          <a:bodyPr/>
          <a:lstStyle/>
          <a:p>
            <a:fld id="{3FDFAF59-80FD-42F8-B77B-6179688B7234}" type="datetimeFigureOut">
              <a:rPr lang="de-DE" smtClean="0"/>
              <a:t>15.09.21</a:t>
            </a:fld>
            <a:endParaRPr lang="de-DE"/>
          </a:p>
        </p:txBody>
      </p:sp>
      <p:sp>
        <p:nvSpPr>
          <p:cNvPr id="1048683" name="Footer Placeholder 5"/>
          <p:cNvSpPr>
            <a:spLocks noGrp="1"/>
          </p:cNvSpPr>
          <p:nvPr>
            <p:ph type="ftr" sz="quarter" idx="11"/>
          </p:nvPr>
        </p:nvSpPr>
        <p:spPr/>
        <p:txBody>
          <a:bodyPr/>
          <a:lstStyle/>
          <a:p>
            <a:endParaRPr lang="de-DE"/>
          </a:p>
        </p:txBody>
      </p:sp>
      <p:sp>
        <p:nvSpPr>
          <p:cNvPr id="1048684"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048685" name="Slide Number Placeholder 6"/>
          <p:cNvSpPr>
            <a:spLocks noGrp="1"/>
          </p:cNvSpPr>
          <p:nvPr>
            <p:ph type="sldNum" sz="quarter" idx="12"/>
          </p:nvPr>
        </p:nvSpPr>
        <p:spPr>
          <a:xfrm>
            <a:off x="531812" y="4983087"/>
            <a:ext cx="779767" cy="365125"/>
          </a:xfrm>
        </p:spPr>
        <p:txBody>
          <a:bodyPr/>
          <a:lstStyle/>
          <a:p>
            <a:fld id="{A4489FD0-501B-4C6F-9CB2-8996B7BF4EFE}" type="slidenum">
              <a:rPr lang="de-DE" smtClean="0"/>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3" name="Group 22"/>
          <p:cNvGrpSpPr/>
          <p:nvPr/>
        </p:nvGrpSpPr>
        <p:grpSpPr>
          <a:xfrm>
            <a:off x="1" y="228600"/>
            <a:ext cx="2851516" cy="6638628"/>
            <a:chOff x="2487613" y="285750"/>
            <a:chExt cx="2428875" cy="5654676"/>
          </a:xfrm>
        </p:grpSpPr>
        <p:sp>
          <p:nvSpPr>
            <p:cNvPr id="1048576"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48577"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048578"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048579"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048580"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048581"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048582"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048583"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048584"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048585"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048586"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048587"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4" name="Group 9"/>
          <p:cNvGrpSpPr/>
          <p:nvPr/>
        </p:nvGrpSpPr>
        <p:grpSpPr>
          <a:xfrm>
            <a:off x="27221" y="-786"/>
            <a:ext cx="2356674" cy="6854039"/>
            <a:chOff x="6627813" y="194833"/>
            <a:chExt cx="1952625" cy="5678918"/>
          </a:xfrm>
        </p:grpSpPr>
        <p:sp>
          <p:nvSpPr>
            <p:cNvPr id="1048588"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048589"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048590"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048591"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048592"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048593"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48594"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48595"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48596"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48597"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48598"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48599"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48600"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48601"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1048602"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8603"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DFAF59-80FD-42F8-B77B-6179688B7234}" type="datetimeFigureOut">
              <a:rPr lang="de-DE" smtClean="0"/>
              <a:t>15.09.21</a:t>
            </a:fld>
            <a:endParaRPr lang="de-DE"/>
          </a:p>
        </p:txBody>
      </p:sp>
      <p:sp>
        <p:nvSpPr>
          <p:cNvPr id="1048604"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1048605"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4489FD0-501B-4C6F-9CB2-8996B7BF4EFE}" type="slidenum">
              <a:rPr lang="de-DE" smtClean="0"/>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 Id="rId3" Type="http://schemas.openxmlformats.org/officeDocument/2006/relationships/hyperlink" Target="https://www.npr.org/sections/health-shots/2021/08/09/1024190379/covid-vaccine-period-menstrual-cycle-research"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Rectangle 3"/>
          <p:cNvSpPr/>
          <p:nvPr/>
        </p:nvSpPr>
        <p:spPr>
          <a:xfrm>
            <a:off x="1377020" y="1281410"/>
            <a:ext cx="10405240" cy="153924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atin typeface="Times New Roman" pitchFamily="18" charset="0"/>
                <a:cs typeface="Times New Roman" pitchFamily="18" charset="0"/>
              </a:rPr>
              <a:t>Effect of COVID-19 Vaccination on Menstrual cycle: Cross-Sectional Observational Study On Medical &amp; Nursing Students </a:t>
            </a:r>
            <a:endParaRPr lang="en-US" sz="3200" dirty="0">
              <a:latin typeface="Times New Roman" pitchFamily="18" charset="0"/>
              <a:cs typeface="Times New Roman" pitchFamily="18" charset="0"/>
            </a:endParaRPr>
          </a:p>
        </p:txBody>
      </p:sp>
      <p:sp>
        <p:nvSpPr>
          <p:cNvPr id="1048613" name="Rectangle 4"/>
          <p:cNvSpPr/>
          <p:nvPr/>
        </p:nvSpPr>
        <p:spPr>
          <a:xfrm>
            <a:off x="3072140" y="3925148"/>
            <a:ext cx="7157709" cy="1354217"/>
          </a:xfrm>
          <a:prstGeom prst="rect">
            <a:avLst/>
          </a:prstGeom>
        </p:spPr>
        <p:txBody>
          <a:bodyPr wrap="square">
            <a:spAutoFit/>
          </a:bodyPr>
          <a:lstStyle/>
          <a:p>
            <a:pPr algn="ctr"/>
            <a:r>
              <a:rPr lang="en-US" altLang="zh-CN" sz="2000" b="1" dirty="0" err="1" smtClean="0">
                <a:ln w="11430"/>
                <a:solidFill>
                  <a:srgbClr val="002060"/>
                </a:solidFill>
                <a:effectLst>
                  <a:outerShdw blurRad="50800" dist="39000" dir="5460000" algn="tl">
                    <a:srgbClr val="000000">
                      <a:alpha val="38000"/>
                    </a:srgbClr>
                  </a:outerShdw>
                </a:effectLst>
              </a:rPr>
              <a:t>D</a:t>
            </a:r>
            <a:r>
              <a:rPr lang="en-US" sz="2000" b="1" dirty="0" err="1" smtClean="0">
                <a:ln w="11430"/>
                <a:solidFill>
                  <a:srgbClr val="002060"/>
                </a:solidFill>
                <a:effectLst>
                  <a:outerShdw blurRad="50800" dist="39000" dir="5460000" algn="tl">
                    <a:srgbClr val="000000">
                      <a:alpha val="38000"/>
                    </a:srgbClr>
                  </a:outerShdw>
                </a:effectLst>
              </a:rPr>
              <a:t>r</a:t>
            </a:r>
            <a:r>
              <a:rPr lang="en-US" sz="2000" b="1" dirty="0" smtClean="0">
                <a:ln w="11430"/>
                <a:solidFill>
                  <a:srgbClr val="002060"/>
                </a:solidFill>
                <a:effectLst>
                  <a:outerShdw blurRad="50800" dist="39000" dir="5460000" algn="tl">
                    <a:srgbClr val="000000">
                      <a:alpha val="38000"/>
                    </a:srgbClr>
                  </a:outerShdw>
                </a:effectLst>
              </a:rPr>
              <a:t> NEELAM PATEL</a:t>
            </a:r>
            <a:r>
              <a:rPr lang="zh-CN" sz="2000" b="1" dirty="0" smtClean="0">
                <a:ln w="11430"/>
                <a:solidFill>
                  <a:srgbClr val="002060"/>
                </a:solidFill>
                <a:effectLst>
                  <a:outerShdw blurRad="50800" dist="39000" dir="5460000" algn="tl">
                    <a:srgbClr val="000000">
                      <a:alpha val="38000"/>
                    </a:srgbClr>
                  </a:outerShdw>
                </a:effectLst>
              </a:rPr>
              <a:t>¹</a:t>
            </a:r>
            <a:r>
              <a:rPr lang="en-US" altLang="zh-CN" sz="2000" b="1" dirty="0" smtClean="0">
                <a:ln w="11430"/>
                <a:solidFill>
                  <a:srgbClr val="002060"/>
                </a:solidFill>
                <a:effectLst>
                  <a:outerShdw blurRad="50800" dist="39000" dir="5460000" algn="tl">
                    <a:srgbClr val="000000">
                      <a:alpha val="38000"/>
                    </a:srgbClr>
                  </a:outerShdw>
                </a:effectLst>
              </a:rPr>
              <a:t>,</a:t>
            </a:r>
            <a:r>
              <a:rPr lang="en-US" sz="2000" b="1" dirty="0" smtClean="0">
                <a:ln w="11430"/>
                <a:solidFill>
                  <a:srgbClr val="002060"/>
                </a:solidFill>
                <a:effectLst>
                  <a:outerShdw blurRad="50800" dist="39000" dir="5460000" algn="tl">
                    <a:srgbClr val="000000">
                      <a:alpha val="38000"/>
                    </a:srgbClr>
                  </a:outerShdw>
                </a:effectLst>
              </a:rPr>
              <a:t> </a:t>
            </a:r>
            <a:r>
              <a:rPr lang="en-US" sz="2000" b="1" dirty="0" err="1" smtClean="0">
                <a:ln w="11430"/>
                <a:solidFill>
                  <a:srgbClr val="002060"/>
                </a:solidFill>
                <a:effectLst>
                  <a:outerShdw blurRad="50800" dist="39000" dir="5460000" algn="tl">
                    <a:srgbClr val="000000">
                      <a:alpha val="38000"/>
                    </a:srgbClr>
                  </a:outerShdw>
                </a:effectLst>
              </a:rPr>
              <a:t>Dr</a:t>
            </a:r>
            <a:r>
              <a:rPr lang="en-US" sz="2000" b="1" dirty="0" smtClean="0">
                <a:ln w="11430"/>
                <a:solidFill>
                  <a:srgbClr val="002060"/>
                </a:solidFill>
                <a:effectLst>
                  <a:outerShdw blurRad="50800" dist="39000" dir="5460000" algn="tl">
                    <a:srgbClr val="000000">
                      <a:alpha val="38000"/>
                    </a:srgbClr>
                  </a:outerShdw>
                </a:effectLst>
              </a:rPr>
              <a:t> Manisha </a:t>
            </a:r>
            <a:r>
              <a:rPr lang="en-US" sz="2000" b="1" dirty="0" err="1" smtClean="0">
                <a:ln w="11430"/>
                <a:solidFill>
                  <a:srgbClr val="002060"/>
                </a:solidFill>
                <a:effectLst>
                  <a:outerShdw blurRad="50800" dist="39000" dir="5460000" algn="tl">
                    <a:srgbClr val="000000">
                      <a:alpha val="38000"/>
                    </a:srgbClr>
                  </a:outerShdw>
                </a:effectLst>
              </a:rPr>
              <a:t>jain</a:t>
            </a:r>
            <a:r>
              <a:rPr lang="zh-CN" altLang="zh-CN" sz="2100" b="1" dirty="0" smtClean="0">
                <a:ln w="11430"/>
                <a:solidFill>
                  <a:srgbClr val="002060"/>
                </a:solidFill>
                <a:effectLst>
                  <a:outerShdw blurRad="50800" dist="39000" dir="5460000" algn="tl">
                    <a:srgbClr val="000000">
                      <a:alpha val="38000"/>
                    </a:srgbClr>
                  </a:outerShdw>
                </a:effectLst>
              </a:rPr>
              <a:t>²</a:t>
            </a:r>
            <a:endParaRPr lang="zh-CN" altLang="en-US" dirty="0"/>
          </a:p>
          <a:p>
            <a:pPr algn="ctr"/>
            <a:r>
              <a:rPr lang="en-US" altLang="zh-CN" sz="2100" b="1" dirty="0" smtClean="0">
                <a:ln w="11430"/>
                <a:solidFill>
                  <a:srgbClr val="002060"/>
                </a:solidFill>
                <a:effectLst>
                  <a:outerShdw blurRad="50800" dist="39000" dir="5460000" algn="tl">
                    <a:srgbClr val="000000">
                      <a:alpha val="38000"/>
                    </a:srgbClr>
                  </a:outerShdw>
                </a:effectLst>
              </a:rPr>
              <a:t>1 PG 3rd year, , 2 </a:t>
            </a:r>
            <a:r>
              <a:rPr lang="en-US" altLang="zh-CN" sz="2100" b="1" dirty="0" smtClean="0">
                <a:ln w="11430"/>
                <a:solidFill>
                  <a:srgbClr val="002060"/>
                </a:solidFill>
                <a:effectLst>
                  <a:outerShdw blurRad="50800" dist="39000" dir="5460000" algn="tl">
                    <a:srgbClr val="000000">
                      <a:alpha val="38000"/>
                    </a:srgbClr>
                  </a:outerShdw>
                </a:effectLst>
              </a:rPr>
              <a:t>professor</a:t>
            </a:r>
            <a:endParaRPr lang="zh-CN" altLang="en-US" dirty="0"/>
          </a:p>
          <a:p>
            <a:pPr algn="ctr"/>
            <a:r>
              <a:rPr lang="en-US" sz="2000" b="1" dirty="0">
                <a:ln w="11430"/>
                <a:solidFill>
                  <a:srgbClr val="002060"/>
                </a:solidFill>
                <a:effectLst>
                  <a:outerShdw blurRad="50800" dist="39000" dir="5460000" algn="tl">
                    <a:srgbClr val="000000">
                      <a:alpha val="38000"/>
                    </a:srgbClr>
                  </a:outerShdw>
                </a:effectLst>
              </a:rPr>
              <a:t>     </a:t>
            </a:r>
            <a:r>
              <a:rPr lang="en-US" altLang="zh-CN" sz="2000" b="1" dirty="0">
                <a:ln w="11430"/>
                <a:solidFill>
                  <a:schemeClr val="accent1"/>
                </a:solidFill>
                <a:effectLst>
                  <a:outerShdw blurRad="50800" dist="39000" dir="5460000" algn="tl">
                    <a:srgbClr val="000000">
                      <a:alpha val="38000"/>
                    </a:srgbClr>
                  </a:outerShdw>
                </a:effectLst>
              </a:rPr>
              <a:t>Department of </a:t>
            </a:r>
            <a:r>
              <a:rPr lang="en-US" altLang="zh-CN" sz="2000" b="1" dirty="0" err="1">
                <a:ln w="11430"/>
                <a:solidFill>
                  <a:schemeClr val="accent1"/>
                </a:solidFill>
                <a:effectLst>
                  <a:outerShdw blurRad="50800" dist="39000" dir="5460000" algn="tl">
                    <a:srgbClr val="000000">
                      <a:alpha val="38000"/>
                    </a:srgbClr>
                  </a:outerShdw>
                </a:effectLst>
              </a:rPr>
              <a:t>obs</a:t>
            </a:r>
            <a:r>
              <a:rPr lang="en-US" altLang="zh-CN" sz="2000" b="1" dirty="0">
                <a:ln w="11430"/>
                <a:solidFill>
                  <a:schemeClr val="accent1"/>
                </a:solidFill>
                <a:effectLst>
                  <a:outerShdw blurRad="50800" dist="39000" dir="5460000" algn="tl">
                    <a:srgbClr val="000000">
                      <a:alpha val="38000"/>
                    </a:srgbClr>
                  </a:outerShdw>
                </a:effectLst>
              </a:rPr>
              <a:t> </a:t>
            </a:r>
            <a:r>
              <a:rPr lang="en-US" altLang="zh-CN" sz="2000" b="1" dirty="0" smtClean="0">
                <a:ln w="11430"/>
                <a:solidFill>
                  <a:schemeClr val="accent1"/>
                </a:solidFill>
                <a:effectLst>
                  <a:outerShdw blurRad="50800" dist="39000" dir="5460000" algn="tl">
                    <a:srgbClr val="000000">
                      <a:alpha val="38000"/>
                    </a:srgbClr>
                  </a:outerShdw>
                </a:effectLst>
              </a:rPr>
              <a:t>&amp; </a:t>
            </a:r>
            <a:r>
              <a:rPr lang="en-US" altLang="zh-CN" sz="2000" b="1" dirty="0">
                <a:ln w="11430"/>
                <a:solidFill>
                  <a:schemeClr val="accent1"/>
                </a:solidFill>
                <a:effectLst>
                  <a:outerShdw blurRad="50800" dist="39000" dir="5460000" algn="tl">
                    <a:srgbClr val="000000">
                      <a:alpha val="38000"/>
                    </a:srgbClr>
                  </a:outerShdw>
                </a:effectLst>
              </a:rPr>
              <a:t>gyn </a:t>
            </a:r>
            <a:endParaRPr lang="zh-CN" altLang="en-US" dirty="0">
              <a:solidFill>
                <a:schemeClr val="accent1"/>
              </a:solidFill>
            </a:endParaRPr>
          </a:p>
          <a:p>
            <a:pPr algn="ctr"/>
            <a:r>
              <a:rPr lang="en-US" altLang="zh-CN" sz="2000" b="1" dirty="0">
                <a:ln w="11430"/>
                <a:solidFill>
                  <a:schemeClr val="accent1"/>
                </a:solidFill>
                <a:effectLst>
                  <a:outerShdw blurRad="50800" dist="39000" dir="5460000" algn="tl">
                    <a:srgbClr val="000000">
                      <a:alpha val="38000"/>
                    </a:srgbClr>
                  </a:outerShdw>
                </a:effectLst>
              </a:rPr>
              <a:t>        </a:t>
            </a:r>
            <a:r>
              <a:rPr lang="en-US" sz="2000" b="1" dirty="0">
                <a:ln w="11430"/>
                <a:solidFill>
                  <a:schemeClr val="accent1"/>
                </a:solidFill>
                <a:effectLst>
                  <a:outerShdw blurRad="50800" dist="39000" dir="5460000" algn="tl">
                    <a:srgbClr val="000000">
                      <a:alpha val="38000"/>
                    </a:srgbClr>
                  </a:outerShdw>
                </a:effectLst>
              </a:rPr>
              <a:t>   PCMS &amp;RC</a:t>
            </a:r>
            <a:r>
              <a:rPr lang="en-US" altLang="zh-CN" sz="2000" b="1" dirty="0">
                <a:ln w="11430"/>
                <a:solidFill>
                  <a:schemeClr val="accent1"/>
                </a:solidFill>
                <a:effectLst>
                  <a:outerShdw blurRad="50800" dist="39000" dir="5460000" algn="tl">
                    <a:srgbClr val="000000">
                      <a:alpha val="38000"/>
                    </a:srgbClr>
                  </a:outerShdw>
                </a:effectLst>
              </a:rPr>
              <a:t>,Bhopal</a:t>
            </a:r>
            <a:endParaRPr lang="zh-CN" altLang="en-US"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10" name="Table 3"/>
          <p:cNvGraphicFramePr>
            <a:graphicFrameLocks noGrp="1"/>
          </p:cNvGraphicFramePr>
          <p:nvPr>
            <p:extLst>
              <p:ext uri="{D42A27DB-BD31-4B8C-83A1-F6EECF244321}">
                <p14:modId xmlns:p14="http://schemas.microsoft.com/office/powerpoint/2010/main" val="1465832914"/>
              </p:ext>
            </p:extLst>
          </p:nvPr>
        </p:nvGraphicFramePr>
        <p:xfrm>
          <a:off x="1061831" y="1508450"/>
          <a:ext cx="9996695" cy="3577241"/>
        </p:xfrm>
        <a:graphic>
          <a:graphicData uri="http://schemas.openxmlformats.org/drawingml/2006/table">
            <a:tbl>
              <a:tblPr/>
              <a:tblGrid>
                <a:gridCol w="4128425"/>
                <a:gridCol w="1557044"/>
                <a:gridCol w="1277571"/>
                <a:gridCol w="1277571"/>
                <a:gridCol w="878042"/>
                <a:gridCol w="878042"/>
              </a:tblGrid>
              <a:tr h="250480">
                <a:tc gridSpan="6">
                  <a:txBody>
                    <a:bodyPr/>
                    <a:lstStyle/>
                    <a:p>
                      <a:pPr marL="38100" marR="38100" algn="ctr">
                        <a:lnSpc>
                          <a:spcPts val="1600"/>
                        </a:lnSpc>
                        <a:spcBef>
                          <a:spcPts val="0"/>
                        </a:spcBef>
                        <a:spcAft>
                          <a:spcPts val="0"/>
                        </a:spcAft>
                      </a:pPr>
                      <a:r>
                        <a:rPr lang="en-IN" sz="1100" b="1" dirty="0">
                          <a:solidFill>
                            <a:srgbClr val="000000"/>
                          </a:solidFill>
                          <a:latin typeface="Arial"/>
                          <a:ea typeface="Calibri"/>
                          <a:cs typeface="Times New Roman"/>
                        </a:rPr>
                        <a:t>Crosstab</a:t>
                      </a: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38100" marR="38100" algn="ctr">
                        <a:lnSpc>
                          <a:spcPts val="1600"/>
                        </a:lnSpc>
                        <a:spcBef>
                          <a:spcPts val="0"/>
                        </a:spcBef>
                        <a:spcAft>
                          <a:spcPts val="0"/>
                        </a:spcAft>
                      </a:pP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540847">
                <a:tc rowSpan="2" gridSpan="2">
                  <a:txBody>
                    <a:bodyPr/>
                    <a:lstStyle/>
                    <a:p>
                      <a:pPr marL="38100" marR="38100">
                        <a:lnSpc>
                          <a:spcPts val="1600"/>
                        </a:lnSpc>
                        <a:spcBef>
                          <a:spcPts val="0"/>
                        </a:spcBef>
                        <a:spcAft>
                          <a:spcPts val="0"/>
                        </a:spcAft>
                      </a:pPr>
                      <a:endParaRPr lang="en-IN" sz="1100"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hMerge="1">
                  <a:txBody>
                    <a:bodyPr/>
                    <a:lstStyle/>
                    <a:p>
                      <a:endParaRPr lang="en-US"/>
                    </a:p>
                  </a:txBody>
                  <a:tcPr/>
                </a:tc>
                <a:tc gridSpan="2">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2400" b="1" dirty="0">
                          <a:solidFill>
                            <a:schemeClr val="accent1">
                              <a:lumMod val="75000"/>
                            </a:schemeClr>
                          </a:solidFill>
                          <a:latin typeface="Times New Roman" pitchFamily="18" charset="0"/>
                          <a:ea typeface="Calibri"/>
                          <a:cs typeface="Times New Roman" pitchFamily="18" charset="0"/>
                        </a:rPr>
                        <a:t>Type of vaccine</a:t>
                      </a: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2">
                  <a:txBody>
                    <a:bodyPr/>
                    <a:lstStyle/>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Total</a:t>
                      </a: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15000"/>
                        </a:lnSpc>
                        <a:spcAft>
                          <a:spcPts val="0"/>
                        </a:spcAft>
                      </a:pPr>
                      <a:endParaRPr lang="en-IN" sz="1600" dirty="0">
                        <a:latin typeface="Calibri"/>
                        <a:ea typeface="Times New Roman"/>
                        <a:cs typeface="Times New Roman"/>
                      </a:endParaRPr>
                    </a:p>
                    <a:p>
                      <a:pPr algn="ctr">
                        <a:lnSpc>
                          <a:spcPct val="115000"/>
                        </a:lnSpc>
                        <a:spcAft>
                          <a:spcPts val="0"/>
                        </a:spcAft>
                      </a:pPr>
                      <a:r>
                        <a:rPr lang="en-IN" sz="1600" b="1" dirty="0">
                          <a:latin typeface="Times New Roman"/>
                          <a:ea typeface="Times New Roman"/>
                          <a:cs typeface="Times New Roman"/>
                        </a:rPr>
                        <a:t>χ</a:t>
                      </a:r>
                      <a:r>
                        <a:rPr lang="en-IN" sz="1600" b="1" baseline="30000" dirty="0">
                          <a:latin typeface="Times New Roman"/>
                          <a:ea typeface="Times New Roman"/>
                          <a:cs typeface="Times New Roman"/>
                        </a:rPr>
                        <a:t>2</a:t>
                      </a:r>
                      <a:r>
                        <a:rPr lang="en-IN" sz="1600" b="1" dirty="0">
                          <a:latin typeface="Times New Roman"/>
                          <a:ea typeface="Times New Roman"/>
                          <a:cs typeface="Times New Roman"/>
                        </a:rPr>
                        <a:t>     (</a:t>
                      </a:r>
                      <a:r>
                        <a:rPr lang="en-IN" sz="1600" b="1" i="1" dirty="0" err="1">
                          <a:latin typeface="Times New Roman"/>
                          <a:ea typeface="Times New Roman"/>
                          <a:cs typeface="Times New Roman"/>
                        </a:rPr>
                        <a:t>p</a:t>
                      </a:r>
                      <a:r>
                        <a:rPr lang="en-IN" sz="1600" b="1" dirty="0" err="1">
                          <a:latin typeface="Times New Roman"/>
                          <a:ea typeface="Times New Roman"/>
                          <a:cs typeface="Times New Roman"/>
                        </a:rPr>
                        <a:t>.value</a:t>
                      </a:r>
                      <a:r>
                        <a:rPr lang="en-IN" sz="1600" b="1" dirty="0">
                          <a:latin typeface="Times New Roman"/>
                          <a:ea typeface="Times New Roman"/>
                          <a:cs typeface="Times New Roman"/>
                        </a:rPr>
                        <a:t>)</a:t>
                      </a:r>
                      <a:endParaRPr lang="en-IN" sz="1600" dirty="0">
                        <a:latin typeface="Calibri"/>
                        <a:ea typeface="Times New Roman"/>
                        <a:cs typeface="Times New Roman"/>
                      </a:endParaRP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49130">
                <a:tc gridSpan="2" vMerge="1">
                  <a:txBody>
                    <a:bodyPr/>
                    <a:lstStyle/>
                    <a:p>
                      <a:endParaRPr lang="en-US"/>
                    </a:p>
                  </a:txBody>
                  <a:tcPr/>
                </a:tc>
                <a:tc hMerge="1" vMerge="1">
                  <a:txBody>
                    <a:bodyPr/>
                    <a:lstStyle/>
                    <a:p>
                      <a:endParaRPr lang="en-US"/>
                    </a:p>
                  </a:txBody>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20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20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2000" b="1" dirty="0" smtClean="0">
                          <a:solidFill>
                            <a:srgbClr val="000000"/>
                          </a:solidFill>
                          <a:latin typeface="Times New Roman" pitchFamily="18" charset="0"/>
                          <a:ea typeface="Calibri"/>
                          <a:cs typeface="Times New Roman" pitchFamily="18" charset="0"/>
                        </a:rPr>
                        <a:t>A</a:t>
                      </a:r>
                    </a:p>
                    <a:p>
                      <a:pPr marL="38100" marR="38100" algn="ctr">
                        <a:lnSpc>
                          <a:spcPts val="1600"/>
                        </a:lnSpc>
                        <a:spcBef>
                          <a:spcPts val="0"/>
                        </a:spcBef>
                        <a:spcAft>
                          <a:spcPts val="0"/>
                        </a:spcAft>
                      </a:pPr>
                      <a:endParaRPr lang="en-US" sz="2000" b="1" dirty="0">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IN" sz="2000" b="1" dirty="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20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2000" b="1" dirty="0" smtClean="0">
                          <a:solidFill>
                            <a:srgbClr val="000000"/>
                          </a:solidFill>
                          <a:latin typeface="Times New Roman" pitchFamily="18" charset="0"/>
                          <a:ea typeface="Calibri"/>
                          <a:cs typeface="Times New Roman" pitchFamily="18" charset="0"/>
                        </a:rPr>
                        <a:t>B</a:t>
                      </a:r>
                      <a:endParaRPr lang="en-US" sz="2000" b="1"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r>
              <a:tr h="272030">
                <a:tc rowSpan="2">
                  <a:txBody>
                    <a:bodyPr/>
                    <a:lstStyle/>
                    <a:p>
                      <a:pPr marL="38100" marR="38100" algn="ctr">
                        <a:lnSpc>
                          <a:spcPts val="1600"/>
                        </a:lnSpc>
                        <a:spcBef>
                          <a:spcPts val="0"/>
                        </a:spcBef>
                        <a:spcAft>
                          <a:spcPts val="0"/>
                        </a:spcAft>
                      </a:pPr>
                      <a:r>
                        <a:rPr kumimoji="0" lang="en-IN" sz="1600" b="1" kern="1200" dirty="0">
                          <a:solidFill>
                            <a:schemeClr val="accent1">
                              <a:lumMod val="75000"/>
                            </a:schemeClr>
                          </a:solidFill>
                          <a:latin typeface="+mn-lt"/>
                          <a:ea typeface="+mn-ea"/>
                          <a:cs typeface="+mn-cs"/>
                        </a:rPr>
                        <a:t>change</a:t>
                      </a:r>
                      <a:r>
                        <a:rPr kumimoji="0" lang="en-IN" sz="1600" b="1" kern="1200" baseline="0" dirty="0">
                          <a:solidFill>
                            <a:schemeClr val="accent1">
                              <a:lumMod val="75000"/>
                            </a:schemeClr>
                          </a:solidFill>
                          <a:latin typeface="+mn-lt"/>
                          <a:ea typeface="+mn-ea"/>
                          <a:cs typeface="+mn-cs"/>
                        </a:rPr>
                        <a:t> i</a:t>
                      </a:r>
                      <a:r>
                        <a:rPr kumimoji="0" lang="en-IN" sz="1600" b="1" kern="1200" dirty="0">
                          <a:solidFill>
                            <a:schemeClr val="accent1">
                              <a:lumMod val="75000"/>
                            </a:schemeClr>
                          </a:solidFill>
                          <a:latin typeface="+mn-lt"/>
                          <a:ea typeface="+mn-ea"/>
                          <a:cs typeface="+mn-cs"/>
                        </a:rPr>
                        <a:t>n duration and number of days you bleed after</a:t>
                      </a:r>
                      <a:r>
                        <a:rPr kumimoji="0" lang="en-IN" sz="1600" b="1" kern="1200" baseline="0" dirty="0">
                          <a:solidFill>
                            <a:schemeClr val="accent1">
                              <a:lumMod val="75000"/>
                            </a:schemeClr>
                          </a:solidFill>
                          <a:latin typeface="+mn-lt"/>
                          <a:ea typeface="+mn-ea"/>
                          <a:cs typeface="+mn-cs"/>
                        </a:rPr>
                        <a:t> </a:t>
                      </a:r>
                      <a:r>
                        <a:rPr lang="en-US" sz="1600" b="1" baseline="0" dirty="0">
                          <a:solidFill>
                            <a:schemeClr val="accent1">
                              <a:lumMod val="75000"/>
                            </a:schemeClr>
                          </a:solidFill>
                          <a:latin typeface="Times New Roman" pitchFamily="18" charset="0"/>
                          <a:ea typeface="Calibri"/>
                          <a:cs typeface="Times New Roman" pitchFamily="18" charset="0"/>
                        </a:rPr>
                        <a:t>COVID 19 vaccine</a:t>
                      </a:r>
                      <a:endParaRPr lang="en-US" sz="1600" b="1" dirty="0">
                        <a:solidFill>
                          <a:schemeClr val="accent1">
                            <a:lumMod val="75000"/>
                          </a:schemeClr>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2060"/>
                          </a:solidFill>
                          <a:latin typeface="Times New Roman" pitchFamily="18" charset="0"/>
                          <a:ea typeface="Calibri"/>
                          <a:cs typeface="Times New Roman" pitchFamily="18" charset="0"/>
                        </a:rPr>
                        <a:t>Decrease</a:t>
                      </a:r>
                      <a:endParaRPr lang="en-US" sz="1600" b="1" dirty="0">
                        <a:solidFill>
                          <a:srgbClr val="002060"/>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0</a:t>
                      </a:r>
                      <a:endParaRPr lang="en-US" sz="1600" dirty="0">
                        <a:latin typeface="Calibri"/>
                        <a:ea typeface="Calibri"/>
                        <a:cs typeface="Times New Roman"/>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Arial"/>
                          <a:ea typeface="Calibri"/>
                          <a:cs typeface="Times New Roman"/>
                        </a:rPr>
                        <a:t>14</a:t>
                      </a:r>
                      <a:endParaRPr lang="en-US" sz="1600" b="1"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14</a:t>
                      </a:r>
                      <a:endParaRPr lang="en-US" sz="16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r>
              <a:tr h="272030">
                <a:tc vMerge="1">
                  <a:txBody>
                    <a:bodyPr/>
                    <a:lstStyle/>
                    <a:p>
                      <a:endParaRPr lang="en-US"/>
                    </a:p>
                  </a:txBody>
                  <a:tcPr/>
                </a:tc>
                <a:tc>
                  <a:txBody>
                    <a:bodyPr/>
                    <a:lstStyle/>
                    <a:p>
                      <a:pPr marL="38100" marR="38100" algn="ctr">
                        <a:lnSpc>
                          <a:spcPts val="1600"/>
                        </a:lnSpc>
                        <a:spcBef>
                          <a:spcPts val="0"/>
                        </a:spcBef>
                        <a:spcAft>
                          <a:spcPts val="0"/>
                        </a:spcAft>
                      </a:pPr>
                      <a:r>
                        <a:rPr lang="en-IN" sz="1600" b="1" dirty="0">
                          <a:solidFill>
                            <a:srgbClr val="002060"/>
                          </a:solidFill>
                          <a:latin typeface="Times New Roman" pitchFamily="18" charset="0"/>
                          <a:ea typeface="Calibri"/>
                          <a:cs typeface="Times New Roman" pitchFamily="18" charset="0"/>
                        </a:rPr>
                        <a:t>Increase</a:t>
                      </a:r>
                      <a:endParaRPr lang="en-US" sz="1600" b="1" dirty="0">
                        <a:solidFill>
                          <a:srgbClr val="002060"/>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1</a:t>
                      </a:r>
                      <a:endParaRPr lang="en-US" sz="1600">
                        <a:latin typeface="Calibri"/>
                        <a:ea typeface="Calibri"/>
                        <a:cs typeface="Times New Roman"/>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Arial"/>
                          <a:ea typeface="Calibri"/>
                          <a:cs typeface="Times New Roman"/>
                        </a:rPr>
                        <a:t>14</a:t>
                      </a:r>
                      <a:endParaRPr lang="en-US" sz="1600" b="1"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15</a:t>
                      </a:r>
                      <a:endParaRPr lang="en-US" sz="16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r>
              <a:tr h="511094">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Not</a:t>
                      </a:r>
                      <a:r>
                        <a:rPr lang="en-US" sz="1600" baseline="0" dirty="0"/>
                        <a:t> applicable</a:t>
                      </a:r>
                      <a:endParaRPr 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5</a:t>
                      </a:r>
                      <a:endParaRPr lang="en-US" sz="1600" dirty="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33</a:t>
                      </a:r>
                      <a:endParaRPr lang="en-US" sz="16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38</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324508">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Same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21</a:t>
                      </a:r>
                      <a:endParaRPr lang="en-US" sz="1600" dirty="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155</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176</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600" dirty="0">
                          <a:latin typeface="Times New Roman" pitchFamily="18" charset="0"/>
                          <a:ea typeface="Calibri"/>
                          <a:cs typeface="Times New Roman" pitchFamily="18" charset="0"/>
                        </a:rPr>
                        <a:t>22.33</a:t>
                      </a:r>
                    </a:p>
                    <a:p>
                      <a:pPr marL="38100" marR="38100" algn="ctr">
                        <a:lnSpc>
                          <a:spcPts val="1600"/>
                        </a:lnSpc>
                        <a:spcBef>
                          <a:spcPts val="0"/>
                        </a:spcBef>
                        <a:spcAft>
                          <a:spcPts val="0"/>
                        </a:spcAft>
                      </a:pPr>
                      <a:r>
                        <a:rPr lang="en-US" sz="1600" dirty="0">
                          <a:latin typeface="Times New Roman" pitchFamily="18" charset="0"/>
                          <a:ea typeface="Calibri"/>
                          <a:cs typeface="Times New Roman" pitchFamily="18" charset="0"/>
                        </a:rPr>
                        <a:t>(Pvalue-0.0349)</a:t>
                      </a: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272030">
                <a:tc gridSpan="2">
                  <a:txBody>
                    <a:bodyPr/>
                    <a:lstStyle/>
                    <a:p>
                      <a:pPr marL="38100" marR="38100" algn="ctr">
                        <a:lnSpc>
                          <a:spcPts val="1600"/>
                        </a:lnSpc>
                        <a:spcBef>
                          <a:spcPts val="0"/>
                        </a:spcBef>
                        <a:spcAft>
                          <a:spcPts val="0"/>
                        </a:spcAft>
                      </a:pPr>
                      <a:r>
                        <a:rPr lang="en-US" sz="1600" dirty="0">
                          <a:latin typeface="Times New Roman" pitchFamily="18" charset="0"/>
                          <a:ea typeface="Calibri"/>
                          <a:cs typeface="Times New Roman" pitchFamily="18" charset="0"/>
                        </a:rPr>
                        <a:t>                                               Total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27</a:t>
                      </a:r>
                      <a:endParaRPr lang="en-US" sz="160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216</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243</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048639" name="TextBox 4"/>
          <p:cNvSpPr txBox="1"/>
          <p:nvPr/>
        </p:nvSpPr>
        <p:spPr>
          <a:xfrm>
            <a:off x="1047694" y="229422"/>
            <a:ext cx="9809480" cy="447040"/>
          </a:xfrm>
          <a:prstGeom prst="rect">
            <a:avLst/>
          </a:prstGeom>
          <a:noFill/>
        </p:spPr>
        <p:txBody>
          <a:bodyPr wrap="none" rtlCol="0">
            <a:spAutoFit/>
          </a:bodyPr>
          <a:lstStyle/>
          <a:p>
            <a:r>
              <a:rPr lang="en-US" sz="2400" b="1" dirty="0">
                <a:solidFill>
                  <a:schemeClr val="accent1">
                    <a:lumMod val="75000"/>
                  </a:schemeClr>
                </a:solidFill>
              </a:rPr>
              <a:t>Table5- Association between  days of bleed </a:t>
            </a:r>
            <a:r>
              <a:rPr lang="en-US" sz="2400" b="1" dirty="0" smtClean="0">
                <a:solidFill>
                  <a:schemeClr val="accent1">
                    <a:lumMod val="75000"/>
                  </a:schemeClr>
                </a:solidFill>
              </a:rPr>
              <a:t>after </a:t>
            </a:r>
            <a:r>
              <a:rPr lang="en-US" sz="2400" b="1" dirty="0">
                <a:solidFill>
                  <a:schemeClr val="accent1">
                    <a:lumMod val="75000"/>
                  </a:schemeClr>
                </a:solidFill>
              </a:rPr>
              <a:t>COVID 19 vaccination</a:t>
            </a:r>
          </a:p>
        </p:txBody>
      </p:sp>
      <p:sp>
        <p:nvSpPr>
          <p:cNvPr id="1048640" name="TextBox 5"/>
          <p:cNvSpPr txBox="1"/>
          <p:nvPr/>
        </p:nvSpPr>
        <p:spPr>
          <a:xfrm>
            <a:off x="950135" y="5390434"/>
            <a:ext cx="10482580" cy="358141"/>
          </a:xfrm>
          <a:prstGeom prst="rect">
            <a:avLst/>
          </a:prstGeom>
          <a:solidFill>
            <a:schemeClr val="accent2">
              <a:lumMod val="20000"/>
              <a:lumOff val="80000"/>
            </a:schemeClr>
          </a:solidFill>
        </p:spPr>
        <p:txBody>
          <a:bodyPr wrap="none" rtlCol="0">
            <a:spAutoFit/>
          </a:bodyPr>
          <a:lstStyle/>
          <a:p>
            <a:r>
              <a:rPr lang="en-US" dirty="0"/>
              <a:t>The above table shows a significant difference in number of days  </a:t>
            </a:r>
            <a:r>
              <a:rPr lang="en-US" dirty="0" smtClean="0"/>
              <a:t>after </a:t>
            </a:r>
            <a:r>
              <a:rPr lang="en-US" dirty="0"/>
              <a:t>receiving COVID 19 vaccination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11" name="Table 2"/>
          <p:cNvGraphicFramePr>
            <a:graphicFrameLocks noGrp="1"/>
          </p:cNvGraphicFramePr>
          <p:nvPr>
            <p:extLst>
              <p:ext uri="{D42A27DB-BD31-4B8C-83A1-F6EECF244321}">
                <p14:modId xmlns:p14="http://schemas.microsoft.com/office/powerpoint/2010/main" val="756004709"/>
              </p:ext>
            </p:extLst>
          </p:nvPr>
        </p:nvGraphicFramePr>
        <p:xfrm>
          <a:off x="1230988" y="1611448"/>
          <a:ext cx="10084711" cy="4477972"/>
        </p:xfrm>
        <a:graphic>
          <a:graphicData uri="http://schemas.openxmlformats.org/drawingml/2006/table">
            <a:tbl>
              <a:tblPr/>
              <a:tblGrid>
                <a:gridCol w="4060133"/>
                <a:gridCol w="1675396"/>
                <a:gridCol w="1288818"/>
                <a:gridCol w="1288818"/>
                <a:gridCol w="885773"/>
                <a:gridCol w="885773"/>
              </a:tblGrid>
              <a:tr h="304555">
                <a:tc gridSpan="6">
                  <a:txBody>
                    <a:bodyPr/>
                    <a:lstStyle/>
                    <a:p>
                      <a:pPr marL="38100" marR="38100" algn="ctr">
                        <a:lnSpc>
                          <a:spcPts val="1600"/>
                        </a:lnSpc>
                        <a:spcBef>
                          <a:spcPts val="0"/>
                        </a:spcBef>
                        <a:spcAft>
                          <a:spcPts val="0"/>
                        </a:spcAft>
                      </a:pPr>
                      <a:r>
                        <a:rPr lang="en-IN" sz="1100" b="1" dirty="0">
                          <a:solidFill>
                            <a:srgbClr val="000000"/>
                          </a:solidFill>
                          <a:latin typeface="Arial"/>
                          <a:ea typeface="Calibri"/>
                          <a:cs typeface="Times New Roman"/>
                        </a:rPr>
                        <a:t>Crosstab</a:t>
                      </a: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38100" marR="38100" algn="ctr">
                        <a:lnSpc>
                          <a:spcPts val="1600"/>
                        </a:lnSpc>
                        <a:spcBef>
                          <a:spcPts val="0"/>
                        </a:spcBef>
                        <a:spcAft>
                          <a:spcPts val="0"/>
                        </a:spcAft>
                      </a:pP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09109">
                <a:tc rowSpan="2" gridSpan="2">
                  <a:txBody>
                    <a:bodyPr/>
                    <a:lstStyle/>
                    <a:p>
                      <a:pPr marL="38100" marR="38100">
                        <a:lnSpc>
                          <a:spcPts val="1600"/>
                        </a:lnSpc>
                        <a:spcBef>
                          <a:spcPts val="0"/>
                        </a:spcBef>
                        <a:spcAft>
                          <a:spcPts val="0"/>
                        </a:spcAft>
                      </a:pPr>
                      <a:endParaRPr lang="en-IN" sz="1100"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hMerge="1">
                  <a:txBody>
                    <a:bodyPr/>
                    <a:lstStyle/>
                    <a:p>
                      <a:endParaRPr lang="en-US"/>
                    </a:p>
                  </a:txBody>
                  <a:tcPr/>
                </a:tc>
                <a:tc gridSpan="2">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2400" b="1" dirty="0">
                          <a:solidFill>
                            <a:schemeClr val="accent1">
                              <a:lumMod val="75000"/>
                            </a:schemeClr>
                          </a:solidFill>
                          <a:latin typeface="Times New Roman" pitchFamily="18" charset="0"/>
                          <a:ea typeface="Calibri"/>
                          <a:cs typeface="Times New Roman" pitchFamily="18" charset="0"/>
                        </a:rPr>
                        <a:t>Type of vaccine</a:t>
                      </a: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2">
                  <a:txBody>
                    <a:bodyPr/>
                    <a:lstStyle/>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Total</a:t>
                      </a: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15000"/>
                        </a:lnSpc>
                        <a:spcAft>
                          <a:spcPts val="0"/>
                        </a:spcAft>
                      </a:pPr>
                      <a:endParaRPr lang="en-IN" sz="1600" dirty="0">
                        <a:latin typeface="Calibri"/>
                        <a:ea typeface="Times New Roman"/>
                        <a:cs typeface="Times New Roman"/>
                      </a:endParaRPr>
                    </a:p>
                    <a:p>
                      <a:pPr algn="ctr">
                        <a:lnSpc>
                          <a:spcPct val="115000"/>
                        </a:lnSpc>
                        <a:spcAft>
                          <a:spcPts val="0"/>
                        </a:spcAft>
                      </a:pPr>
                      <a:r>
                        <a:rPr lang="en-IN" sz="1600" b="1" dirty="0">
                          <a:latin typeface="Times New Roman"/>
                          <a:ea typeface="Times New Roman"/>
                          <a:cs typeface="Times New Roman"/>
                        </a:rPr>
                        <a:t>χ</a:t>
                      </a:r>
                      <a:r>
                        <a:rPr lang="en-IN" sz="1600" b="1" baseline="30000" dirty="0">
                          <a:latin typeface="Times New Roman"/>
                          <a:ea typeface="Times New Roman"/>
                          <a:cs typeface="Times New Roman"/>
                        </a:rPr>
                        <a:t>2</a:t>
                      </a:r>
                      <a:r>
                        <a:rPr lang="en-IN" sz="1600" b="1" dirty="0">
                          <a:latin typeface="Times New Roman"/>
                          <a:ea typeface="Times New Roman"/>
                          <a:cs typeface="Times New Roman"/>
                        </a:rPr>
                        <a:t>     (</a:t>
                      </a:r>
                      <a:r>
                        <a:rPr lang="en-IN" sz="1600" b="1" i="1" dirty="0" err="1">
                          <a:latin typeface="Times New Roman"/>
                          <a:ea typeface="Times New Roman"/>
                          <a:cs typeface="Times New Roman"/>
                        </a:rPr>
                        <a:t>p</a:t>
                      </a:r>
                      <a:r>
                        <a:rPr lang="en-IN" sz="1600" b="1" dirty="0" err="1">
                          <a:latin typeface="Times New Roman"/>
                          <a:ea typeface="Times New Roman"/>
                          <a:cs typeface="Times New Roman"/>
                        </a:rPr>
                        <a:t>.value</a:t>
                      </a:r>
                      <a:r>
                        <a:rPr lang="en-IN" sz="1600" b="1" dirty="0">
                          <a:latin typeface="Times New Roman"/>
                          <a:ea typeface="Times New Roman"/>
                          <a:cs typeface="Times New Roman"/>
                        </a:rPr>
                        <a:t>)</a:t>
                      </a:r>
                      <a:endParaRPr lang="en-IN" sz="1600" dirty="0">
                        <a:latin typeface="Calibri"/>
                        <a:ea typeface="Times New Roman"/>
                        <a:cs typeface="Times New Roman"/>
                      </a:endParaRP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9551">
                <a:tc gridSpan="2" vMerge="1">
                  <a:txBody>
                    <a:bodyPr/>
                    <a:lstStyle/>
                    <a:p>
                      <a:endParaRPr lang="en-US"/>
                    </a:p>
                  </a:txBody>
                  <a:tcPr/>
                </a:tc>
                <a:tc hMerge="1" vMerge="1">
                  <a:txBody>
                    <a:bodyPr/>
                    <a:lstStyle/>
                    <a:p>
                      <a:endParaRPr lang="en-US"/>
                    </a:p>
                  </a:txBody>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20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20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2000" b="1" dirty="0" smtClean="0">
                          <a:solidFill>
                            <a:srgbClr val="000000"/>
                          </a:solidFill>
                          <a:latin typeface="Times New Roman" pitchFamily="18" charset="0"/>
                          <a:ea typeface="Calibri"/>
                          <a:cs typeface="Times New Roman" pitchFamily="18" charset="0"/>
                        </a:rPr>
                        <a:t>A</a:t>
                      </a:r>
                    </a:p>
                    <a:p>
                      <a:pPr marL="38100" marR="38100" algn="ctr">
                        <a:lnSpc>
                          <a:spcPts val="1600"/>
                        </a:lnSpc>
                        <a:spcBef>
                          <a:spcPts val="0"/>
                        </a:spcBef>
                        <a:spcAft>
                          <a:spcPts val="0"/>
                        </a:spcAft>
                      </a:pPr>
                      <a:endParaRPr lang="en-IN" sz="2000" b="1"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20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20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2000" b="1" dirty="0" smtClean="0">
                          <a:solidFill>
                            <a:srgbClr val="000000"/>
                          </a:solidFill>
                          <a:latin typeface="Times New Roman" pitchFamily="18" charset="0"/>
                          <a:ea typeface="Calibri"/>
                          <a:cs typeface="Times New Roman" pitchFamily="18" charset="0"/>
                        </a:rPr>
                        <a:t>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r>
              <a:tr h="304555">
                <a:tc rowSpan="2">
                  <a:txBody>
                    <a:bodyPr/>
                    <a:lstStyle/>
                    <a:p>
                      <a:pPr marL="38100" marR="38100" algn="ctr">
                        <a:lnSpc>
                          <a:spcPts val="1600"/>
                        </a:lnSpc>
                        <a:spcBef>
                          <a:spcPts val="0"/>
                        </a:spcBef>
                        <a:spcAft>
                          <a:spcPts val="0"/>
                        </a:spcAft>
                      </a:pPr>
                      <a:r>
                        <a:rPr kumimoji="0" lang="en-IN" sz="1600" b="1" kern="1200" dirty="0">
                          <a:solidFill>
                            <a:schemeClr val="accent1">
                              <a:lumMod val="75000"/>
                            </a:schemeClr>
                          </a:solidFill>
                          <a:latin typeface="+mn-lt"/>
                          <a:ea typeface="+mn-ea"/>
                          <a:cs typeface="+mn-cs"/>
                        </a:rPr>
                        <a:t>Pain during menses (</a:t>
                      </a:r>
                      <a:r>
                        <a:rPr kumimoji="0" lang="en-IN" sz="1600" b="1" kern="1200" dirty="0" err="1">
                          <a:solidFill>
                            <a:schemeClr val="accent1">
                              <a:lumMod val="75000"/>
                            </a:schemeClr>
                          </a:solidFill>
                          <a:latin typeface="+mn-lt"/>
                          <a:ea typeface="+mn-ea"/>
                          <a:cs typeface="+mn-cs"/>
                        </a:rPr>
                        <a:t>dysmenorrhea</a:t>
                      </a:r>
                      <a:r>
                        <a:rPr kumimoji="0" lang="en-IN" sz="1600" b="1" kern="1200" dirty="0">
                          <a:solidFill>
                            <a:schemeClr val="accent1">
                              <a:lumMod val="75000"/>
                            </a:schemeClr>
                          </a:solidFill>
                          <a:latin typeface="+mn-lt"/>
                          <a:ea typeface="+mn-ea"/>
                          <a:cs typeface="+mn-cs"/>
                        </a:rPr>
                        <a:t>) after</a:t>
                      </a:r>
                      <a:r>
                        <a:rPr kumimoji="0" lang="en-IN" sz="1600" b="1" kern="1200" baseline="0" dirty="0">
                          <a:solidFill>
                            <a:schemeClr val="accent1">
                              <a:lumMod val="75000"/>
                            </a:schemeClr>
                          </a:solidFill>
                          <a:latin typeface="+mn-lt"/>
                          <a:ea typeface="+mn-ea"/>
                          <a:cs typeface="+mn-cs"/>
                        </a:rPr>
                        <a:t> </a:t>
                      </a:r>
                      <a:r>
                        <a:rPr lang="en-US" sz="1600" b="1" baseline="0" dirty="0">
                          <a:solidFill>
                            <a:schemeClr val="accent1">
                              <a:lumMod val="75000"/>
                            </a:schemeClr>
                          </a:solidFill>
                          <a:latin typeface="Times New Roman" pitchFamily="18" charset="0"/>
                          <a:ea typeface="Calibri"/>
                          <a:cs typeface="Times New Roman" pitchFamily="18" charset="0"/>
                        </a:rPr>
                        <a:t>COVID 19 vaccine</a:t>
                      </a:r>
                      <a:endParaRPr lang="en-US" sz="1600" b="1" dirty="0">
                        <a:solidFill>
                          <a:schemeClr val="accent1">
                            <a:lumMod val="75000"/>
                          </a:schemeClr>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Decrease</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1</a:t>
                      </a:r>
                      <a:endParaRPr lang="en-US" sz="1600">
                        <a:latin typeface="Calibri"/>
                        <a:ea typeface="Calibri"/>
                        <a:cs typeface="Times New Roman"/>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Arial"/>
                          <a:ea typeface="Calibri"/>
                          <a:cs typeface="Times New Roman"/>
                        </a:rPr>
                        <a:t>5</a:t>
                      </a:r>
                      <a:endParaRPr lang="en-US" sz="1600" b="1"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6</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r>
              <a:tr h="304555">
                <a:tc vMerge="1">
                  <a:txBody>
                    <a:bodyPr/>
                    <a:lstStyle/>
                    <a:p>
                      <a:endParaRPr lang="en-US"/>
                    </a:p>
                  </a:txBody>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Increase</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a:t>
                      </a:r>
                      <a:endParaRPr lang="en-US" sz="1600" dirty="0">
                        <a:latin typeface="Calibri"/>
                        <a:ea typeface="Calibri"/>
                        <a:cs typeface="Times New Roman"/>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Arial"/>
                          <a:ea typeface="Calibri"/>
                          <a:cs typeface="Times New Roman"/>
                        </a:rPr>
                        <a:t>30</a:t>
                      </a:r>
                      <a:endParaRPr lang="en-US" sz="1600" b="1"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32</a:t>
                      </a:r>
                      <a:endParaRPr lang="en-US" sz="16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r>
              <a:tr h="366318">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Not</a:t>
                      </a:r>
                      <a:r>
                        <a:rPr lang="en-US" sz="1600" baseline="0" dirty="0"/>
                        <a:t> applicable</a:t>
                      </a:r>
                      <a:endParaRPr 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6</a:t>
                      </a:r>
                      <a:endParaRPr lang="en-US" sz="1600" dirty="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21</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27</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600" dirty="0" smtClean="0">
                          <a:latin typeface="Times New Roman" pitchFamily="18" charset="0"/>
                          <a:ea typeface="Calibri"/>
                          <a:cs typeface="Times New Roman" pitchFamily="18" charset="0"/>
                        </a:rPr>
                        <a:t>24.61</a:t>
                      </a:r>
                    </a:p>
                    <a:p>
                      <a:pPr marL="38100" marR="38100" algn="ctr">
                        <a:lnSpc>
                          <a:spcPts val="1600"/>
                        </a:lnSpc>
                        <a:spcBef>
                          <a:spcPts val="0"/>
                        </a:spcBef>
                        <a:spcAft>
                          <a:spcPts val="0"/>
                        </a:spcAft>
                      </a:pPr>
                      <a:r>
                        <a:rPr lang="en-US" sz="1600" dirty="0" smtClean="0">
                          <a:latin typeface="Times New Roman" pitchFamily="18" charset="0"/>
                          <a:ea typeface="Calibri"/>
                          <a:cs typeface="Times New Roman" pitchFamily="18" charset="0"/>
                        </a:rPr>
                        <a:t>(pvalue-0.029)</a:t>
                      </a: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365465">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Same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18</a:t>
                      </a:r>
                      <a:endParaRPr lang="en-US" sz="160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159</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177</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659578">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Slightly increase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0</a:t>
                      </a:r>
                      <a:endParaRPr lang="en-US" sz="160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1</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1</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304555">
                <a:tc gridSpan="2">
                  <a:txBody>
                    <a:bodyPr/>
                    <a:lstStyle/>
                    <a:p>
                      <a:pPr marL="38100" marR="38100" algn="ctr">
                        <a:lnSpc>
                          <a:spcPts val="1600"/>
                        </a:lnSpc>
                        <a:spcBef>
                          <a:spcPts val="0"/>
                        </a:spcBef>
                        <a:spcAft>
                          <a:spcPts val="0"/>
                        </a:spcAft>
                      </a:pPr>
                      <a:r>
                        <a:rPr lang="en-US" sz="1600" dirty="0">
                          <a:latin typeface="Times New Roman" pitchFamily="18" charset="0"/>
                          <a:ea typeface="Calibri"/>
                          <a:cs typeface="Times New Roman" pitchFamily="18" charset="0"/>
                        </a:rPr>
                        <a:t>                                               Total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27</a:t>
                      </a:r>
                      <a:endParaRPr lang="en-US" sz="1600">
                        <a:latin typeface="Calibri"/>
                        <a:ea typeface="Calibri"/>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Arial"/>
                          <a:ea typeface="Calibri"/>
                          <a:cs typeface="Times New Roman"/>
                        </a:rPr>
                        <a:t>216</a:t>
                      </a:r>
                      <a:endParaRPr lang="en-US" sz="16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Arial"/>
                          <a:ea typeface="Calibri"/>
                          <a:cs typeface="Times New Roman"/>
                        </a:rPr>
                        <a:t>243</a:t>
                      </a:r>
                      <a:endParaRPr lang="en-US" sz="16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048641" name="TextBox 4"/>
          <p:cNvSpPr txBox="1"/>
          <p:nvPr/>
        </p:nvSpPr>
        <p:spPr>
          <a:xfrm>
            <a:off x="1230988" y="332721"/>
            <a:ext cx="9936480" cy="447040"/>
          </a:xfrm>
          <a:prstGeom prst="rect">
            <a:avLst/>
          </a:prstGeom>
          <a:noFill/>
        </p:spPr>
        <p:txBody>
          <a:bodyPr wrap="none" rtlCol="0">
            <a:spAutoFit/>
          </a:bodyPr>
          <a:lstStyle/>
          <a:p>
            <a:r>
              <a:rPr lang="en-US" sz="2400" b="1" dirty="0">
                <a:solidFill>
                  <a:schemeClr val="accent1">
                    <a:lumMod val="75000"/>
                  </a:schemeClr>
                </a:solidFill>
              </a:rPr>
              <a:t>Table5- Association between </a:t>
            </a:r>
            <a:r>
              <a:rPr lang="en-US" sz="2400" b="1" dirty="0" smtClean="0">
                <a:solidFill>
                  <a:schemeClr val="accent1">
                    <a:lumMod val="75000"/>
                  </a:schemeClr>
                </a:solidFill>
              </a:rPr>
              <a:t>dysmenorrhea  </a:t>
            </a:r>
            <a:r>
              <a:rPr lang="en-US" sz="2400" b="1" dirty="0">
                <a:solidFill>
                  <a:schemeClr val="accent1">
                    <a:lumMod val="75000"/>
                  </a:schemeClr>
                </a:solidFill>
              </a:rPr>
              <a:t>after COVID 19 vaccination</a:t>
            </a:r>
          </a:p>
        </p:txBody>
      </p:sp>
      <p:sp>
        <p:nvSpPr>
          <p:cNvPr id="1048642" name="TextBox 5"/>
          <p:cNvSpPr txBox="1"/>
          <p:nvPr/>
        </p:nvSpPr>
        <p:spPr>
          <a:xfrm>
            <a:off x="1337646" y="6196528"/>
            <a:ext cx="9771380" cy="358141"/>
          </a:xfrm>
          <a:prstGeom prst="rect">
            <a:avLst/>
          </a:prstGeom>
          <a:solidFill>
            <a:schemeClr val="accent2">
              <a:lumMod val="20000"/>
              <a:lumOff val="80000"/>
            </a:schemeClr>
          </a:solidFill>
        </p:spPr>
        <p:txBody>
          <a:bodyPr wrap="none" rtlCol="0">
            <a:spAutoFit/>
          </a:bodyPr>
          <a:lstStyle/>
          <a:p>
            <a:r>
              <a:rPr lang="en-US" dirty="0"/>
              <a:t>The above table </a:t>
            </a:r>
            <a:r>
              <a:rPr lang="en-US" b="1" dirty="0" smtClean="0"/>
              <a:t>14 % </a:t>
            </a:r>
            <a:r>
              <a:rPr lang="en-US" dirty="0" smtClean="0"/>
              <a:t>shows </a:t>
            </a:r>
            <a:r>
              <a:rPr lang="en-US" dirty="0"/>
              <a:t>a </a:t>
            </a:r>
            <a:r>
              <a:rPr lang="en-US" dirty="0" smtClean="0"/>
              <a:t>difference in dysmenorrhea </a:t>
            </a:r>
            <a:r>
              <a:rPr lang="en-US" dirty="0"/>
              <a:t>after receiving COVID 19 vaccination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473" y="385433"/>
            <a:ext cx="10972800" cy="1143000"/>
          </a:xfrm>
        </p:spPr>
        <p:txBody>
          <a:bodyPr>
            <a:normAutofit/>
          </a:bodyPr>
          <a:lstStyle/>
          <a:p>
            <a:pPr algn="ctr"/>
            <a:r>
              <a:rPr lang="en-IN" sz="2800" b="1" u="sng" dirty="0" smtClean="0">
                <a:solidFill>
                  <a:schemeClr val="accent1"/>
                </a:solidFill>
                <a:latin typeface="Times New Roman" pitchFamily="18" charset="0"/>
                <a:cs typeface="Times New Roman" pitchFamily="18" charset="0"/>
              </a:rPr>
              <a:t>DISCUSSION AND CONCLUSION </a:t>
            </a:r>
            <a:endParaRPr lang="en-IN" sz="2800" b="1" u="sng" dirty="0">
              <a:solidFill>
                <a:schemeClr val="accent1"/>
              </a:solidFill>
              <a:latin typeface="Times New Roman" pitchFamily="18" charset="0"/>
              <a:cs typeface="Times New Roman" pitchFamily="18" charset="0"/>
            </a:endParaRPr>
          </a:p>
        </p:txBody>
      </p:sp>
      <p:sp>
        <p:nvSpPr>
          <p:cNvPr id="4" name="Content Placeholder 3"/>
          <p:cNvSpPr>
            <a:spLocks noGrp="1"/>
          </p:cNvSpPr>
          <p:nvPr>
            <p:ph idx="1"/>
          </p:nvPr>
        </p:nvSpPr>
        <p:spPr>
          <a:xfrm>
            <a:off x="914398" y="1038386"/>
            <a:ext cx="11172825" cy="5393411"/>
          </a:xfrm>
        </p:spPr>
        <p:txBody>
          <a:bodyPr>
            <a:normAutofit fontScale="92500" lnSpcReduction="10000"/>
          </a:bodyPr>
          <a:lstStyle/>
          <a:p>
            <a:pPr algn="just"/>
            <a:endParaRPr lang="en-US" sz="2400" smtClean="0"/>
          </a:p>
          <a:p>
            <a:pPr algn="just"/>
            <a:r>
              <a:rPr lang="en-US" sz="2400" dirty="0" smtClean="0"/>
              <a:t>216  of the participants </a:t>
            </a:r>
            <a:r>
              <a:rPr lang="en-GB" sz="2400" dirty="0" smtClean="0"/>
              <a:t> </a:t>
            </a:r>
            <a:r>
              <a:rPr lang="en-GB" sz="2400" dirty="0"/>
              <a:t>were vaccinated  with </a:t>
            </a:r>
            <a:r>
              <a:rPr lang="en-GB" sz="2400" dirty="0" smtClean="0"/>
              <a:t>vaccine </a:t>
            </a:r>
            <a:r>
              <a:rPr lang="en-GB" sz="2400" b="1" dirty="0" smtClean="0"/>
              <a:t>B, </a:t>
            </a:r>
            <a:r>
              <a:rPr lang="en-GB" sz="2400" dirty="0" smtClean="0"/>
              <a:t>3/4</a:t>
            </a:r>
            <a:r>
              <a:rPr lang="en-GB" sz="2400" baseline="30000" dirty="0" smtClean="0"/>
              <a:t>th</a:t>
            </a:r>
            <a:r>
              <a:rPr lang="en-GB" sz="2400" dirty="0" smtClean="0"/>
              <a:t>  of them </a:t>
            </a:r>
            <a:r>
              <a:rPr lang="en-GB" sz="2400" dirty="0"/>
              <a:t>had received 2 doses of </a:t>
            </a:r>
            <a:r>
              <a:rPr lang="en-GB" sz="2400" dirty="0" smtClean="0"/>
              <a:t>vaccine . </a:t>
            </a:r>
          </a:p>
          <a:p>
            <a:pPr algn="just"/>
            <a:endParaRPr lang="en-GB" sz="2400" dirty="0" smtClean="0"/>
          </a:p>
          <a:p>
            <a:pPr algn="just"/>
            <a:r>
              <a:rPr lang="en-US" sz="2400" dirty="0" smtClean="0"/>
              <a:t>Of </a:t>
            </a:r>
            <a:r>
              <a:rPr lang="en-US" sz="2400" dirty="0"/>
              <a:t>the total </a:t>
            </a:r>
            <a:r>
              <a:rPr lang="en-GB" sz="2400" dirty="0"/>
              <a:t> </a:t>
            </a:r>
            <a:r>
              <a:rPr lang="en-GB" sz="2400" b="1" dirty="0"/>
              <a:t>12.3 %  </a:t>
            </a:r>
            <a:r>
              <a:rPr lang="en-US" sz="2400" dirty="0"/>
              <a:t>observed  al</a:t>
            </a:r>
            <a:r>
              <a:rPr lang="en-GB" sz="2400" dirty="0" err="1"/>
              <a:t>teration</a:t>
            </a:r>
            <a:r>
              <a:rPr lang="en-GB" sz="2400" dirty="0"/>
              <a:t> in </a:t>
            </a:r>
            <a:r>
              <a:rPr lang="en-GB" sz="2400" b="1" dirty="0"/>
              <a:t>amount of menstrual  flow </a:t>
            </a:r>
            <a:r>
              <a:rPr lang="en-US" sz="2400" dirty="0">
                <a:latin typeface="Arial" charset="0"/>
                <a:ea typeface="Arial" charset="0"/>
                <a:cs typeface="Arial" charset="0"/>
              </a:rPr>
              <a:t>similarly </a:t>
            </a:r>
            <a:r>
              <a:rPr lang="en-US" sz="2400" dirty="0" err="1">
                <a:latin typeface="Arial" charset="0"/>
                <a:ea typeface="Arial" charset="0"/>
                <a:cs typeface="Arial" charset="0"/>
              </a:rPr>
              <a:t>Clancy,s</a:t>
            </a:r>
            <a:r>
              <a:rPr lang="en-US" sz="2400" dirty="0">
                <a:latin typeface="Arial" charset="0"/>
                <a:ea typeface="Arial" charset="0"/>
                <a:cs typeface="Arial" charset="0"/>
              </a:rPr>
              <a:t> </a:t>
            </a:r>
            <a:r>
              <a:rPr lang="en-US" sz="2400" dirty="0" smtClean="0">
                <a:latin typeface="Arial" charset="0"/>
                <a:ea typeface="Arial" charset="0"/>
                <a:cs typeface="Arial" charset="0"/>
              </a:rPr>
              <a:t>et al (3</a:t>
            </a:r>
            <a:r>
              <a:rPr lang="en-US" dirty="0">
                <a:latin typeface="Arial" charset="0"/>
                <a:ea typeface="Arial" charset="0"/>
                <a:cs typeface="Arial" charset="0"/>
              </a:rPr>
              <a:t>) </a:t>
            </a:r>
            <a:r>
              <a:rPr lang="en-US" sz="2400" dirty="0">
                <a:latin typeface="Arial" charset="0"/>
                <a:ea typeface="Arial" charset="0"/>
                <a:cs typeface="Arial" charset="0"/>
              </a:rPr>
              <a:t>reported </a:t>
            </a:r>
            <a:r>
              <a:rPr lang="en-US" sz="2400" dirty="0" smtClean="0">
                <a:latin typeface="Arial" charset="0"/>
                <a:ea typeface="Arial" charset="0"/>
                <a:cs typeface="Arial" charset="0"/>
              </a:rPr>
              <a:t> </a:t>
            </a:r>
            <a:r>
              <a:rPr lang="en-US" sz="2400" dirty="0">
                <a:latin typeface="Arial" charset="0"/>
                <a:ea typeface="Arial" charset="0"/>
                <a:cs typeface="Arial" charset="0"/>
              </a:rPr>
              <a:t>heavy flow is the most significant change that is observed by the participants after receiving COVID 19 vaccine</a:t>
            </a:r>
            <a:r>
              <a:rPr lang="en-US" sz="2400" dirty="0" smtClean="0">
                <a:latin typeface="Arial" charset="0"/>
                <a:ea typeface="Arial" charset="0"/>
                <a:cs typeface="Arial" charset="0"/>
              </a:rPr>
              <a:t>.</a:t>
            </a:r>
          </a:p>
          <a:p>
            <a:pPr algn="just"/>
            <a:endParaRPr lang="en-US" sz="2400" dirty="0">
              <a:latin typeface="Arial" charset="0"/>
              <a:ea typeface="Arial" charset="0"/>
              <a:cs typeface="Arial" charset="0"/>
            </a:endParaRPr>
          </a:p>
          <a:p>
            <a:pPr algn="just"/>
            <a:r>
              <a:rPr lang="en-US" sz="2400" dirty="0" smtClean="0"/>
              <a:t>A</a:t>
            </a:r>
            <a:r>
              <a:rPr lang="en-GB" sz="2400" dirty="0" smtClean="0"/>
              <a:t>mong those </a:t>
            </a:r>
            <a:r>
              <a:rPr lang="en-GB" sz="2400" b="1" dirty="0" smtClean="0"/>
              <a:t>12 %  </a:t>
            </a:r>
            <a:r>
              <a:rPr lang="en-GB" sz="2400" dirty="0"/>
              <a:t>had changes in duration of menstrual cycle and </a:t>
            </a:r>
            <a:r>
              <a:rPr lang="en-GB" sz="2400" b="1" dirty="0"/>
              <a:t>14 %</a:t>
            </a:r>
            <a:r>
              <a:rPr lang="en-GB" sz="2400" dirty="0"/>
              <a:t> had changes in frequency of menstrual cycle  after </a:t>
            </a:r>
            <a:r>
              <a:rPr lang="en-GB" sz="2400" dirty="0" err="1"/>
              <a:t>covid</a:t>
            </a:r>
            <a:r>
              <a:rPr lang="en-GB" sz="2400" dirty="0"/>
              <a:t> 19 vaccination , and </a:t>
            </a:r>
            <a:r>
              <a:rPr lang="en-GB" sz="2400" b="1" dirty="0"/>
              <a:t>93 % </a:t>
            </a:r>
            <a:r>
              <a:rPr lang="en-GB" sz="2400" dirty="0"/>
              <a:t> of them have received </a:t>
            </a:r>
            <a:r>
              <a:rPr lang="en-GB" sz="2400" dirty="0" smtClean="0"/>
              <a:t>vaccine (</a:t>
            </a:r>
            <a:r>
              <a:rPr lang="en-GB" sz="2400" b="1" dirty="0" smtClean="0"/>
              <a:t>B</a:t>
            </a:r>
            <a:r>
              <a:rPr lang="en-GB" sz="2400" dirty="0" smtClean="0"/>
              <a:t>) .</a:t>
            </a:r>
          </a:p>
          <a:p>
            <a:pPr algn="just"/>
            <a:endParaRPr lang="en-US" sz="2400" dirty="0" smtClean="0">
              <a:latin typeface="Arial" charset="0"/>
              <a:ea typeface="Arial" charset="0"/>
              <a:cs typeface="Arial" charset="0"/>
            </a:endParaRPr>
          </a:p>
          <a:p>
            <a:pPr algn="just"/>
            <a:r>
              <a:rPr lang="en-US" sz="2400" dirty="0" smtClean="0">
                <a:latin typeface="Arial" charset="0"/>
                <a:ea typeface="Arial" charset="0"/>
                <a:cs typeface="Arial" charset="0"/>
              </a:rPr>
              <a:t>similar </a:t>
            </a:r>
            <a:r>
              <a:rPr lang="en-US" sz="2400" dirty="0">
                <a:latin typeface="Arial" charset="0"/>
                <a:ea typeface="Arial" charset="0"/>
                <a:cs typeface="Arial" charset="0"/>
              </a:rPr>
              <a:t>result were reported by </a:t>
            </a:r>
            <a:r>
              <a:rPr lang="en-US" sz="2400" dirty="0">
                <a:latin typeface="Arial" charset="0"/>
                <a:ea typeface="Arial" charset="0"/>
                <a:cs typeface="Arial" charset="0"/>
                <a:hlinkClick r:id="rId2" invalidUrl="https://www.ncbi.nlm.nih.gov/pubmed/?term=Li K[Author]&amp;cauthor=true&amp;cauthor_uid=33288478"/>
              </a:rPr>
              <a:t>Kezhen Li</a:t>
            </a:r>
            <a:r>
              <a:rPr lang="en-US" sz="2400" dirty="0">
                <a:latin typeface="Arial" charset="0"/>
                <a:ea typeface="Arial" charset="0"/>
                <a:cs typeface="Arial" charset="0"/>
              </a:rPr>
              <a:t> in their study which was conducted in Wuhan</a:t>
            </a:r>
            <a:r>
              <a:rPr lang="en-US" sz="2400" dirty="0" smtClean="0">
                <a:latin typeface="Arial" charset="0"/>
                <a:ea typeface="Arial" charset="0"/>
                <a:cs typeface="Arial" charset="0"/>
              </a:rPr>
              <a:t>.</a:t>
            </a:r>
            <a:endParaRPr lang="en-IN" sz="2400" dirty="0">
              <a:latin typeface="Arial" charset="0"/>
              <a:ea typeface="Arial" charset="0"/>
              <a:cs typeface="Arial" charset="0"/>
            </a:endParaRPr>
          </a:p>
        </p:txBody>
      </p:sp>
      <p:sp>
        <p:nvSpPr>
          <p:cNvPr id="3" name="Slide Number Placeholder 2"/>
          <p:cNvSpPr>
            <a:spLocks noGrp="1"/>
          </p:cNvSpPr>
          <p:nvPr>
            <p:ph type="sldNum" sz="quarter" idx="12"/>
          </p:nvPr>
        </p:nvSpPr>
        <p:spPr/>
        <p:txBody>
          <a:bodyPr>
            <a:normAutofit fontScale="92500" lnSpcReduction="10000"/>
          </a:bodyPr>
          <a:lstStyle/>
          <a:p>
            <a:fld id="{5DD0CDFE-3384-452D-9E83-1AB8DB3C8F18}" type="slidenum">
              <a:rPr lang="en-IN" smtClean="0"/>
              <a:pPr/>
              <a:t>12</a:t>
            </a:fld>
            <a:endParaRPr lang="en-IN"/>
          </a:p>
        </p:txBody>
      </p:sp>
      <p:sp>
        <p:nvSpPr>
          <p:cNvPr id="5" name="TextBox 4"/>
          <p:cNvSpPr txBox="1"/>
          <p:nvPr/>
        </p:nvSpPr>
        <p:spPr>
          <a:xfrm>
            <a:off x="1081558" y="6177347"/>
            <a:ext cx="10838503" cy="577081"/>
          </a:xfrm>
          <a:prstGeom prst="rect">
            <a:avLst/>
          </a:prstGeom>
          <a:solidFill>
            <a:schemeClr val="accent2">
              <a:lumMod val="20000"/>
              <a:lumOff val="80000"/>
            </a:schemeClr>
          </a:solidFill>
        </p:spPr>
        <p:txBody>
          <a:bodyPr wrap="square" rtlCol="0">
            <a:spAutoFit/>
          </a:bodyPr>
          <a:lstStyle/>
          <a:p>
            <a:pPr lvl="0"/>
            <a:r>
              <a:rPr lang="en-US" sz="1050" dirty="0" smtClean="0">
                <a:latin typeface="Times New Roman" pitchFamily="18" charset="0"/>
                <a:cs typeface="Times New Roman" pitchFamily="18" charset="0"/>
                <a:hlinkClick r:id="rId3"/>
              </a:rPr>
              <a:t>3. https</a:t>
            </a:r>
            <a:r>
              <a:rPr lang="en-US" sz="1050" dirty="0">
                <a:latin typeface="Times New Roman" pitchFamily="18" charset="0"/>
                <a:cs typeface="Times New Roman" pitchFamily="18" charset="0"/>
                <a:hlinkClick r:id="rId3"/>
              </a:rPr>
              <a:t>://</a:t>
            </a:r>
            <a:r>
              <a:rPr lang="en-US" sz="1050" dirty="0" smtClean="0">
                <a:latin typeface="Times New Roman" pitchFamily="18" charset="0"/>
                <a:cs typeface="Times New Roman" pitchFamily="18" charset="0"/>
                <a:hlinkClick r:id="rId3"/>
              </a:rPr>
              <a:t>www.npr.org/sections/health-shots/2021/08/09/1024190379/covid-vaccine-period-menstrual-cycle-research</a:t>
            </a:r>
            <a:r>
              <a:rPr lang="en-US" sz="1050" dirty="0" smtClean="0">
                <a:latin typeface="Times New Roman" pitchFamily="18" charset="0"/>
                <a:cs typeface="Times New Roman" pitchFamily="18" charset="0"/>
              </a:rPr>
              <a:t>, accessed </a:t>
            </a:r>
            <a:r>
              <a:rPr lang="en-US" sz="1050" dirty="0">
                <a:latin typeface="Times New Roman" pitchFamily="18" charset="0"/>
                <a:cs typeface="Times New Roman" pitchFamily="18" charset="0"/>
              </a:rPr>
              <a:t>on </a:t>
            </a:r>
            <a:r>
              <a:rPr lang="en-US" sz="1050" dirty="0" smtClean="0">
                <a:latin typeface="Times New Roman" pitchFamily="18" charset="0"/>
                <a:cs typeface="Times New Roman" pitchFamily="18" charset="0"/>
              </a:rPr>
              <a:t>11/09/2021</a:t>
            </a:r>
          </a:p>
          <a:p>
            <a:pPr lvl="0"/>
            <a:r>
              <a:rPr lang="en-US" sz="1050" dirty="0" smtClean="0">
                <a:latin typeface="Times New Roman" pitchFamily="18" charset="0"/>
                <a:cs typeface="Times New Roman" pitchFamily="18" charset="0"/>
              </a:rPr>
              <a:t>4.</a:t>
            </a:r>
            <a:r>
              <a:rPr lang="en-US" sz="1050" dirty="0">
                <a:latin typeface="Times New Roman" pitchFamily="18" charset="0"/>
                <a:cs typeface="Times New Roman" pitchFamily="18" charset="0"/>
              </a:rPr>
              <a:t> Abu </a:t>
            </a:r>
            <a:r>
              <a:rPr lang="en-US" sz="1050" dirty="0" err="1">
                <a:latin typeface="Times New Roman" pitchFamily="18" charset="0"/>
                <a:cs typeface="Times New Roman" pitchFamily="18" charset="0"/>
              </a:rPr>
              <a:t>Helwa</a:t>
            </a:r>
            <a:r>
              <a:rPr lang="en-US" sz="1050" dirty="0">
                <a:latin typeface="Times New Roman" pitchFamily="18" charset="0"/>
                <a:cs typeface="Times New Roman" pitchFamily="18" charset="0"/>
              </a:rPr>
              <a:t> HA, </a:t>
            </a:r>
            <a:r>
              <a:rPr lang="en-US" sz="1050" dirty="0" err="1">
                <a:latin typeface="Times New Roman" pitchFamily="18" charset="0"/>
                <a:cs typeface="Times New Roman" pitchFamily="18" charset="0"/>
              </a:rPr>
              <a:t>Mitaeb</a:t>
            </a:r>
            <a:r>
              <a:rPr lang="en-US" sz="1050" dirty="0">
                <a:latin typeface="Times New Roman" pitchFamily="18" charset="0"/>
                <a:cs typeface="Times New Roman" pitchFamily="18" charset="0"/>
              </a:rPr>
              <a:t> AA, Al-</a:t>
            </a:r>
            <a:r>
              <a:rPr lang="en-US" sz="1050" dirty="0" err="1">
                <a:latin typeface="Times New Roman" pitchFamily="18" charset="0"/>
                <a:cs typeface="Times New Roman" pitchFamily="18" charset="0"/>
              </a:rPr>
              <a:t>Hamshri</a:t>
            </a:r>
            <a:r>
              <a:rPr lang="en-US" sz="1050" dirty="0">
                <a:latin typeface="Times New Roman" pitchFamily="18" charset="0"/>
                <a:cs typeface="Times New Roman" pitchFamily="18" charset="0"/>
              </a:rPr>
              <a:t> S, </a:t>
            </a:r>
            <a:r>
              <a:rPr lang="en-US" sz="1050" dirty="0" err="1">
                <a:latin typeface="Times New Roman" pitchFamily="18" charset="0"/>
                <a:cs typeface="Times New Roman" pitchFamily="18" charset="0"/>
              </a:rPr>
              <a:t>Sweileh</a:t>
            </a:r>
            <a:r>
              <a:rPr lang="en-US" sz="1050" dirty="0">
                <a:latin typeface="Times New Roman" pitchFamily="18" charset="0"/>
                <a:cs typeface="Times New Roman" pitchFamily="18" charset="0"/>
              </a:rPr>
              <a:t> WM. Prevalence of dysmenorrhea and predictors of its pain intensity among Palestinian female university students. </a:t>
            </a:r>
            <a:r>
              <a:rPr lang="en-US" sz="1050" i="1" dirty="0">
                <a:latin typeface="Times New Roman" pitchFamily="18" charset="0"/>
                <a:cs typeface="Times New Roman" pitchFamily="18" charset="0"/>
              </a:rPr>
              <a:t>BMC </a:t>
            </a:r>
            <a:r>
              <a:rPr lang="en-US" sz="1050" i="1" dirty="0" err="1">
                <a:latin typeface="Times New Roman" pitchFamily="18" charset="0"/>
                <a:cs typeface="Times New Roman" pitchFamily="18" charset="0"/>
              </a:rPr>
              <a:t>Womens</a:t>
            </a:r>
            <a:r>
              <a:rPr lang="en-US" sz="1050" i="1" dirty="0">
                <a:latin typeface="Times New Roman" pitchFamily="18" charset="0"/>
                <a:cs typeface="Times New Roman" pitchFamily="18" charset="0"/>
              </a:rPr>
              <a:t> Health</a:t>
            </a:r>
            <a:r>
              <a:rPr lang="en-US" sz="1050" dirty="0">
                <a:latin typeface="Times New Roman" pitchFamily="18" charset="0"/>
                <a:cs typeface="Times New Roman" pitchFamily="18" charset="0"/>
              </a:rPr>
              <a:t> (2018) 18(1):18.  10.1186/s12905-018-0516-1</a:t>
            </a:r>
            <a:r>
              <a:rPr lang="en-US" sz="1050" dirty="0" smtClean="0">
                <a:latin typeface="Times New Roman" pitchFamily="18" charset="0"/>
                <a:cs typeface="Times New Roman" pitchFamily="18" charset="0"/>
              </a:rPr>
              <a:t>.</a:t>
            </a:r>
            <a:endParaRPr lang="en-US" sz="1050" dirty="0">
              <a:latin typeface="Times New Roman" pitchFamily="18" charset="0"/>
              <a:cs typeface="Times New Roman" pitchFamily="18" charset="0"/>
            </a:endParaRPr>
          </a:p>
        </p:txBody>
      </p:sp>
    </p:spTree>
    <p:extLst>
      <p:ext uri="{BB962C8B-B14F-4D97-AF65-F5344CB8AC3E}">
        <p14:creationId xmlns:p14="http://schemas.microsoft.com/office/powerpoint/2010/main" val="288460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6587"/>
            <a:ext cx="10972800" cy="1143000"/>
          </a:xfrm>
        </p:spPr>
        <p:txBody>
          <a:bodyPr>
            <a:normAutofit/>
          </a:bodyPr>
          <a:lstStyle/>
          <a:p>
            <a:pPr algn="ctr"/>
            <a:r>
              <a:rPr lang="en-IN" sz="2800" b="1" u="sng" dirty="0" smtClean="0">
                <a:solidFill>
                  <a:schemeClr val="accent1"/>
                </a:solidFill>
                <a:latin typeface="Times New Roman" pitchFamily="18" charset="0"/>
                <a:cs typeface="Times New Roman" pitchFamily="18" charset="0"/>
              </a:rPr>
              <a:t>LIMITATION AND RECOMMENDATION</a:t>
            </a:r>
            <a:r>
              <a:rPr lang="en-US" sz="2800" dirty="0"/>
              <a:t/>
            </a:r>
            <a:br>
              <a:rPr lang="en-US" sz="2800" dirty="0"/>
            </a:br>
            <a:endParaRPr lang="en-IN" sz="2800" b="1" u="sng"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idx="1"/>
          </p:nvPr>
        </p:nvSpPr>
        <p:spPr>
          <a:xfrm>
            <a:off x="921695" y="1799587"/>
            <a:ext cx="10871200" cy="4833688"/>
          </a:xfrm>
        </p:spPr>
        <p:txBody>
          <a:bodyPr>
            <a:normAutofit lnSpcReduction="10000"/>
          </a:bodyPr>
          <a:lstStyle/>
          <a:p>
            <a:pPr algn="just"/>
            <a:r>
              <a:rPr lang="en-IN" sz="2400" dirty="0" smtClean="0">
                <a:latin typeface="Arial" charset="0"/>
                <a:ea typeface="Arial" charset="0"/>
                <a:cs typeface="Arial" charset="0"/>
              </a:rPr>
              <a:t>Limitation of our study is its small size , of also as </a:t>
            </a:r>
            <a:r>
              <a:rPr lang="en-IN" sz="2400" dirty="0" err="1" smtClean="0">
                <a:latin typeface="Arial" charset="0"/>
                <a:ea typeface="Arial" charset="0"/>
                <a:cs typeface="Arial" charset="0"/>
              </a:rPr>
              <a:t>covid</a:t>
            </a:r>
            <a:r>
              <a:rPr lang="en-IN" sz="2400" dirty="0" smtClean="0">
                <a:latin typeface="Arial" charset="0"/>
                <a:ea typeface="Arial" charset="0"/>
                <a:cs typeface="Arial" charset="0"/>
              </a:rPr>
              <a:t> 19 pandemic has altered lifestyle , weight and strain , is possible effects on menstrual cycle .</a:t>
            </a:r>
          </a:p>
          <a:p>
            <a:pPr algn="just"/>
            <a:endParaRPr lang="en-IN" sz="2400" dirty="0" smtClean="0">
              <a:latin typeface="Arial" charset="0"/>
              <a:ea typeface="Arial" charset="0"/>
              <a:cs typeface="Arial" charset="0"/>
            </a:endParaRPr>
          </a:p>
          <a:p>
            <a:pPr algn="just"/>
            <a:r>
              <a:rPr lang="en-IN" sz="2400" dirty="0" smtClean="0">
                <a:latin typeface="Arial" charset="0"/>
                <a:ea typeface="Arial" charset="0"/>
                <a:cs typeface="Arial" charset="0"/>
              </a:rPr>
              <a:t>There is also possibility of recall bias in our study .</a:t>
            </a:r>
          </a:p>
          <a:p>
            <a:pPr algn="just"/>
            <a:endParaRPr lang="en-IN" sz="2400" dirty="0" smtClean="0">
              <a:latin typeface="Arial" charset="0"/>
              <a:ea typeface="Arial" charset="0"/>
              <a:cs typeface="Arial" charset="0"/>
            </a:endParaRPr>
          </a:p>
          <a:p>
            <a:pPr algn="just"/>
            <a:r>
              <a:rPr lang="en-IN" sz="2400" dirty="0" smtClean="0">
                <a:latin typeface="Arial" charset="0"/>
                <a:ea typeface="Arial" charset="0"/>
                <a:cs typeface="Arial" charset="0"/>
              </a:rPr>
              <a:t>Further larger prospective RCT are warranted to define association between </a:t>
            </a:r>
            <a:r>
              <a:rPr lang="en-US" sz="2400" dirty="0" smtClean="0">
                <a:latin typeface="Arial" charset="0"/>
                <a:ea typeface="Arial" charset="0"/>
                <a:cs typeface="Arial" charset="0"/>
              </a:rPr>
              <a:t>COVID Vaccine and  change in menstrual cycle pattern </a:t>
            </a:r>
            <a:endParaRPr lang="en-US" sz="2400" dirty="0" smtClean="0">
              <a:latin typeface="Arial" charset="0"/>
              <a:ea typeface="Arial" charset="0"/>
              <a:cs typeface="Arial" charset="0"/>
            </a:endParaRPr>
          </a:p>
          <a:p>
            <a:pPr algn="just"/>
            <a:endParaRPr lang="en-US" sz="2400" dirty="0">
              <a:latin typeface="Arial" charset="0"/>
              <a:ea typeface="Arial" charset="0"/>
              <a:cs typeface="Arial" charset="0"/>
            </a:endParaRPr>
          </a:p>
          <a:p>
            <a:pPr algn="just"/>
            <a:r>
              <a:rPr lang="en-US" sz="2400" dirty="0"/>
              <a:t>In our study although w</a:t>
            </a:r>
            <a:r>
              <a:rPr lang="en-GB" sz="2400" dirty="0"/>
              <a:t>e observed the significant alteration in menstrual cycle after COVI</a:t>
            </a:r>
            <a:r>
              <a:rPr lang="en-US" sz="2400" dirty="0"/>
              <a:t>D 19  vaccine, but this observation need to be addressed in future clinical trials as regarding vaccines , no such strong data are available currently</a:t>
            </a:r>
            <a:endParaRPr lang="en-IN" sz="2400" dirty="0">
              <a:latin typeface="Arial" charset="0"/>
              <a:ea typeface="Arial" charset="0"/>
              <a:cs typeface="Arial" charset="0"/>
            </a:endParaRPr>
          </a:p>
          <a:p>
            <a:pPr algn="just"/>
            <a:endParaRPr lang="en-IN" sz="2400">
              <a:latin typeface="Arial" charset="0"/>
              <a:ea typeface="Arial" charset="0"/>
              <a:cs typeface="Arial" charset="0"/>
            </a:endParaRPr>
          </a:p>
          <a:p>
            <a:pPr algn="just"/>
            <a:endParaRPr lang="en-US" sz="2400" dirty="0" smtClean="0">
              <a:latin typeface="Arial" charset="0"/>
              <a:ea typeface="Arial" charset="0"/>
              <a:cs typeface="Arial" charset="0"/>
            </a:endParaRPr>
          </a:p>
          <a:p>
            <a:pPr algn="just"/>
            <a:endParaRPr lang="en-IN" sz="2400" dirty="0">
              <a:latin typeface="Arial" charset="0"/>
              <a:ea typeface="Arial" charset="0"/>
              <a:cs typeface="Arial" charset="0"/>
            </a:endParaRPr>
          </a:p>
        </p:txBody>
      </p:sp>
      <p:sp>
        <p:nvSpPr>
          <p:cNvPr id="3" name="Slide Number Placeholder 2"/>
          <p:cNvSpPr>
            <a:spLocks noGrp="1"/>
          </p:cNvSpPr>
          <p:nvPr>
            <p:ph type="sldNum" sz="quarter" idx="12"/>
          </p:nvPr>
        </p:nvSpPr>
        <p:spPr/>
        <p:txBody>
          <a:bodyPr>
            <a:normAutofit fontScale="92500" lnSpcReduction="10000"/>
          </a:bodyPr>
          <a:lstStyle/>
          <a:p>
            <a:fld id="{5DD0CDFE-3384-452D-9E83-1AB8DB3C8F18}" type="slidenum">
              <a:rPr lang="en-IN" smtClean="0"/>
              <a:pPr/>
              <a:t>13</a:t>
            </a:fld>
            <a:endParaRPr lang="en-IN"/>
          </a:p>
        </p:txBody>
      </p:sp>
    </p:spTree>
    <p:extLst>
      <p:ext uri="{BB962C8B-B14F-4D97-AF65-F5344CB8AC3E}">
        <p14:creationId xmlns:p14="http://schemas.microsoft.com/office/powerpoint/2010/main" val="1498434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a:spLocks noGrp="1"/>
          </p:cNvSpPr>
          <p:nvPr>
            <p:ph type="title"/>
          </p:nvPr>
        </p:nvSpPr>
        <p:spPr>
          <a:xfrm>
            <a:off x="1604041" y="104697"/>
            <a:ext cx="8911687" cy="1027242"/>
          </a:xfrm>
        </p:spPr>
        <p:txBody>
          <a:bodyPr>
            <a:normAutofit/>
          </a:bodyPr>
          <a:lstStyle/>
          <a:p>
            <a:pPr algn="ctr"/>
            <a:r>
              <a:rPr lang="en-US" sz="4000" b="1" dirty="0" smtClean="0">
                <a:solidFill>
                  <a:schemeClr val="accent1">
                    <a:lumMod val="75000"/>
                  </a:schemeClr>
                </a:solidFill>
              </a:rPr>
              <a:t>Introduction </a:t>
            </a:r>
            <a:endParaRPr lang="en-US" sz="4000" b="1" dirty="0">
              <a:solidFill>
                <a:schemeClr val="accent1">
                  <a:lumMod val="75000"/>
                </a:schemeClr>
              </a:solidFill>
            </a:endParaRPr>
          </a:p>
        </p:txBody>
      </p:sp>
      <p:sp>
        <p:nvSpPr>
          <p:cNvPr id="1048615" name="Content Placeholder 2"/>
          <p:cNvSpPr>
            <a:spLocks noGrp="1"/>
          </p:cNvSpPr>
          <p:nvPr>
            <p:ph idx="1"/>
          </p:nvPr>
        </p:nvSpPr>
        <p:spPr>
          <a:xfrm>
            <a:off x="1375217" y="940210"/>
            <a:ext cx="10640571" cy="4304880"/>
          </a:xfrm>
        </p:spPr>
        <p:txBody>
          <a:bodyPr>
            <a:noAutofit/>
          </a:bodyPr>
          <a:lstStyle/>
          <a:p>
            <a:pPr>
              <a:buSzPct val="99000"/>
              <a:buFont typeface="Wingdings" charset="2"/>
              <a:buChar char="Ø"/>
            </a:pPr>
            <a:r>
              <a:rPr lang="en-US" sz="2000" dirty="0" smtClean="0">
                <a:latin typeface="Arial" charset="0"/>
                <a:ea typeface="Arial" charset="0"/>
                <a:cs typeface="Arial" charset="0"/>
              </a:rPr>
              <a:t>COVID-19 infection  </a:t>
            </a:r>
            <a:r>
              <a:rPr lang="en-US" sz="2000" dirty="0">
                <a:latin typeface="Arial" charset="0"/>
                <a:ea typeface="Arial" charset="0"/>
                <a:cs typeface="Arial" charset="0"/>
              </a:rPr>
              <a:t>results in a unique, profoundly </a:t>
            </a:r>
            <a:r>
              <a:rPr lang="en-US" sz="2000" dirty="0" err="1">
                <a:latin typeface="Arial" charset="0"/>
                <a:ea typeface="Arial" charset="0"/>
                <a:cs typeface="Arial" charset="0"/>
              </a:rPr>
              <a:t>prothrombotic</a:t>
            </a:r>
            <a:r>
              <a:rPr lang="en-US" sz="2000" dirty="0">
                <a:latin typeface="Arial" charset="0"/>
                <a:ea typeface="Arial" charset="0"/>
                <a:cs typeface="Arial" charset="0"/>
              </a:rPr>
              <a:t> milieu leading to both arterial and venous thrombosis </a:t>
            </a:r>
            <a:r>
              <a:rPr lang="en-US" sz="2000" b="1" baseline="30000" dirty="0">
                <a:latin typeface="Arial" charset="0"/>
                <a:ea typeface="Arial" charset="0"/>
                <a:cs typeface="Arial" charset="0"/>
              </a:rPr>
              <a:t>(1</a:t>
            </a:r>
            <a:r>
              <a:rPr lang="en-US" sz="2000" b="1" baseline="30000" dirty="0" smtClean="0">
                <a:latin typeface="Arial" charset="0"/>
                <a:ea typeface="Arial" charset="0"/>
                <a:cs typeface="Arial" charset="0"/>
              </a:rPr>
              <a:t>),</a:t>
            </a:r>
            <a:r>
              <a:rPr lang="en-US" sz="2000" dirty="0">
                <a:latin typeface="Arial" charset="0"/>
                <a:ea typeface="Arial" charset="0"/>
                <a:cs typeface="Arial" charset="0"/>
              </a:rPr>
              <a:t> hence the change in menstrual cycle </a:t>
            </a:r>
            <a:r>
              <a:rPr lang="en-US" sz="2000" dirty="0" smtClean="0">
                <a:latin typeface="Arial" charset="0"/>
                <a:ea typeface="Arial" charset="0"/>
                <a:cs typeface="Arial" charset="0"/>
              </a:rPr>
              <a:t>pattern  </a:t>
            </a:r>
            <a:r>
              <a:rPr lang="en-US" sz="2000" dirty="0">
                <a:latin typeface="Arial" charset="0"/>
                <a:ea typeface="Arial" charset="0"/>
                <a:cs typeface="Arial" charset="0"/>
              </a:rPr>
              <a:t>has been </a:t>
            </a:r>
            <a:r>
              <a:rPr lang="en-US" sz="2000" dirty="0" smtClean="0">
                <a:latin typeface="Arial" charset="0"/>
                <a:ea typeface="Arial" charset="0"/>
                <a:cs typeface="Arial" charset="0"/>
              </a:rPr>
              <a:t>speculated . </a:t>
            </a:r>
          </a:p>
          <a:p>
            <a:pPr>
              <a:buSzPct val="99000"/>
              <a:buFont typeface="Wingdings" charset="2"/>
              <a:buChar char="Ø"/>
            </a:pPr>
            <a:endParaRPr lang="en-US" sz="2000" dirty="0" smtClean="0">
              <a:latin typeface="Arial" charset="0"/>
              <a:ea typeface="Arial" charset="0"/>
              <a:cs typeface="Arial" charset="0"/>
            </a:endParaRPr>
          </a:p>
          <a:p>
            <a:pPr>
              <a:buSzPct val="99000"/>
              <a:buFont typeface="Wingdings" charset="2"/>
              <a:buChar char="Ø"/>
            </a:pPr>
            <a:r>
              <a:rPr lang="en-US" sz="2000" dirty="0">
                <a:latin typeface="Arial" charset="0"/>
                <a:ea typeface="Arial" charset="0"/>
                <a:cs typeface="Arial" charset="0"/>
              </a:rPr>
              <a:t>Menstrual periods can also  be affected by increased stress, changes in weight and exercise, and other major lifestyle changes, all of which are typical during the COVID-19 pandemic</a:t>
            </a:r>
            <a:r>
              <a:rPr lang="en-US" sz="2000" dirty="0" smtClean="0">
                <a:latin typeface="Arial" charset="0"/>
                <a:ea typeface="Arial" charset="0"/>
                <a:cs typeface="Arial" charset="0"/>
              </a:rPr>
              <a:t>.</a:t>
            </a:r>
          </a:p>
          <a:p>
            <a:pPr>
              <a:buSzPct val="99000"/>
              <a:buFont typeface="Wingdings" charset="2"/>
              <a:buChar char="Ø"/>
            </a:pPr>
            <a:endParaRPr lang="en-US" sz="2000" dirty="0" smtClean="0">
              <a:latin typeface="Arial" charset="0"/>
              <a:ea typeface="Arial" charset="0"/>
              <a:cs typeface="Arial" charset="0"/>
            </a:endParaRPr>
          </a:p>
          <a:p>
            <a:pPr>
              <a:buSzPct val="99000"/>
              <a:buFont typeface="Wingdings" charset="2"/>
              <a:buChar char="Ø"/>
            </a:pPr>
            <a:r>
              <a:rPr lang="en-US" sz="2000" dirty="0">
                <a:latin typeface="Arial" charset="0"/>
                <a:ea typeface="Arial" charset="0"/>
                <a:cs typeface="Arial" charset="0"/>
              </a:rPr>
              <a:t>However Some authors have reported </a:t>
            </a:r>
            <a:r>
              <a:rPr lang="en-US" sz="2000" dirty="0" err="1">
                <a:latin typeface="Arial" charset="0"/>
                <a:ea typeface="Arial" charset="0"/>
                <a:cs typeface="Arial" charset="0"/>
              </a:rPr>
              <a:t>associaction</a:t>
            </a:r>
            <a:r>
              <a:rPr lang="en-US" sz="2000" dirty="0">
                <a:latin typeface="Arial" charset="0"/>
                <a:ea typeface="Arial" charset="0"/>
                <a:cs typeface="Arial" charset="0"/>
              </a:rPr>
              <a:t>  between  change in menstrual cycle pattern  after getting the COVID-19 vaccine also </a:t>
            </a:r>
            <a:r>
              <a:rPr lang="en-US" sz="2000" b="1" baseline="30000" dirty="0">
                <a:latin typeface="Arial" charset="0"/>
                <a:ea typeface="Arial" charset="0"/>
                <a:cs typeface="Arial" charset="0"/>
              </a:rPr>
              <a:t>(2)</a:t>
            </a:r>
            <a:r>
              <a:rPr lang="en-US" sz="2000" b="1" dirty="0">
                <a:latin typeface="Arial" charset="0"/>
                <a:ea typeface="Arial" charset="0"/>
                <a:cs typeface="Arial" charset="0"/>
              </a:rPr>
              <a:t>.</a:t>
            </a:r>
          </a:p>
          <a:p>
            <a:pPr algn="just">
              <a:buFont typeface="Wingdings" charset="2"/>
              <a:buChar char="Ø"/>
            </a:pPr>
            <a:endParaRPr lang="en-US" sz="2000" dirty="0">
              <a:latin typeface="Arial" charset="0"/>
              <a:ea typeface="Arial" charset="0"/>
              <a:cs typeface="Arial" charset="0"/>
            </a:endParaRPr>
          </a:p>
          <a:p>
            <a:pPr algn="just">
              <a:buFont typeface="Wingdings" charset="2"/>
              <a:buChar char="Ø"/>
            </a:pPr>
            <a:r>
              <a:rPr lang="en-US" sz="2000" dirty="0">
                <a:latin typeface="Arial" charset="0"/>
                <a:ea typeface="Arial" charset="0"/>
                <a:cs typeface="Arial" charset="0"/>
              </a:rPr>
              <a:t>Post COVID vaccination  complications  are new spectrum of  health problems and its effects on reproductive system and on menstrual cycles  pattern are yet to be studied .</a:t>
            </a:r>
          </a:p>
          <a:p>
            <a:pPr algn="just">
              <a:buFont typeface="Wingdings" charset="2"/>
              <a:buChar char="Ø"/>
            </a:pPr>
            <a:endParaRPr lang="en-US" sz="2000" dirty="0">
              <a:latin typeface="Arial" charset="0"/>
              <a:ea typeface="Arial" charset="0"/>
              <a:cs typeface="Arial" charset="0"/>
            </a:endParaRPr>
          </a:p>
          <a:p>
            <a:pPr>
              <a:buSzPct val="99000"/>
              <a:buFont typeface="Wingdings" charset="2"/>
              <a:buChar char="Ø"/>
            </a:pPr>
            <a:endParaRPr lang="en-US" sz="2000" dirty="0" smtClean="0">
              <a:latin typeface="Arial" charset="0"/>
              <a:ea typeface="Arial" charset="0"/>
              <a:cs typeface="Arial" charset="0"/>
            </a:endParaRPr>
          </a:p>
          <a:p>
            <a:pPr>
              <a:buSzPct val="99000"/>
              <a:buFont typeface="Wingdings" charset="2"/>
              <a:buChar char="Ø"/>
            </a:pPr>
            <a:endParaRPr lang="en-US" sz="2000" dirty="0">
              <a:latin typeface="Arial" charset="0"/>
              <a:ea typeface="Arial" charset="0"/>
              <a:cs typeface="Arial" charset="0"/>
            </a:endParaRPr>
          </a:p>
          <a:p>
            <a:endParaRPr lang="en-US" sz="2000" dirty="0">
              <a:latin typeface="Arial" charset="0"/>
              <a:ea typeface="Arial" charset="0"/>
              <a:cs typeface="Arial" charset="0"/>
            </a:endParaRPr>
          </a:p>
        </p:txBody>
      </p:sp>
      <p:sp>
        <p:nvSpPr>
          <p:cNvPr id="1048616" name="TextBox 3"/>
          <p:cNvSpPr txBox="1"/>
          <p:nvPr/>
        </p:nvSpPr>
        <p:spPr>
          <a:xfrm>
            <a:off x="1375217" y="5936031"/>
            <a:ext cx="10629900" cy="789940"/>
          </a:xfrm>
          <a:prstGeom prst="rect">
            <a:avLst/>
          </a:prstGeom>
          <a:solidFill>
            <a:schemeClr val="accent2">
              <a:lumMod val="20000"/>
              <a:lumOff val="80000"/>
            </a:schemeClr>
          </a:solidFill>
        </p:spPr>
        <p:txBody>
          <a:bodyPr wrap="square" rtlCol="0">
            <a:spAutoFit/>
          </a:bodyPr>
          <a:lstStyle/>
          <a:p>
            <a:pPr marL="228600" indent="-228600">
              <a:buAutoNum type="arabicPeriod"/>
            </a:pPr>
            <a:r>
              <a:rPr lang="en-US" sz="1050" dirty="0" err="1" smtClean="0"/>
              <a:t>Abou</a:t>
            </a:r>
            <a:r>
              <a:rPr lang="en-US" sz="1050" dirty="0" smtClean="0"/>
              <a:t>-Ismail </a:t>
            </a:r>
            <a:r>
              <a:rPr lang="en-US" sz="1050" dirty="0"/>
              <a:t>MY, Diamond A, Kapoor S, </a:t>
            </a:r>
            <a:r>
              <a:rPr lang="en-US" sz="1050" dirty="0" err="1"/>
              <a:t>Arafah</a:t>
            </a:r>
            <a:r>
              <a:rPr lang="en-US" sz="1050" dirty="0"/>
              <a:t> Y, </a:t>
            </a:r>
            <a:r>
              <a:rPr lang="en-US" sz="1050" dirty="0" err="1"/>
              <a:t>Nayak</a:t>
            </a:r>
            <a:r>
              <a:rPr lang="en-US" sz="1050" dirty="0"/>
              <a:t> L. The hypercoagulable state in COVID-19: Incidence, pathophysiology, and management [published correction appears in </a:t>
            </a:r>
            <a:r>
              <a:rPr lang="en-US" sz="1050" dirty="0" err="1"/>
              <a:t>Thromb</a:t>
            </a:r>
            <a:r>
              <a:rPr lang="en-US" sz="1050" dirty="0"/>
              <a:t> Res. 2020 Nov 26;:]. </a:t>
            </a:r>
            <a:r>
              <a:rPr lang="en-US" sz="1050" i="1" dirty="0" err="1"/>
              <a:t>Thromb</a:t>
            </a:r>
            <a:r>
              <a:rPr lang="en-US" sz="1050" i="1" dirty="0"/>
              <a:t> Res</a:t>
            </a:r>
            <a:r>
              <a:rPr lang="en-US" sz="1050" dirty="0"/>
              <a:t>. 2020;194:101-115. </a:t>
            </a:r>
            <a:r>
              <a:rPr lang="en-US" sz="1050" dirty="0" smtClean="0"/>
              <a:t>doi:10.1016/j.thromres.2020.06.029</a:t>
            </a:r>
          </a:p>
          <a:p>
            <a:pPr marL="228600" indent="-228600">
              <a:buFontTx/>
              <a:buAutoNum type="arabicPeriod"/>
            </a:pPr>
            <a:r>
              <a:rPr lang="en-US" sz="1050" dirty="0">
                <a:latin typeface="Times New Roman" pitchFamily="18" charset="0"/>
                <a:cs typeface="Times New Roman" pitchFamily="18" charset="0"/>
              </a:rPr>
              <a:t>Li K, Chen G, </a:t>
            </a:r>
            <a:r>
              <a:rPr lang="en-US" sz="1050" dirty="0" err="1">
                <a:latin typeface="Times New Roman" pitchFamily="18" charset="0"/>
                <a:cs typeface="Times New Roman" pitchFamily="18" charset="0"/>
              </a:rPr>
              <a:t>Hou</a:t>
            </a:r>
            <a:r>
              <a:rPr lang="en-US" sz="1050" dirty="0">
                <a:latin typeface="Times New Roman" pitchFamily="18" charset="0"/>
                <a:cs typeface="Times New Roman" pitchFamily="18" charset="0"/>
              </a:rPr>
              <a:t> H, Liao Q, Chen J, Bai H, Lee S, Wang C, Li H, Cheng L, Ai J. Analysis of sex hormones and menstruation in COVID-19 women of child-bearing age. </a:t>
            </a:r>
            <a:r>
              <a:rPr lang="en-US" sz="1050" dirty="0" err="1">
                <a:latin typeface="Times New Roman" pitchFamily="18" charset="0"/>
                <a:cs typeface="Times New Roman" pitchFamily="18" charset="0"/>
              </a:rPr>
              <a:t>Reprod</a:t>
            </a:r>
            <a:r>
              <a:rPr lang="en-US" sz="1050" dirty="0">
                <a:latin typeface="Times New Roman" pitchFamily="18" charset="0"/>
                <a:cs typeface="Times New Roman" pitchFamily="18" charset="0"/>
              </a:rPr>
              <a:t> Biomed Online. 2021 Jan;42(1):260-267. </a:t>
            </a:r>
            <a:r>
              <a:rPr lang="en-US" sz="1050" dirty="0" err="1">
                <a:latin typeface="Times New Roman" pitchFamily="18" charset="0"/>
                <a:cs typeface="Times New Roman" pitchFamily="18" charset="0"/>
              </a:rPr>
              <a:t>doi</a:t>
            </a:r>
            <a:r>
              <a:rPr lang="en-US" sz="1050" dirty="0">
                <a:latin typeface="Times New Roman" pitchFamily="18" charset="0"/>
                <a:cs typeface="Times New Roman" pitchFamily="18" charset="0"/>
              </a:rPr>
              <a:t>: 10.1016/j.rbmo.2020.09.020. </a:t>
            </a:r>
            <a:r>
              <a:rPr lang="en-US" sz="1050" dirty="0" err="1">
                <a:latin typeface="Times New Roman" pitchFamily="18" charset="0"/>
                <a:cs typeface="Times New Roman" pitchFamily="18" charset="0"/>
              </a:rPr>
              <a:t>Epub</a:t>
            </a:r>
            <a:r>
              <a:rPr lang="en-US" sz="1050" dirty="0">
                <a:latin typeface="Times New Roman" pitchFamily="18" charset="0"/>
                <a:cs typeface="Times New Roman" pitchFamily="18" charset="0"/>
              </a:rPr>
              <a:t> 2020 Sep 29. PMID: 33288478; PMCID: PMC7522626</a:t>
            </a:r>
            <a:endParaRPr lang="en-US" sz="1050" dirty="0"/>
          </a:p>
          <a:p>
            <a:pPr marL="228600" indent="-228600">
              <a:buAutoNum type="arabicPeriod"/>
            </a:pPr>
            <a:endParaRPr lang="en-US" sz="105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1977707" y="352647"/>
            <a:ext cx="8911687" cy="1280890"/>
          </a:xfrm>
        </p:spPr>
        <p:txBody>
          <a:bodyPr/>
          <a:lstStyle/>
          <a:p>
            <a:pPr algn="ctr"/>
            <a:r>
              <a:rPr lang="en-US" b="1" dirty="0" smtClean="0">
                <a:solidFill>
                  <a:schemeClr val="accent1">
                    <a:lumMod val="75000"/>
                  </a:schemeClr>
                </a:solidFill>
              </a:rPr>
              <a:t>Research question </a:t>
            </a:r>
            <a:endParaRPr lang="en-US" b="1" dirty="0">
              <a:solidFill>
                <a:schemeClr val="accent1">
                  <a:lumMod val="75000"/>
                </a:schemeClr>
              </a:solidFill>
            </a:endParaRPr>
          </a:p>
        </p:txBody>
      </p:sp>
      <p:sp>
        <p:nvSpPr>
          <p:cNvPr id="1048618" name="Content Placeholder 2"/>
          <p:cNvSpPr>
            <a:spLocks noGrp="1"/>
          </p:cNvSpPr>
          <p:nvPr>
            <p:ph idx="1"/>
          </p:nvPr>
        </p:nvSpPr>
        <p:spPr>
          <a:xfrm>
            <a:off x="1547018" y="1500460"/>
            <a:ext cx="10383045" cy="918842"/>
          </a:xfrm>
        </p:spPr>
        <p:txBody>
          <a:bodyPr>
            <a:normAutofit/>
          </a:bodyPr>
          <a:lstStyle/>
          <a:p>
            <a:r>
              <a:rPr lang="en-US" sz="2000" dirty="0"/>
              <a:t>Does COVID 19 vaccination  has any impact on the menstrual cycle patterns of the recipient </a:t>
            </a:r>
            <a:r>
              <a:rPr lang="en-US" sz="2000" dirty="0" smtClean="0"/>
              <a:t>girls  </a:t>
            </a:r>
            <a:r>
              <a:rPr lang="en-US" sz="2000" dirty="0"/>
              <a:t>?</a:t>
            </a:r>
          </a:p>
        </p:txBody>
      </p:sp>
      <p:sp>
        <p:nvSpPr>
          <p:cNvPr id="1048619" name="Title 1"/>
          <p:cNvSpPr txBox="1"/>
          <p:nvPr/>
        </p:nvSpPr>
        <p:spPr>
          <a:xfrm>
            <a:off x="1977705" y="2419302"/>
            <a:ext cx="8911687" cy="91911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smtClean="0">
                <a:solidFill>
                  <a:schemeClr val="accent1">
                    <a:lumMod val="75000"/>
                  </a:schemeClr>
                </a:solidFill>
              </a:rPr>
              <a:t>Objectives </a:t>
            </a:r>
            <a:endParaRPr lang="en-US" b="1" dirty="0">
              <a:solidFill>
                <a:schemeClr val="accent1">
                  <a:lumMod val="75000"/>
                </a:schemeClr>
              </a:solidFill>
            </a:endParaRPr>
          </a:p>
        </p:txBody>
      </p:sp>
      <p:sp>
        <p:nvSpPr>
          <p:cNvPr id="1048620" name="Content Placeholder 3"/>
          <p:cNvSpPr txBox="1"/>
          <p:nvPr/>
        </p:nvSpPr>
        <p:spPr>
          <a:xfrm>
            <a:off x="1547016" y="3338144"/>
            <a:ext cx="9773063" cy="3310128"/>
          </a:xfrm>
          <a:prstGeom prst="rect">
            <a:avLst/>
          </a:prstGeom>
        </p:spPr>
        <p:txBody>
          <a:bodyPr>
            <a:normAutofit/>
          </a:bodyPr>
          <a:lstStyle/>
          <a:p>
            <a:pPr lvl="0" algn="just">
              <a:buFont typeface="Wingdings" pitchFamily="2" charset="2"/>
              <a:buChar char="q"/>
            </a:pPr>
            <a:r>
              <a:rPr lang="en-US" sz="2400" dirty="0">
                <a:latin typeface="Times New Roman" pitchFamily="18" charset="0"/>
                <a:cs typeface="Times New Roman" pitchFamily="18" charset="0"/>
              </a:rPr>
              <a:t>To study the pattern of menstrual cycle among female medical and nursing student after </a:t>
            </a:r>
            <a:r>
              <a:rPr lang="en-US" sz="2400" dirty="0" smtClean="0">
                <a:latin typeface="Times New Roman" pitchFamily="18" charset="0"/>
                <a:cs typeface="Times New Roman" pitchFamily="18" charset="0"/>
              </a:rPr>
              <a:t>COVID 19 </a:t>
            </a:r>
            <a:r>
              <a:rPr lang="en-US" sz="2400" dirty="0">
                <a:latin typeface="Times New Roman" pitchFamily="18" charset="0"/>
                <a:cs typeface="Times New Roman" pitchFamily="18" charset="0"/>
              </a:rPr>
              <a:t>vaccination.</a:t>
            </a:r>
          </a:p>
          <a:p>
            <a:pPr lvl="0" algn="just">
              <a:buFont typeface="Wingdings" pitchFamily="2" charset="2"/>
              <a:buChar char="q"/>
            </a:pPr>
            <a:endParaRPr lang="en-US" sz="2400" dirty="0">
              <a:latin typeface="Times New Roman" pitchFamily="18" charset="0"/>
              <a:cs typeface="Times New Roman" pitchFamily="18" charset="0"/>
            </a:endParaRPr>
          </a:p>
          <a:p>
            <a:pPr lvl="0" algn="just">
              <a:buFont typeface="Wingdings" pitchFamily="2" charset="2"/>
              <a:buChar char="q"/>
            </a:pPr>
            <a:r>
              <a:rPr lang="en-US" sz="2400" dirty="0">
                <a:latin typeface="Times New Roman" pitchFamily="18" charset="0"/>
                <a:cs typeface="Times New Roman" pitchFamily="18" charset="0"/>
              </a:rPr>
              <a:t>To find the proportion of students who had any change in menstrual cycle pattern after receiving COVID 19 vaccine.</a:t>
            </a:r>
          </a:p>
          <a:p>
            <a:pPr lvl="0" algn="just">
              <a:buFont typeface="Wingdings" pitchFamily="2" charset="2"/>
              <a:buChar char="q"/>
            </a:pPr>
            <a:endParaRPr lang="en-US" sz="2400" dirty="0">
              <a:latin typeface="Times New Roman" pitchFamily="18" charset="0"/>
              <a:cs typeface="Times New Roman" pitchFamily="18" charset="0"/>
            </a:endParaRPr>
          </a:p>
          <a:p>
            <a:pPr lvl="0" algn="just">
              <a:buFont typeface="Wingdings" pitchFamily="2" charset="2"/>
              <a:buChar char="q"/>
            </a:pPr>
            <a:r>
              <a:rPr lang="en-US" sz="2400" dirty="0">
                <a:latin typeface="Times New Roman" pitchFamily="18" charset="0"/>
                <a:cs typeface="Times New Roman" pitchFamily="18" charset="0"/>
              </a:rPr>
              <a:t>To </a:t>
            </a:r>
            <a:r>
              <a:rPr lang="en-US" altLang="zh-CN" sz="2400" dirty="0">
                <a:latin typeface="Times New Roman" pitchFamily="18" charset="0"/>
                <a:cs typeface="Times New Roman" pitchFamily="18" charset="0"/>
              </a:rPr>
              <a:t>Correlate </a:t>
            </a:r>
            <a:r>
              <a:rPr lang="en-US" sz="2400" dirty="0">
                <a:latin typeface="Times New Roman" pitchFamily="18" charset="0"/>
                <a:cs typeface="Times New Roman" pitchFamily="18" charset="0"/>
              </a:rPr>
              <a:t>relation between COVID 19 vaccin</a:t>
            </a:r>
            <a:r>
              <a:rPr lang="en-US" altLang="zh-CN" sz="2400" dirty="0">
                <a:latin typeface="Times New Roman" pitchFamily="18" charset="0"/>
                <a:cs typeface="Times New Roman" pitchFamily="18" charset="0"/>
              </a:rPr>
              <a:t>Ation </a:t>
            </a:r>
            <a:r>
              <a:rPr lang="en-US" sz="2400" dirty="0">
                <a:latin typeface="Times New Roman" pitchFamily="18" charset="0"/>
                <a:cs typeface="Times New Roman" pitchFamily="18" charset="0"/>
              </a:rPr>
              <a:t>and change in menstrual cycle pattern.</a:t>
            </a:r>
            <a:endParaRPr lang="zh-CN" altLang="en-US"/>
          </a:p>
          <a:p>
            <a:pPr marL="271463" marR="0" lvl="0" indent="-185738" algn="l" defTabSz="914400" rtl="0" eaLnBrk="1" fontAlgn="auto" latinLnBrk="0" hangingPunct="1">
              <a:lnSpc>
                <a:spcPct val="100000"/>
              </a:lnSpc>
              <a:spcBef>
                <a:spcPct val="20000"/>
              </a:spcBef>
              <a:spcAft>
                <a:spcPts val="0"/>
              </a:spcAft>
              <a:buClr>
                <a:schemeClr val="accent3"/>
              </a:buClr>
              <a:buSzPct val="95000"/>
              <a:buFont typeface="Wingdings 2"/>
              <a:buChar char=""/>
            </a:pPr>
            <a:endParaRPr kumimoji="0" lang="en-IN"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1821401" y="266922"/>
            <a:ext cx="8911687" cy="690341"/>
          </a:xfrm>
        </p:spPr>
        <p:txBody>
          <a:bodyPr/>
          <a:lstStyle/>
          <a:p>
            <a:pPr algn="ctr"/>
            <a:r>
              <a:rPr lang="en-US" b="1" dirty="0" smtClean="0">
                <a:solidFill>
                  <a:schemeClr val="accent1">
                    <a:lumMod val="75000"/>
                  </a:schemeClr>
                </a:solidFill>
              </a:rPr>
              <a:t>Materials and method </a:t>
            </a:r>
            <a:endParaRPr lang="en-US" b="1" dirty="0">
              <a:solidFill>
                <a:schemeClr val="accent1">
                  <a:lumMod val="75000"/>
                </a:schemeClr>
              </a:solidFill>
            </a:endParaRPr>
          </a:p>
        </p:txBody>
      </p:sp>
      <p:sp>
        <p:nvSpPr>
          <p:cNvPr id="1048622" name="Content Placeholder 3"/>
          <p:cNvSpPr>
            <a:spLocks noGrp="1"/>
          </p:cNvSpPr>
          <p:nvPr>
            <p:ph idx="1"/>
          </p:nvPr>
        </p:nvSpPr>
        <p:spPr>
          <a:xfrm>
            <a:off x="1254739" y="1085850"/>
            <a:ext cx="10720552" cy="5586413"/>
          </a:xfrm>
        </p:spPr>
        <p:txBody>
          <a:bodyPr>
            <a:normAutofit fontScale="94444" lnSpcReduction="10000"/>
          </a:bodyPr>
          <a:lstStyle/>
          <a:p>
            <a:pPr algn="just"/>
            <a:r>
              <a:rPr lang="en-US" sz="2400" b="1" dirty="0">
                <a:latin typeface="Times New Roman" pitchFamily="18" charset="0"/>
                <a:cs typeface="Times New Roman" pitchFamily="18" charset="0"/>
              </a:rPr>
              <a:t>Study Design- </a:t>
            </a:r>
            <a:r>
              <a:rPr lang="en-US" sz="2400" dirty="0">
                <a:latin typeface="Times New Roman" pitchFamily="18" charset="0"/>
                <a:cs typeface="Times New Roman" pitchFamily="18" charset="0"/>
              </a:rPr>
              <a:t>Observational Cross sectional study </a:t>
            </a:r>
          </a:p>
          <a:p>
            <a:pPr algn="just"/>
            <a:r>
              <a:rPr lang="en-US" sz="2400" b="1" dirty="0">
                <a:latin typeface="Times New Roman" pitchFamily="18" charset="0"/>
                <a:cs typeface="Times New Roman" pitchFamily="18" charset="0"/>
              </a:rPr>
              <a:t>Study Population</a:t>
            </a:r>
            <a:r>
              <a:rPr lang="en-US" sz="2400" dirty="0">
                <a:latin typeface="Times New Roman" pitchFamily="18" charset="0"/>
                <a:cs typeface="Times New Roman" pitchFamily="18" charset="0"/>
              </a:rPr>
              <a:t>-Among medical and nursing students of PCMS &amp; RC.</a:t>
            </a:r>
          </a:p>
          <a:p>
            <a:pPr algn="just"/>
            <a:r>
              <a:rPr lang="en-US" sz="2400" b="1" dirty="0">
                <a:latin typeface="Times New Roman" pitchFamily="18" charset="0"/>
                <a:cs typeface="Times New Roman" pitchFamily="18" charset="0"/>
              </a:rPr>
              <a:t>Sample Size- </a:t>
            </a:r>
            <a:r>
              <a:rPr lang="en-US" sz="2400" dirty="0">
                <a:latin typeface="Times New Roman" pitchFamily="18" charset="0"/>
                <a:cs typeface="Times New Roman" pitchFamily="18" charset="0"/>
              </a:rPr>
              <a:t>243</a:t>
            </a:r>
          </a:p>
          <a:p>
            <a:pPr algn="just"/>
            <a:r>
              <a:rPr lang="en-US" sz="2400" b="1" dirty="0">
                <a:latin typeface="Times New Roman" pitchFamily="18" charset="0"/>
                <a:cs typeface="Times New Roman" pitchFamily="18" charset="0"/>
              </a:rPr>
              <a:t>Tools- </a:t>
            </a:r>
            <a:r>
              <a:rPr lang="en-US" sz="2400" dirty="0">
                <a:latin typeface="Times New Roman" pitchFamily="18" charset="0"/>
                <a:cs typeface="Times New Roman" pitchFamily="18" charset="0"/>
              </a:rPr>
              <a:t>Pre</a:t>
            </a:r>
            <a:r>
              <a:rPr lang="en-US" altLang="zh-CN" sz="2400" dirty="0">
                <a:latin typeface="Times New Roman" pitchFamily="18" charset="0"/>
                <a:cs typeface="Times New Roman" pitchFamily="18" charset="0"/>
              </a:rPr>
              <a:t>Set  </a:t>
            </a:r>
            <a:r>
              <a:rPr lang="en-US" sz="2400" dirty="0">
                <a:latin typeface="Times New Roman" pitchFamily="18" charset="0"/>
                <a:cs typeface="Times New Roman" pitchFamily="18" charset="0"/>
              </a:rPr>
              <a:t>questionnaire</a:t>
            </a:r>
            <a:r>
              <a:rPr lang="en-US" altLang="zh-CN" sz="2400" dirty="0">
                <a:latin typeface="Times New Roman" pitchFamily="18" charset="0"/>
                <a:cs typeface="Times New Roman" pitchFamily="18" charset="0"/>
              </a:rPr>
              <a:t> </a:t>
            </a:r>
            <a:endParaRPr lang="zh-CN" altLang="en-US"/>
          </a:p>
          <a:p>
            <a:pPr algn="just"/>
            <a:r>
              <a:rPr lang="en-US" sz="2400" b="1" dirty="0">
                <a:latin typeface="Times New Roman" pitchFamily="18" charset="0"/>
                <a:cs typeface="Times New Roman" pitchFamily="18" charset="0"/>
              </a:rPr>
              <a:t>Data collection method</a:t>
            </a:r>
            <a:r>
              <a:rPr lang="en-US" sz="2400" dirty="0">
                <a:latin typeface="Times New Roman" pitchFamily="18" charset="0"/>
                <a:cs typeface="Times New Roman" pitchFamily="18" charset="0"/>
              </a:rPr>
              <a:t>-Data were collected by distributing pretested questionnaire. Detail information about the participants socio demographic distribution, past medical history, detail about vaccination, post vaccination symptoms and change in menstrual pattern after vaccination were collected.</a:t>
            </a:r>
            <a:r>
              <a:rPr lang="en-US" sz="2400" baseline="30000" dirty="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Analysis </a:t>
            </a:r>
            <a:r>
              <a:rPr lang="en-US" sz="2400" dirty="0">
                <a:latin typeface="Times New Roman" pitchFamily="18" charset="0"/>
                <a:cs typeface="Times New Roman" pitchFamily="18" charset="0"/>
              </a:rPr>
              <a:t>of data using the MS Excel and trial version of statistical package for social science (SPSS) for percentage and </a:t>
            </a:r>
            <a:r>
              <a:rPr lang="en-US" sz="2400" b="1" dirty="0">
                <a:latin typeface="Times New Roman" pitchFamily="18" charset="0"/>
                <a:cs typeface="Times New Roman" pitchFamily="18" charset="0"/>
              </a:rPr>
              <a:t>χ</a:t>
            </a:r>
            <a:r>
              <a:rPr lang="en-US" sz="2400" b="1" baseline="30000" dirty="0">
                <a:latin typeface="Times New Roman" pitchFamily="18" charset="0"/>
                <a:cs typeface="Times New Roman" pitchFamily="18" charset="0"/>
              </a:rPr>
              <a:t>2 </a:t>
            </a:r>
            <a:r>
              <a:rPr lang="en-US" sz="2400" b="1" dirty="0">
                <a:latin typeface="Times New Roman" pitchFamily="18" charset="0"/>
                <a:cs typeface="Times New Roman" pitchFamily="18" charset="0"/>
              </a:rPr>
              <a:t>(chi square test</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done .</a:t>
            </a:r>
          </a:p>
          <a:p>
            <a:pPr algn="just"/>
            <a:r>
              <a:rPr lang="en-US" sz="2400" b="1" dirty="0">
                <a:latin typeface="Times New Roman" pitchFamily="18" charset="0"/>
                <a:cs typeface="Times New Roman" pitchFamily="18" charset="0"/>
              </a:rPr>
              <a:t>Inclusion criteria </a:t>
            </a:r>
            <a:r>
              <a:rPr lang="en-US" sz="2400" dirty="0">
                <a:latin typeface="Times New Roman" pitchFamily="18" charset="0"/>
                <a:cs typeface="Times New Roman" pitchFamily="18" charset="0"/>
              </a:rPr>
              <a:t>-All the female students who are willing to participate and received at least one dose of vaccine were included in the study </a:t>
            </a:r>
          </a:p>
          <a:p>
            <a:pPr algn="just"/>
            <a:r>
              <a:rPr lang="en-US" sz="2400" b="1" dirty="0">
                <a:latin typeface="Times New Roman" pitchFamily="18" charset="0"/>
                <a:cs typeface="Times New Roman" pitchFamily="18" charset="0"/>
              </a:rPr>
              <a:t>Exclusion criteria -</a:t>
            </a:r>
            <a:r>
              <a:rPr lang="en-US" sz="2400" dirty="0">
                <a:latin typeface="Times New Roman" pitchFamily="18" charset="0"/>
                <a:cs typeface="Times New Roman" pitchFamily="18" charset="0"/>
              </a:rPr>
              <a:t>those who have not received vaccine and had history of abnormal uterine bleeding were excluded from the study. </a:t>
            </a:r>
          </a:p>
          <a:p>
            <a:endParaRPr lang="en-US" sz="2400" dirty="0"/>
          </a:p>
          <a:p>
            <a:pPr algn="just"/>
            <a:endParaRPr lang="en-US" sz="2400" dirty="0">
              <a:latin typeface="Times New Roman" pitchFamily="18" charset="0"/>
              <a:cs typeface="Times New Roman" pitchFamily="18" charset="0"/>
            </a:endParaRPr>
          </a:p>
          <a:p>
            <a:pPr algn="just">
              <a:buNone/>
            </a:pP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780288" y="146816"/>
            <a:ext cx="10871200" cy="990600"/>
          </a:xfrm>
        </p:spPr>
        <p:txBody>
          <a:bodyPr>
            <a:normAutofit/>
          </a:bodyPr>
          <a:lstStyle/>
          <a:p>
            <a:pPr algn="ctr"/>
            <a:r>
              <a:rPr lang="en-IN" sz="2800" b="1" u="sng" dirty="0">
                <a:solidFill>
                  <a:schemeClr val="accent2">
                    <a:lumMod val="75000"/>
                  </a:schemeClr>
                </a:solidFill>
                <a:latin typeface="Times New Roman" pitchFamily="18" charset="0"/>
                <a:cs typeface="Times New Roman" pitchFamily="18" charset="0"/>
              </a:rPr>
              <a:t>RESULTS</a:t>
            </a:r>
          </a:p>
        </p:txBody>
      </p:sp>
      <p:sp>
        <p:nvSpPr>
          <p:cNvPr id="1048624" name="Slide Number Placeholder 2"/>
          <p:cNvSpPr>
            <a:spLocks noGrp="1"/>
          </p:cNvSpPr>
          <p:nvPr>
            <p:ph type="sldNum" sz="quarter" idx="4294967295"/>
          </p:nvPr>
        </p:nvSpPr>
        <p:spPr>
          <a:xfrm>
            <a:off x="10838688" y="5734050"/>
            <a:ext cx="812800" cy="521208"/>
          </a:xfrm>
          <a:prstGeom prst="rect">
            <a:avLst/>
          </a:prstGeom>
        </p:spPr>
        <p:txBody>
          <a:bodyPr>
            <a:normAutofit/>
          </a:bodyPr>
          <a:lstStyle/>
          <a:p>
            <a:fld id="{5DD0CDFE-3384-452D-9E83-1AB8DB3C8F18}" type="slidenum">
              <a:rPr lang="en-IN" smtClean="0"/>
              <a:t>5</a:t>
            </a:fld>
            <a:endParaRPr lang="en-IN"/>
          </a:p>
        </p:txBody>
      </p:sp>
      <p:sp>
        <p:nvSpPr>
          <p:cNvPr id="1048625" name="Rectangle 7"/>
          <p:cNvSpPr/>
          <p:nvPr/>
        </p:nvSpPr>
        <p:spPr>
          <a:xfrm>
            <a:off x="199575" y="5516593"/>
            <a:ext cx="6674191" cy="815341"/>
          </a:xfrm>
          <a:prstGeom prst="rect">
            <a:avLst/>
          </a:prstGeom>
          <a:solidFill>
            <a:schemeClr val="accent2">
              <a:lumMod val="20000"/>
              <a:lumOff val="80000"/>
            </a:schemeClr>
          </a:solidFill>
        </p:spPr>
        <p:txBody>
          <a:bodyPr wrap="square">
            <a:spAutoFit/>
          </a:bodyPr>
          <a:lstStyle/>
          <a:p>
            <a:pPr algn="just"/>
            <a:r>
              <a:rPr lang="en-US" sz="1600" dirty="0">
                <a:latin typeface="Times New Roman" pitchFamily="18" charset="0"/>
                <a:cs typeface="Times New Roman" pitchFamily="18" charset="0"/>
              </a:rPr>
              <a:t>Out of 243 participants majority of the students </a:t>
            </a:r>
            <a:r>
              <a:rPr lang="en-US" sz="1600" b="1" dirty="0">
                <a:latin typeface="Times New Roman" pitchFamily="18" charset="0"/>
                <a:cs typeface="Times New Roman" pitchFamily="18" charset="0"/>
              </a:rPr>
              <a:t>142(58.43</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were </a:t>
            </a:r>
            <a:r>
              <a:rPr lang="en-US" sz="1600" dirty="0">
                <a:latin typeface="Times New Roman" pitchFamily="18" charset="0"/>
                <a:cs typeface="Times New Roman" pitchFamily="18" charset="0"/>
              </a:rPr>
              <a:t>aged between 21-25 </a:t>
            </a:r>
            <a:r>
              <a:rPr lang="en-US" sz="1600" dirty="0" smtClean="0">
                <a:latin typeface="Times New Roman" pitchFamily="18" charset="0"/>
                <a:cs typeface="Times New Roman" pitchFamily="18" charset="0"/>
              </a:rPr>
              <a:t>years. </a:t>
            </a:r>
          </a:p>
          <a:p>
            <a:pPr algn="just"/>
            <a:r>
              <a:rPr lang="en-US" sz="1600" b="1" dirty="0" smtClean="0"/>
              <a:t>175(72.01</a:t>
            </a:r>
            <a:r>
              <a:rPr lang="en-US" sz="1600" b="1" dirty="0"/>
              <a:t>%)</a:t>
            </a:r>
            <a:r>
              <a:rPr lang="en-US" sz="1600" dirty="0"/>
              <a:t> were medical student and </a:t>
            </a:r>
            <a:r>
              <a:rPr lang="en-US" sz="1600" b="1" dirty="0"/>
              <a:t>68(27.98%) </a:t>
            </a:r>
            <a:r>
              <a:rPr lang="en-US" sz="1600" dirty="0"/>
              <a:t>were nursing student</a:t>
            </a:r>
            <a:r>
              <a:rPr lang="en-US" sz="1600" b="1"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graphicFrame>
        <p:nvGraphicFramePr>
          <p:cNvPr id="4194304" name="Chart 11"/>
          <p:cNvGraphicFramePr>
            <a:graphicFrameLocks/>
          </p:cNvGraphicFramePr>
          <p:nvPr/>
        </p:nvGraphicFramePr>
        <p:xfrm>
          <a:off x="551793" y="1434662"/>
          <a:ext cx="6321973" cy="41001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194305" name="Chart 12"/>
          <p:cNvGraphicFramePr>
            <a:graphicFrameLocks/>
          </p:cNvGraphicFramePr>
          <p:nvPr/>
        </p:nvGraphicFramePr>
        <p:xfrm>
          <a:off x="6936828" y="1497724"/>
          <a:ext cx="4997669" cy="3641834"/>
        </p:xfrm>
        <a:graphic>
          <a:graphicData uri="http://schemas.openxmlformats.org/drawingml/2006/chart">
            <c:chart xmlns:c="http://schemas.openxmlformats.org/drawingml/2006/chart" xmlns:r="http://schemas.openxmlformats.org/officeDocument/2006/relationships" r:id="rId3"/>
          </a:graphicData>
        </a:graphic>
      </p:graphicFrame>
      <p:sp>
        <p:nvSpPr>
          <p:cNvPr id="1048626" name="TextBox 13"/>
          <p:cNvSpPr txBox="1"/>
          <p:nvPr/>
        </p:nvSpPr>
        <p:spPr>
          <a:xfrm>
            <a:off x="780288" y="808596"/>
            <a:ext cx="6511159" cy="461665"/>
          </a:xfrm>
          <a:prstGeom prst="rect">
            <a:avLst/>
          </a:prstGeom>
          <a:noFill/>
        </p:spPr>
        <p:txBody>
          <a:bodyPr wrap="square" rtlCol="0">
            <a:spAutoFit/>
          </a:bodyPr>
          <a:lstStyle/>
          <a:p>
            <a:pPr algn="ctr"/>
            <a:r>
              <a:rPr lang="en-US" sz="2400" b="1" dirty="0">
                <a:solidFill>
                  <a:schemeClr val="accent1">
                    <a:lumMod val="75000"/>
                  </a:schemeClr>
                </a:solidFill>
                <a:latin typeface="Times New Roman" pitchFamily="18" charset="0"/>
                <a:cs typeface="Times New Roman" pitchFamily="18" charset="0"/>
              </a:rPr>
              <a:t>Graph 1.General information</a:t>
            </a:r>
          </a:p>
        </p:txBody>
      </p:sp>
      <p:sp>
        <p:nvSpPr>
          <p:cNvPr id="1048627" name="TextBox 3"/>
          <p:cNvSpPr txBox="1"/>
          <p:nvPr/>
        </p:nvSpPr>
        <p:spPr>
          <a:xfrm>
            <a:off x="7300917" y="5534791"/>
            <a:ext cx="4767581" cy="624840"/>
          </a:xfrm>
          <a:prstGeom prst="rect">
            <a:avLst/>
          </a:prstGeom>
          <a:solidFill>
            <a:schemeClr val="accent2">
              <a:lumMod val="20000"/>
              <a:lumOff val="80000"/>
            </a:schemeClr>
          </a:solidFill>
        </p:spPr>
        <p:txBody>
          <a:bodyPr wrap="none" rtlCol="0">
            <a:spAutoFit/>
          </a:bodyPr>
          <a:lstStyle/>
          <a:p>
            <a:r>
              <a:rPr lang="en-US" dirty="0" smtClean="0"/>
              <a:t>Out of 243 , majority of participants </a:t>
            </a:r>
            <a:r>
              <a:rPr lang="en-US" b="1" dirty="0" smtClean="0"/>
              <a:t>216 (89%)</a:t>
            </a:r>
          </a:p>
          <a:p>
            <a:r>
              <a:rPr lang="en-US" dirty="0" smtClean="0"/>
              <a:t> have received </a:t>
            </a:r>
            <a:r>
              <a:rPr lang="en-US" b="1" dirty="0" smtClean="0"/>
              <a:t>vaccine B </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Slide Number Placeholder 2"/>
          <p:cNvSpPr>
            <a:spLocks noGrp="1"/>
          </p:cNvSpPr>
          <p:nvPr>
            <p:ph type="sldNum" sz="quarter" idx="12"/>
          </p:nvPr>
        </p:nvSpPr>
        <p:spPr/>
        <p:txBody>
          <a:bodyPr>
            <a:normAutofit fontScale="95000" lnSpcReduction="10000"/>
          </a:bodyPr>
          <a:lstStyle/>
          <a:p>
            <a:fld id="{5DD0CDFE-3384-452D-9E83-1AB8DB3C8F18}" type="slidenum">
              <a:rPr lang="en-IN" smtClean="0"/>
              <a:t>6</a:t>
            </a:fld>
            <a:endParaRPr lang="en-IN"/>
          </a:p>
        </p:txBody>
      </p:sp>
      <p:graphicFrame>
        <p:nvGraphicFramePr>
          <p:cNvPr id="4194306" name="Table 3"/>
          <p:cNvGraphicFramePr>
            <a:graphicFrameLocks noGrp="1"/>
          </p:cNvGraphicFramePr>
          <p:nvPr/>
        </p:nvGraphicFramePr>
        <p:xfrm>
          <a:off x="798287" y="1554797"/>
          <a:ext cx="10777309" cy="3058160"/>
        </p:xfrm>
        <a:graphic>
          <a:graphicData uri="http://schemas.openxmlformats.org/drawingml/2006/table">
            <a:tbl>
              <a:tblPr/>
              <a:tblGrid>
                <a:gridCol w="3765387"/>
                <a:gridCol w="3424427"/>
                <a:gridCol w="3587495"/>
              </a:tblGrid>
              <a:tr h="310515">
                <a:tc>
                  <a:txBody>
                    <a:bodyPr/>
                    <a:lstStyle/>
                    <a:p>
                      <a:pPr marL="0" marR="0" algn="ctr">
                        <a:lnSpc>
                          <a:spcPct val="200000"/>
                        </a:lnSpc>
                        <a:spcBef>
                          <a:spcPts val="0"/>
                        </a:spcBef>
                        <a:spcAft>
                          <a:spcPts val="0"/>
                        </a:spcAft>
                      </a:pPr>
                      <a:r>
                        <a:rPr lang="en-US" sz="2000" b="1" dirty="0">
                          <a:solidFill>
                            <a:schemeClr val="accent1">
                              <a:lumMod val="75000"/>
                            </a:schemeClr>
                          </a:solidFill>
                          <a:latin typeface="Times New Roman" pitchFamily="18" charset="0"/>
                          <a:ea typeface="Calibri"/>
                          <a:cs typeface="Times New Roman" pitchFamily="18" charset="0"/>
                        </a:rPr>
                        <a:t>Medical history</a:t>
                      </a:r>
                      <a:endParaRPr lang="en-US" sz="20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dirty="0">
                          <a:solidFill>
                            <a:schemeClr val="accent1">
                              <a:lumMod val="75000"/>
                            </a:schemeClr>
                          </a:solidFill>
                          <a:latin typeface="Times New Roman" pitchFamily="18" charset="0"/>
                          <a:ea typeface="Calibri"/>
                          <a:cs typeface="Times New Roman" pitchFamily="18" charset="0"/>
                        </a:rPr>
                        <a:t>Frequency (n = 243)</a:t>
                      </a:r>
                      <a:endParaRPr lang="en-US" sz="20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dirty="0">
                          <a:solidFill>
                            <a:schemeClr val="accent1">
                              <a:lumMod val="75000"/>
                            </a:schemeClr>
                          </a:solidFill>
                          <a:latin typeface="Times New Roman" pitchFamily="18" charset="0"/>
                          <a:ea typeface="Calibri"/>
                          <a:cs typeface="Times New Roman" pitchFamily="18" charset="0"/>
                        </a:rPr>
                        <a:t>Percentage</a:t>
                      </a:r>
                      <a:endParaRPr lang="en-US" sz="20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760">
                <a:tc>
                  <a:txBody>
                    <a:bodyPr/>
                    <a:lstStyle/>
                    <a:p>
                      <a:pPr marL="0" marR="0" algn="ctr">
                        <a:lnSpc>
                          <a:spcPct val="200000"/>
                        </a:lnSpc>
                        <a:spcBef>
                          <a:spcPts val="0"/>
                        </a:spcBef>
                        <a:spcAft>
                          <a:spcPts val="0"/>
                        </a:spcAft>
                      </a:pPr>
                      <a:r>
                        <a:rPr lang="en-US" sz="2000" b="1" dirty="0" smtClean="0">
                          <a:solidFill>
                            <a:srgbClr val="002060"/>
                          </a:solidFill>
                          <a:latin typeface="Times New Roman" pitchFamily="18" charset="0"/>
                          <a:ea typeface="Times New Roman"/>
                          <a:cs typeface="Times New Roman" pitchFamily="18" charset="0"/>
                        </a:rPr>
                        <a:t>Medical</a:t>
                      </a:r>
                      <a:r>
                        <a:rPr lang="en-US" sz="2000" b="1" baseline="0" dirty="0" smtClean="0">
                          <a:solidFill>
                            <a:srgbClr val="002060"/>
                          </a:solidFill>
                          <a:latin typeface="Times New Roman" pitchFamily="18" charset="0"/>
                          <a:ea typeface="Times New Roman"/>
                          <a:cs typeface="Times New Roman" pitchFamily="18" charset="0"/>
                        </a:rPr>
                        <a:t> diseases</a:t>
                      </a:r>
                      <a:endParaRPr lang="en-US" sz="2000" b="1"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10</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4.11%</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400">
                <a:tc>
                  <a:txBody>
                    <a:bodyPr/>
                    <a:lstStyle/>
                    <a:p>
                      <a:pPr marL="0" marR="0" algn="ctr">
                        <a:lnSpc>
                          <a:spcPct val="200000"/>
                        </a:lnSpc>
                        <a:spcBef>
                          <a:spcPts val="0"/>
                        </a:spcBef>
                        <a:spcAft>
                          <a:spcPts val="0"/>
                        </a:spcAft>
                      </a:pPr>
                      <a:r>
                        <a:rPr lang="en-US" sz="2000" b="1" dirty="0" err="1" smtClean="0">
                          <a:solidFill>
                            <a:srgbClr val="002060"/>
                          </a:solidFill>
                          <a:latin typeface="Times New Roman" pitchFamily="18" charset="0"/>
                          <a:ea typeface="Times New Roman"/>
                          <a:cs typeface="Times New Roman" pitchFamily="18" charset="0"/>
                        </a:rPr>
                        <a:t>Endocrinological</a:t>
                      </a:r>
                      <a:r>
                        <a:rPr lang="en-US" sz="2000" b="1" baseline="0" dirty="0" smtClean="0">
                          <a:solidFill>
                            <a:srgbClr val="002060"/>
                          </a:solidFill>
                          <a:latin typeface="Times New Roman" pitchFamily="18" charset="0"/>
                          <a:ea typeface="Times New Roman"/>
                          <a:cs typeface="Times New Roman" pitchFamily="18" charset="0"/>
                        </a:rPr>
                        <a:t> disorder</a:t>
                      </a:r>
                      <a:endParaRPr lang="en-US" sz="2000" b="1"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33</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13.58%</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gn="ctr">
                        <a:lnSpc>
                          <a:spcPct val="200000"/>
                        </a:lnSpc>
                        <a:spcBef>
                          <a:spcPts val="0"/>
                        </a:spcBef>
                        <a:spcAft>
                          <a:spcPts val="0"/>
                        </a:spcAft>
                      </a:pPr>
                      <a:r>
                        <a:rPr lang="en-US" sz="2000" b="1" dirty="0">
                          <a:solidFill>
                            <a:srgbClr val="002060"/>
                          </a:solidFill>
                          <a:latin typeface="Times New Roman" pitchFamily="18" charset="0"/>
                          <a:ea typeface="Calibri"/>
                          <a:cs typeface="Times New Roman" pitchFamily="18" charset="0"/>
                        </a:rPr>
                        <a:t>Past </a:t>
                      </a:r>
                      <a:r>
                        <a:rPr lang="en-US" sz="2000" b="1" dirty="0" err="1">
                          <a:solidFill>
                            <a:srgbClr val="002060"/>
                          </a:solidFill>
                          <a:latin typeface="Times New Roman" pitchFamily="18" charset="0"/>
                          <a:ea typeface="Calibri"/>
                          <a:cs typeface="Times New Roman" pitchFamily="18" charset="0"/>
                        </a:rPr>
                        <a:t>Covid</a:t>
                      </a:r>
                      <a:r>
                        <a:rPr lang="en-US" sz="2000" b="1" dirty="0">
                          <a:solidFill>
                            <a:srgbClr val="002060"/>
                          </a:solidFill>
                          <a:latin typeface="Times New Roman" pitchFamily="18" charset="0"/>
                          <a:ea typeface="Calibri"/>
                          <a:cs typeface="Times New Roman" pitchFamily="18" charset="0"/>
                        </a:rPr>
                        <a:t> infection</a:t>
                      </a:r>
                      <a:endParaRPr lang="en-US" sz="2000" b="1"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10</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4.11%</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565">
                <a:tc>
                  <a:txBody>
                    <a:bodyPr/>
                    <a:lstStyle/>
                    <a:p>
                      <a:pPr marL="0" marR="0" algn="ctr">
                        <a:lnSpc>
                          <a:spcPct val="200000"/>
                        </a:lnSpc>
                        <a:spcBef>
                          <a:spcPts val="0"/>
                        </a:spcBef>
                        <a:spcAft>
                          <a:spcPts val="0"/>
                        </a:spcAft>
                      </a:pPr>
                      <a:r>
                        <a:rPr lang="en-US" sz="2000" b="1" dirty="0">
                          <a:solidFill>
                            <a:srgbClr val="002060"/>
                          </a:solidFill>
                          <a:latin typeface="Times New Roman" pitchFamily="18" charset="0"/>
                          <a:ea typeface="Calibri"/>
                          <a:cs typeface="Times New Roman" pitchFamily="18" charset="0"/>
                        </a:rPr>
                        <a:t>None</a:t>
                      </a:r>
                      <a:endParaRPr lang="en-US" sz="2000" b="1" dirty="0">
                        <a:solidFill>
                          <a:srgbClr val="00206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latin typeface="Times New Roman" pitchFamily="18" charset="0"/>
                          <a:ea typeface="Calibri"/>
                          <a:cs typeface="Times New Roman" pitchFamily="18" charset="0"/>
                        </a:rPr>
                        <a:t>190</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b="1" dirty="0">
                          <a:latin typeface="Times New Roman" pitchFamily="18" charset="0"/>
                          <a:ea typeface="Calibri"/>
                          <a:cs typeface="Times New Roman" pitchFamily="18" charset="0"/>
                        </a:rPr>
                        <a:t>78.18%</a:t>
                      </a:r>
                      <a:endParaRPr lang="en-US" sz="2000" b="1"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629" name="Rectangle 1"/>
          <p:cNvSpPr>
            <a:spLocks noChangeArrowheads="1"/>
          </p:cNvSpPr>
          <p:nvPr/>
        </p:nvSpPr>
        <p:spPr bwMode="auto">
          <a:xfrm>
            <a:off x="3455988" y="794122"/>
            <a:ext cx="4742180" cy="51054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800" b="1" i="0" u="none" strike="noStrike" cap="none" normalizeH="0" baseline="0" dirty="0">
                <a:ln>
                  <a:noFill/>
                </a:ln>
                <a:solidFill>
                  <a:schemeClr val="accent1"/>
                </a:solidFill>
                <a:effectLst/>
                <a:latin typeface="Times New Roman" pitchFamily="18" charset="0"/>
                <a:ea typeface="Times New Roman" pitchFamily="18" charset="0"/>
                <a:cs typeface="Times New Roman" pitchFamily="18" charset="0"/>
              </a:rPr>
              <a:t>Table </a:t>
            </a:r>
            <a:r>
              <a:rPr kumimoji="0" lang="en-US" sz="2800" b="1" i="0" u="none" strike="noStrike" cap="none" normalizeH="0" baseline="0" dirty="0" smtClean="0">
                <a:ln>
                  <a:noFill/>
                </a:ln>
                <a:solidFill>
                  <a:schemeClr val="accent1"/>
                </a:solidFill>
                <a:effectLst/>
                <a:latin typeface="Times New Roman" pitchFamily="18" charset="0"/>
                <a:ea typeface="Times New Roman" pitchFamily="18" charset="0"/>
                <a:cs typeface="Times New Roman" pitchFamily="18" charset="0"/>
              </a:rPr>
              <a:t>1: </a:t>
            </a:r>
            <a:r>
              <a:rPr kumimoji="0" lang="en-US" sz="2800" b="1" i="0" u="none" strike="noStrike" cap="none" normalizeH="0" baseline="0" dirty="0">
                <a:ln>
                  <a:noFill/>
                </a:ln>
                <a:solidFill>
                  <a:schemeClr val="accent1"/>
                </a:solidFill>
                <a:effectLst/>
                <a:latin typeface="Times New Roman" pitchFamily="18" charset="0"/>
                <a:ea typeface="Times New Roman" pitchFamily="18" charset="0"/>
                <a:cs typeface="Times New Roman" pitchFamily="18" charset="0"/>
              </a:rPr>
              <a:t>Past medical history</a:t>
            </a:r>
            <a:endParaRPr kumimoji="0" lang="en-US" sz="2800" b="1" i="0" u="none" strike="noStrike" cap="none" normalizeH="0" baseline="0" dirty="0">
              <a:ln>
                <a:noFill/>
              </a:ln>
              <a:solidFill>
                <a:schemeClr val="accent1"/>
              </a:solidFill>
              <a:effectLst/>
              <a:latin typeface="Times New Roman" pitchFamily="18" charset="0"/>
              <a:cs typeface="Times New Roman" pitchFamily="18" charset="0"/>
            </a:endParaRPr>
          </a:p>
        </p:txBody>
      </p:sp>
      <p:sp>
        <p:nvSpPr>
          <p:cNvPr id="1048630" name="TextBox 4"/>
          <p:cNvSpPr txBox="1"/>
          <p:nvPr/>
        </p:nvSpPr>
        <p:spPr>
          <a:xfrm>
            <a:off x="798287" y="4856752"/>
            <a:ext cx="10777309" cy="891540"/>
          </a:xfrm>
          <a:prstGeom prst="rect">
            <a:avLst/>
          </a:prstGeom>
          <a:solidFill>
            <a:schemeClr val="accent2">
              <a:lumMod val="20000"/>
              <a:lumOff val="80000"/>
            </a:schemeClr>
          </a:solidFill>
        </p:spPr>
        <p:txBody>
          <a:bodyPr wrap="square" rtlCol="0">
            <a:spAutoFit/>
          </a:bodyPr>
          <a:lstStyle/>
          <a:p>
            <a:pPr algn="just"/>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ut </a:t>
            </a:r>
            <a:r>
              <a:rPr lang="en-US" dirty="0">
                <a:latin typeface="Times New Roman" pitchFamily="18" charset="0"/>
                <a:cs typeface="Times New Roman" pitchFamily="18" charset="0"/>
              </a:rPr>
              <a:t>of 243,</a:t>
            </a:r>
            <a:r>
              <a:rPr lang="en-US" b="1" dirty="0">
                <a:latin typeface="Times New Roman" pitchFamily="18" charset="0"/>
                <a:cs typeface="Times New Roman" pitchFamily="18" charset="0"/>
              </a:rPr>
              <a:t> 190 </a:t>
            </a:r>
            <a:r>
              <a:rPr lang="en-US" dirty="0">
                <a:latin typeface="Times New Roman" pitchFamily="18" charset="0"/>
                <a:cs typeface="Times New Roman" pitchFamily="18" charset="0"/>
              </a:rPr>
              <a:t>participants </a:t>
            </a:r>
            <a:r>
              <a:rPr lang="en-US" b="1" dirty="0">
                <a:latin typeface="Times New Roman" pitchFamily="18" charset="0"/>
                <a:cs typeface="Times New Roman" pitchFamily="18" charset="0"/>
              </a:rPr>
              <a:t>does not give any past medical history </a:t>
            </a:r>
            <a:r>
              <a:rPr lang="en-US" dirty="0">
                <a:latin typeface="Times New Roman" pitchFamily="18" charset="0"/>
                <a:cs typeface="Times New Roman" pitchFamily="18" charset="0"/>
              </a:rPr>
              <a:t>while 10 </a:t>
            </a:r>
          </a:p>
          <a:p>
            <a:pPr algn="just"/>
            <a:r>
              <a:rPr lang="en-US" dirty="0">
                <a:latin typeface="Times New Roman" pitchFamily="18" charset="0"/>
                <a:cs typeface="Times New Roman" pitchFamily="18" charset="0"/>
              </a:rPr>
              <a:t>Participants has COVID infection, 10 and </a:t>
            </a:r>
            <a:r>
              <a:rPr lang="en-US" dirty="0" smtClean="0">
                <a:latin typeface="Times New Roman" pitchFamily="18" charset="0"/>
                <a:cs typeface="Times New Roman" pitchFamily="18" charset="0"/>
              </a:rPr>
              <a:t>33  </a:t>
            </a:r>
            <a:r>
              <a:rPr lang="en-US" dirty="0">
                <a:latin typeface="Times New Roman" pitchFamily="18" charset="0"/>
                <a:cs typeface="Times New Roman" pitchFamily="18" charset="0"/>
              </a:rPr>
              <a:t>participant give  history of </a:t>
            </a:r>
            <a:r>
              <a:rPr lang="en-US" b="1" dirty="0" smtClean="0">
                <a:latin typeface="Times New Roman" pitchFamily="18" charset="0"/>
                <a:cs typeface="Times New Roman" pitchFamily="18" charset="0"/>
              </a:rPr>
              <a:t>medical diseases </a:t>
            </a:r>
            <a:r>
              <a:rPr lang="en-US" dirty="0">
                <a:latin typeface="Times New Roman" pitchFamily="18" charset="0"/>
                <a:cs typeface="Times New Roman" pitchFamily="18" charset="0"/>
              </a:rPr>
              <a:t>and </a:t>
            </a:r>
            <a:r>
              <a:rPr lang="en-US" b="1" dirty="0" err="1" smtClean="0">
                <a:latin typeface="Times New Roman" pitchFamily="18" charset="0"/>
                <a:cs typeface="Times New Roman" pitchFamily="18" charset="0"/>
              </a:rPr>
              <a:t>endocrinological</a:t>
            </a:r>
            <a:r>
              <a:rPr lang="en-US" b="1" dirty="0" smtClean="0">
                <a:latin typeface="Times New Roman" pitchFamily="18" charset="0"/>
                <a:cs typeface="Times New Roman" pitchFamily="18" charset="0"/>
              </a:rPr>
              <a:t> disorder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diabetes hypertension, thyroid and PCOD)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Number Placeholder 2"/>
          <p:cNvSpPr>
            <a:spLocks noGrp="1"/>
          </p:cNvSpPr>
          <p:nvPr>
            <p:ph type="sldNum" sz="quarter" idx="12"/>
          </p:nvPr>
        </p:nvSpPr>
        <p:spPr/>
        <p:txBody>
          <a:bodyPr>
            <a:normAutofit fontScale="95000" lnSpcReduction="10000"/>
          </a:bodyPr>
          <a:lstStyle/>
          <a:p>
            <a:fld id="{5DD0CDFE-3384-452D-9E83-1AB8DB3C8F18}" type="slidenum">
              <a:rPr lang="en-IN" smtClean="0"/>
              <a:t>7</a:t>
            </a:fld>
            <a:endParaRPr lang="en-IN"/>
          </a:p>
        </p:txBody>
      </p:sp>
      <p:graphicFrame>
        <p:nvGraphicFramePr>
          <p:cNvPr id="4194307" name="Table 5"/>
          <p:cNvGraphicFramePr>
            <a:graphicFrameLocks noGrp="1"/>
          </p:cNvGraphicFramePr>
          <p:nvPr>
            <p:extLst>
              <p:ext uri="{D42A27DB-BD31-4B8C-83A1-F6EECF244321}">
                <p14:modId xmlns:p14="http://schemas.microsoft.com/office/powerpoint/2010/main" val="463398672"/>
              </p:ext>
            </p:extLst>
          </p:nvPr>
        </p:nvGraphicFramePr>
        <p:xfrm>
          <a:off x="827313" y="1355835"/>
          <a:ext cx="10580912" cy="3848917"/>
        </p:xfrm>
        <a:graphic>
          <a:graphicData uri="http://schemas.openxmlformats.org/drawingml/2006/table">
            <a:tbl>
              <a:tblPr/>
              <a:tblGrid>
                <a:gridCol w="4665501"/>
                <a:gridCol w="1352233"/>
                <a:gridCol w="1352233"/>
                <a:gridCol w="1352233"/>
                <a:gridCol w="929356"/>
                <a:gridCol w="929356"/>
              </a:tblGrid>
              <a:tr h="478212">
                <a:tc gridSpan="6">
                  <a:txBody>
                    <a:bodyPr/>
                    <a:lstStyle/>
                    <a:p>
                      <a:pPr marL="38100" marR="38100" algn="ctr">
                        <a:lnSpc>
                          <a:spcPts val="1600"/>
                        </a:lnSpc>
                        <a:spcBef>
                          <a:spcPts val="0"/>
                        </a:spcBef>
                        <a:spcAft>
                          <a:spcPts val="0"/>
                        </a:spcAft>
                      </a:pPr>
                      <a:r>
                        <a:rPr lang="en-IN" sz="900" b="1" dirty="0">
                          <a:solidFill>
                            <a:srgbClr val="000000"/>
                          </a:solidFill>
                          <a:latin typeface="Arial"/>
                          <a:ea typeface="Calibri"/>
                          <a:cs typeface="Times New Roman"/>
                        </a:rPr>
                        <a:t>Crosstab</a:t>
                      </a: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38100" marR="38100" algn="ctr">
                        <a:lnSpc>
                          <a:spcPts val="1600"/>
                        </a:lnSpc>
                        <a:spcBef>
                          <a:spcPts val="0"/>
                        </a:spcBef>
                        <a:spcAft>
                          <a:spcPts val="0"/>
                        </a:spcAft>
                      </a:pP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81499">
                <a:tc rowSpan="2" gridSpan="2">
                  <a:txBody>
                    <a:bodyPr/>
                    <a:lstStyle/>
                    <a:p>
                      <a:pPr marL="38100" marR="38100" algn="ctr">
                        <a:lnSpc>
                          <a:spcPts val="1600"/>
                        </a:lnSpc>
                        <a:spcBef>
                          <a:spcPts val="0"/>
                        </a:spcBef>
                        <a:spcAft>
                          <a:spcPts val="0"/>
                        </a:spcAft>
                      </a:pPr>
                      <a:endParaRPr lang="en-IN" sz="1800"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hMerge="1">
                  <a:txBody>
                    <a:bodyPr/>
                    <a:lstStyle/>
                    <a:p>
                      <a:endParaRPr lang="en-US"/>
                    </a:p>
                  </a:txBody>
                  <a:tcPr/>
                </a:tc>
                <a:tc gridSpan="2">
                  <a:txBody>
                    <a:bodyPr/>
                    <a:lstStyle/>
                    <a:p>
                      <a:pPr marL="38100" marR="38100" algn="ctr">
                        <a:lnSpc>
                          <a:spcPts val="1600"/>
                        </a:lnSpc>
                        <a:spcBef>
                          <a:spcPts val="0"/>
                        </a:spcBef>
                        <a:spcAft>
                          <a:spcPts val="0"/>
                        </a:spcAft>
                      </a:pPr>
                      <a:endParaRPr lang="en-US" sz="1800" b="1" dirty="0">
                        <a:solidFill>
                          <a:schemeClr val="accent1">
                            <a:lumMod val="75000"/>
                          </a:schemeClr>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1800" b="1" dirty="0">
                          <a:solidFill>
                            <a:srgbClr val="002060"/>
                          </a:solidFill>
                          <a:latin typeface="Times New Roman" pitchFamily="18" charset="0"/>
                          <a:ea typeface="Calibri"/>
                          <a:cs typeface="Times New Roman" pitchFamily="18" charset="0"/>
                        </a:rPr>
                        <a:t>Type of vaccine</a:t>
                      </a: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2">
                  <a:txBody>
                    <a:bodyPr/>
                    <a:lstStyle/>
                    <a:p>
                      <a:pPr marL="38100" marR="38100" algn="ctr">
                        <a:lnSpc>
                          <a:spcPts val="1600"/>
                        </a:lnSpc>
                        <a:spcBef>
                          <a:spcPts val="0"/>
                        </a:spcBef>
                        <a:spcAft>
                          <a:spcPts val="0"/>
                        </a:spcAft>
                      </a:pPr>
                      <a:endParaRPr lang="en-IN" sz="18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8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8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Total</a:t>
                      </a:r>
                      <a:endParaRPr lang="en-US" sz="18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15000"/>
                        </a:lnSpc>
                        <a:spcAft>
                          <a:spcPts val="0"/>
                        </a:spcAft>
                      </a:pPr>
                      <a:endParaRPr lang="en-IN" sz="1800" dirty="0">
                        <a:latin typeface="Calibri"/>
                        <a:ea typeface="Times New Roman"/>
                        <a:cs typeface="Times New Roman"/>
                      </a:endParaRPr>
                    </a:p>
                    <a:p>
                      <a:pPr algn="ctr">
                        <a:lnSpc>
                          <a:spcPct val="115000"/>
                        </a:lnSpc>
                        <a:spcAft>
                          <a:spcPts val="0"/>
                        </a:spcAft>
                      </a:pPr>
                      <a:r>
                        <a:rPr lang="en-IN" sz="1800" b="1" dirty="0">
                          <a:latin typeface="Times New Roman"/>
                          <a:ea typeface="Times New Roman"/>
                          <a:cs typeface="Times New Roman"/>
                        </a:rPr>
                        <a:t>χ</a:t>
                      </a:r>
                      <a:r>
                        <a:rPr lang="en-IN" sz="1800" b="1" baseline="30000" dirty="0">
                          <a:latin typeface="Times New Roman"/>
                          <a:ea typeface="Times New Roman"/>
                          <a:cs typeface="Times New Roman"/>
                        </a:rPr>
                        <a:t>2</a:t>
                      </a:r>
                      <a:r>
                        <a:rPr lang="en-IN" sz="1800" b="1" dirty="0">
                          <a:latin typeface="Times New Roman"/>
                          <a:ea typeface="Times New Roman"/>
                          <a:cs typeface="Times New Roman"/>
                        </a:rPr>
                        <a:t>     (</a:t>
                      </a:r>
                      <a:r>
                        <a:rPr lang="en-IN" sz="1800" b="1" i="1" dirty="0" err="1">
                          <a:latin typeface="Times New Roman"/>
                          <a:ea typeface="Times New Roman"/>
                          <a:cs typeface="Times New Roman"/>
                        </a:rPr>
                        <a:t>p</a:t>
                      </a:r>
                      <a:r>
                        <a:rPr lang="en-IN" sz="1800" b="1" dirty="0" err="1">
                          <a:latin typeface="Times New Roman"/>
                          <a:ea typeface="Times New Roman"/>
                          <a:cs typeface="Times New Roman"/>
                        </a:rPr>
                        <a:t>.value</a:t>
                      </a:r>
                      <a:r>
                        <a:rPr lang="en-IN" sz="1800" b="1" dirty="0">
                          <a:latin typeface="Times New Roman"/>
                          <a:ea typeface="Times New Roman"/>
                          <a:cs typeface="Times New Roman"/>
                        </a:rPr>
                        <a:t>)</a:t>
                      </a:r>
                      <a:endParaRPr lang="en-IN" sz="1800" dirty="0">
                        <a:latin typeface="Calibri"/>
                        <a:ea typeface="Times New Roman"/>
                        <a:cs typeface="Times New Roman"/>
                      </a:endParaRPr>
                    </a:p>
                    <a:p>
                      <a:pPr marL="38100" marR="38100" algn="ctr">
                        <a:lnSpc>
                          <a:spcPts val="1600"/>
                        </a:lnSpc>
                        <a:spcBef>
                          <a:spcPts val="0"/>
                        </a:spcBef>
                        <a:spcAft>
                          <a:spcPts val="0"/>
                        </a:spcAft>
                      </a:pPr>
                      <a:endParaRPr lang="en-US" sz="18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4530">
                <a:tc gridSpan="2" vMerge="1">
                  <a:txBody>
                    <a:bodyPr/>
                    <a:lstStyle/>
                    <a:p>
                      <a:endParaRPr lang="en-US"/>
                    </a:p>
                  </a:txBody>
                  <a:tcPr/>
                </a:tc>
                <a:tc hMerge="1" vMerge="1">
                  <a:txBody>
                    <a:bodyPr/>
                    <a:lstStyle/>
                    <a:p>
                      <a:endParaRPr lang="en-US"/>
                    </a:p>
                  </a:txBody>
                  <a:tcPr/>
                </a:tc>
                <a:tc>
                  <a:txBody>
                    <a:bodyPr/>
                    <a:lstStyle/>
                    <a:p>
                      <a:pPr marL="38100" marR="38100" algn="ctr">
                        <a:lnSpc>
                          <a:spcPts val="1600"/>
                        </a:lnSpc>
                        <a:spcBef>
                          <a:spcPts val="0"/>
                        </a:spcBef>
                        <a:spcAft>
                          <a:spcPts val="0"/>
                        </a:spcAft>
                      </a:pPr>
                      <a:endParaRPr lang="en-IN" sz="1800" b="1"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8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1800" b="1" dirty="0" smtClean="0">
                          <a:solidFill>
                            <a:srgbClr val="000000"/>
                          </a:solidFill>
                          <a:latin typeface="Times New Roman" pitchFamily="18" charset="0"/>
                          <a:ea typeface="Calibri"/>
                          <a:cs typeface="Times New Roman" pitchFamily="18" charset="0"/>
                        </a:rPr>
                        <a:t>(A)</a:t>
                      </a:r>
                      <a:endParaRPr lang="en-US" sz="1800" b="1" dirty="0">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18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1800" b="1" dirty="0" smtClean="0">
                          <a:solidFill>
                            <a:srgbClr val="000000"/>
                          </a:solidFill>
                          <a:latin typeface="Times New Roman" pitchFamily="18" charset="0"/>
                          <a:ea typeface="Calibri"/>
                          <a:cs typeface="Times New Roman" pitchFamily="18" charset="0"/>
                        </a:rPr>
                        <a:t>vaccine</a:t>
                      </a:r>
                      <a:endParaRPr lang="en-IN" sz="1800" b="1"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800" b="1" dirty="0" smtClean="0">
                          <a:solidFill>
                            <a:srgbClr val="000000"/>
                          </a:solidFill>
                          <a:latin typeface="Times New Roman" pitchFamily="18" charset="0"/>
                          <a:ea typeface="Calibri"/>
                          <a:cs typeface="Times New Roman" pitchFamily="18" charset="0"/>
                        </a:rPr>
                        <a:t> (B)</a:t>
                      </a:r>
                      <a:endParaRPr lang="en-US" sz="1800" b="1"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r>
              <a:tr h="599541">
                <a:tc rowSpan="2">
                  <a:txBody>
                    <a:bodyPr/>
                    <a:lstStyle/>
                    <a:p>
                      <a:pPr marL="38100" marR="38100" algn="ctr">
                        <a:lnSpc>
                          <a:spcPts val="1600"/>
                        </a:lnSpc>
                        <a:spcBef>
                          <a:spcPts val="0"/>
                        </a:spcBef>
                        <a:spcAft>
                          <a:spcPts val="0"/>
                        </a:spcAft>
                      </a:pPr>
                      <a:r>
                        <a:rPr lang="en-US" sz="2000" b="1" dirty="0">
                          <a:solidFill>
                            <a:schemeClr val="accent1">
                              <a:lumMod val="75000"/>
                            </a:schemeClr>
                          </a:solidFill>
                          <a:latin typeface="Times New Roman" pitchFamily="18" charset="0"/>
                          <a:ea typeface="Calibri"/>
                          <a:cs typeface="Times New Roman" pitchFamily="18" charset="0"/>
                        </a:rPr>
                        <a:t>Change in menstrual cycle</a:t>
                      </a:r>
                      <a:r>
                        <a:rPr lang="en-US" sz="2000" b="1" baseline="0" dirty="0">
                          <a:solidFill>
                            <a:schemeClr val="accent1">
                              <a:lumMod val="75000"/>
                            </a:schemeClr>
                          </a:solidFill>
                          <a:latin typeface="Times New Roman" pitchFamily="18" charset="0"/>
                          <a:ea typeface="Calibri"/>
                          <a:cs typeface="Times New Roman" pitchFamily="18" charset="0"/>
                        </a:rPr>
                        <a:t> after COVID </a:t>
                      </a:r>
                    </a:p>
                    <a:p>
                      <a:pPr marL="38100" marR="38100" algn="ctr">
                        <a:lnSpc>
                          <a:spcPts val="1600"/>
                        </a:lnSpc>
                        <a:spcBef>
                          <a:spcPts val="0"/>
                        </a:spcBef>
                        <a:spcAft>
                          <a:spcPts val="0"/>
                        </a:spcAft>
                      </a:pPr>
                      <a:endParaRPr lang="en-US" sz="2000" b="1" baseline="0" dirty="0">
                        <a:solidFill>
                          <a:schemeClr val="accent1">
                            <a:lumMod val="75000"/>
                          </a:schemeClr>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2000" b="1" baseline="0" dirty="0">
                          <a:solidFill>
                            <a:schemeClr val="accent1">
                              <a:lumMod val="75000"/>
                            </a:schemeClr>
                          </a:solidFill>
                          <a:latin typeface="Times New Roman" pitchFamily="18" charset="0"/>
                          <a:ea typeface="Calibri"/>
                          <a:cs typeface="Times New Roman" pitchFamily="18" charset="0"/>
                        </a:rPr>
                        <a:t>19 vaccine</a:t>
                      </a:r>
                      <a:endParaRPr lang="en-US" sz="2000" b="1" dirty="0">
                        <a:solidFill>
                          <a:schemeClr val="accent1">
                            <a:lumMod val="75000"/>
                          </a:schemeClr>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No</a:t>
                      </a:r>
                      <a:endParaRPr lang="en-US" sz="18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22</a:t>
                      </a:r>
                      <a:endParaRPr lang="en-US" sz="18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188</a:t>
                      </a: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210</a:t>
                      </a: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8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r>
              <a:tr h="599541">
                <a:tc vMerge="1">
                  <a:txBody>
                    <a:bodyPr/>
                    <a:lstStyle/>
                    <a:p>
                      <a:endParaRPr lang="en-US"/>
                    </a:p>
                  </a:txBody>
                  <a:tcPr/>
                </a:tc>
                <a:tc>
                  <a:txBody>
                    <a:bodyPr/>
                    <a:lstStyle/>
                    <a:p>
                      <a:pPr marL="38100" marR="38100" algn="ctr">
                        <a:lnSpc>
                          <a:spcPts val="1600"/>
                        </a:lnSpc>
                        <a:spcBef>
                          <a:spcPts val="0"/>
                        </a:spcBef>
                        <a:spcAft>
                          <a:spcPts val="0"/>
                        </a:spcAft>
                      </a:pPr>
                      <a:r>
                        <a:rPr lang="en-IN" sz="1800" b="1" dirty="0">
                          <a:solidFill>
                            <a:srgbClr val="000000"/>
                          </a:solidFill>
                          <a:latin typeface="Times New Roman" pitchFamily="18" charset="0"/>
                          <a:ea typeface="Calibri"/>
                          <a:cs typeface="Times New Roman" pitchFamily="18" charset="0"/>
                        </a:rPr>
                        <a:t>Yes</a:t>
                      </a:r>
                      <a:endParaRPr lang="en-US" sz="18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a:solidFill>
                            <a:srgbClr val="000000"/>
                          </a:solidFill>
                          <a:latin typeface="Times New Roman" pitchFamily="18" charset="0"/>
                          <a:ea typeface="Calibri"/>
                          <a:cs typeface="Times New Roman" pitchFamily="18" charset="0"/>
                        </a:rPr>
                        <a:t>5</a:t>
                      </a:r>
                      <a:endParaRPr lang="en-US" sz="180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b="1" dirty="0">
                          <a:solidFill>
                            <a:srgbClr val="000000"/>
                          </a:solidFill>
                          <a:latin typeface="Times New Roman" pitchFamily="18" charset="0"/>
                          <a:ea typeface="Calibri"/>
                          <a:cs typeface="Times New Roman" pitchFamily="18" charset="0"/>
                        </a:rPr>
                        <a:t>28</a:t>
                      </a:r>
                      <a:endParaRPr lang="en-US" sz="1800" b="1"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33</a:t>
                      </a: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800" dirty="0" smtClean="0">
                          <a:latin typeface="Times New Roman" pitchFamily="18" charset="0"/>
                          <a:ea typeface="Calibri"/>
                          <a:cs typeface="Times New Roman" pitchFamily="18" charset="0"/>
                        </a:rPr>
                        <a:t>4.631</a:t>
                      </a:r>
                    </a:p>
                    <a:p>
                      <a:pPr marL="38100" marR="38100" algn="ctr">
                        <a:lnSpc>
                          <a:spcPts val="1600"/>
                        </a:lnSpc>
                        <a:spcBef>
                          <a:spcPts val="0"/>
                        </a:spcBef>
                        <a:spcAft>
                          <a:spcPts val="0"/>
                        </a:spcAft>
                      </a:pPr>
                      <a:r>
                        <a:rPr lang="en-US" sz="1800" dirty="0" smtClean="0">
                          <a:latin typeface="Times New Roman" pitchFamily="18" charset="0"/>
                          <a:ea typeface="Calibri"/>
                          <a:cs typeface="Times New Roman" pitchFamily="18" charset="0"/>
                        </a:rPr>
                        <a:t>(pvalue-0.042</a:t>
                      </a:r>
                    </a:p>
                    <a:p>
                      <a:pPr marL="38100" marR="38100" algn="ctr">
                        <a:lnSpc>
                          <a:spcPts val="1600"/>
                        </a:lnSpc>
                        <a:spcBef>
                          <a:spcPts val="0"/>
                        </a:spcBef>
                        <a:spcAft>
                          <a:spcPts val="0"/>
                        </a:spcAft>
                      </a:pP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r>
              <a:tr h="599541">
                <a:tc gridSpan="2">
                  <a:txBody>
                    <a:bodyPr/>
                    <a:lstStyle/>
                    <a:p>
                      <a:pPr marL="38100" marR="38100" algn="ctr">
                        <a:lnSpc>
                          <a:spcPts val="1600"/>
                        </a:lnSpc>
                        <a:spcBef>
                          <a:spcPts val="0"/>
                        </a:spcBef>
                        <a:spcAft>
                          <a:spcPts val="0"/>
                        </a:spcAft>
                      </a:pPr>
                      <a:r>
                        <a:rPr lang="en-IN" sz="1800" b="1" dirty="0">
                          <a:solidFill>
                            <a:srgbClr val="000000"/>
                          </a:solidFill>
                          <a:latin typeface="Times New Roman" pitchFamily="18" charset="0"/>
                          <a:ea typeface="Calibri"/>
                          <a:cs typeface="Times New Roman" pitchFamily="18" charset="0"/>
                        </a:rPr>
                        <a:t>Total</a:t>
                      </a:r>
                      <a:endParaRPr lang="en-US" sz="18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IN" sz="1800">
                          <a:solidFill>
                            <a:srgbClr val="000000"/>
                          </a:solidFill>
                          <a:latin typeface="Times New Roman" pitchFamily="18" charset="0"/>
                          <a:ea typeface="Calibri"/>
                          <a:cs typeface="Times New Roman" pitchFamily="18" charset="0"/>
                        </a:rPr>
                        <a:t>27</a:t>
                      </a:r>
                      <a:endParaRPr lang="en-US" sz="180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216</a:t>
                      </a: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dirty="0">
                          <a:solidFill>
                            <a:srgbClr val="000000"/>
                          </a:solidFill>
                          <a:latin typeface="Times New Roman" pitchFamily="18" charset="0"/>
                          <a:ea typeface="Calibri"/>
                          <a:cs typeface="Times New Roman" pitchFamily="18" charset="0"/>
                        </a:rPr>
                        <a:t>243</a:t>
                      </a: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8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048632" name="TextBox 6"/>
          <p:cNvSpPr txBox="1"/>
          <p:nvPr/>
        </p:nvSpPr>
        <p:spPr>
          <a:xfrm>
            <a:off x="370539" y="224653"/>
            <a:ext cx="12095481" cy="447040"/>
          </a:xfrm>
          <a:prstGeom prst="rect">
            <a:avLst/>
          </a:prstGeom>
          <a:noFill/>
        </p:spPr>
        <p:txBody>
          <a:bodyPr wrap="none" rtlCol="0">
            <a:spAutoFit/>
          </a:bodyPr>
          <a:lstStyle/>
          <a:p>
            <a:r>
              <a:rPr lang="en-US" sz="2400" b="1" dirty="0">
                <a:solidFill>
                  <a:schemeClr val="accent1">
                    <a:lumMod val="75000"/>
                  </a:schemeClr>
                </a:solidFill>
                <a:latin typeface="Times New Roman" pitchFamily="18" charset="0"/>
                <a:cs typeface="Times New Roman" pitchFamily="18" charset="0"/>
              </a:rPr>
              <a:t>Table </a:t>
            </a:r>
            <a:r>
              <a:rPr lang="en-US" sz="2400" b="1" dirty="0" smtClean="0">
                <a:solidFill>
                  <a:schemeClr val="accent1">
                    <a:lumMod val="75000"/>
                  </a:schemeClr>
                </a:solidFill>
                <a:latin typeface="Times New Roman" pitchFamily="18" charset="0"/>
                <a:cs typeface="Times New Roman" pitchFamily="18" charset="0"/>
              </a:rPr>
              <a:t>2.  </a:t>
            </a:r>
            <a:r>
              <a:rPr lang="en-US" sz="2400" b="1" dirty="0">
                <a:solidFill>
                  <a:schemeClr val="accent1">
                    <a:lumMod val="75000"/>
                  </a:schemeClr>
                </a:solidFill>
                <a:latin typeface="Times New Roman" pitchFamily="18" charset="0"/>
                <a:cs typeface="Times New Roman" pitchFamily="18" charset="0"/>
              </a:rPr>
              <a:t>Comparison between type of vaccine received and </a:t>
            </a:r>
            <a:r>
              <a:rPr lang="en-US" sz="2400" b="1" dirty="0" smtClean="0">
                <a:solidFill>
                  <a:schemeClr val="accent1">
                    <a:lumMod val="75000"/>
                  </a:schemeClr>
                </a:solidFill>
                <a:latin typeface="Times New Roman" pitchFamily="18" charset="0"/>
                <a:cs typeface="Times New Roman" pitchFamily="18" charset="0"/>
              </a:rPr>
              <a:t>change </a:t>
            </a:r>
            <a:r>
              <a:rPr lang="en-US" sz="2400" b="1" dirty="0">
                <a:solidFill>
                  <a:schemeClr val="accent1">
                    <a:lumMod val="75000"/>
                  </a:schemeClr>
                </a:solidFill>
                <a:latin typeface="Times New Roman" pitchFamily="18" charset="0"/>
                <a:cs typeface="Times New Roman" pitchFamily="18" charset="0"/>
              </a:rPr>
              <a:t>in menstrual pattern</a:t>
            </a:r>
          </a:p>
        </p:txBody>
      </p:sp>
      <p:sp>
        <p:nvSpPr>
          <p:cNvPr id="1048633" name="Rectangle 7"/>
          <p:cNvSpPr/>
          <p:nvPr/>
        </p:nvSpPr>
        <p:spPr>
          <a:xfrm>
            <a:off x="209180" y="5377027"/>
            <a:ext cx="12882880" cy="891540"/>
          </a:xfrm>
          <a:prstGeom prst="rect">
            <a:avLst/>
          </a:prstGeom>
          <a:solidFill>
            <a:schemeClr val="accent2">
              <a:lumMod val="20000"/>
              <a:lumOff val="80000"/>
            </a:schemeClr>
          </a:solidFill>
        </p:spPr>
        <p:txBody>
          <a:bodyPr wrap="none">
            <a:spAutoFit/>
          </a:bodyPr>
          <a:lstStyle/>
          <a:p>
            <a:r>
              <a:rPr lang="en-IN" dirty="0">
                <a:latin typeface="Times New Roman" pitchFamily="18" charset="0"/>
                <a:cs typeface="Times New Roman" pitchFamily="18" charset="0"/>
              </a:rPr>
              <a:t>From the above table it is concluded that out of 243 only </a:t>
            </a:r>
            <a:r>
              <a:rPr lang="en-IN" b="1" dirty="0">
                <a:latin typeface="Times New Roman" pitchFamily="18" charset="0"/>
                <a:cs typeface="Times New Roman" pitchFamily="18" charset="0"/>
              </a:rPr>
              <a:t>33</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(13.58%) experienced </a:t>
            </a:r>
            <a:r>
              <a:rPr lang="en-IN" dirty="0">
                <a:latin typeface="Times New Roman" pitchFamily="18" charset="0"/>
                <a:cs typeface="Times New Roman" pitchFamily="18" charset="0"/>
              </a:rPr>
              <a:t>a change in menstrual cycle pattern.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The chi Square </a:t>
            </a:r>
            <a:r>
              <a:rPr lang="en-IN" dirty="0">
                <a:latin typeface="Times New Roman" pitchFamily="18" charset="0"/>
                <a:cs typeface="Times New Roman" pitchFamily="18" charset="0"/>
              </a:rPr>
              <a:t>value was more than 5, which show a significant difference between change in menstrual cycle after  COVID 19 </a:t>
            </a:r>
          </a:p>
          <a:p>
            <a:r>
              <a:rPr lang="en-IN" dirty="0">
                <a:latin typeface="Times New Roman" pitchFamily="18" charset="0"/>
                <a:cs typeface="Times New Roman" pitchFamily="18" charset="0"/>
              </a:rPr>
              <a:t>vaccine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8" name="Table 3"/>
          <p:cNvGraphicFramePr>
            <a:graphicFrameLocks noGrp="1"/>
          </p:cNvGraphicFramePr>
          <p:nvPr>
            <p:extLst>
              <p:ext uri="{D42A27DB-BD31-4B8C-83A1-F6EECF244321}">
                <p14:modId xmlns:p14="http://schemas.microsoft.com/office/powerpoint/2010/main" val="1849650262"/>
              </p:ext>
            </p:extLst>
          </p:nvPr>
        </p:nvGraphicFramePr>
        <p:xfrm>
          <a:off x="728421" y="1910331"/>
          <a:ext cx="10758731" cy="3299579"/>
        </p:xfrm>
        <a:graphic>
          <a:graphicData uri="http://schemas.openxmlformats.org/drawingml/2006/table">
            <a:tbl>
              <a:tblPr/>
              <a:tblGrid>
                <a:gridCol w="4933841"/>
                <a:gridCol w="1331540"/>
                <a:gridCol w="1331540"/>
                <a:gridCol w="1331540"/>
                <a:gridCol w="915135"/>
                <a:gridCol w="915135"/>
              </a:tblGrid>
              <a:tr h="226060">
                <a:tc gridSpan="6">
                  <a:txBody>
                    <a:bodyPr/>
                    <a:lstStyle/>
                    <a:p>
                      <a:pPr marL="38100" marR="38100" algn="ctr">
                        <a:lnSpc>
                          <a:spcPts val="1600"/>
                        </a:lnSpc>
                        <a:spcBef>
                          <a:spcPts val="0"/>
                        </a:spcBef>
                        <a:spcAft>
                          <a:spcPts val="0"/>
                        </a:spcAft>
                      </a:pPr>
                      <a:r>
                        <a:rPr lang="en-IN" sz="1100" b="1" dirty="0">
                          <a:solidFill>
                            <a:srgbClr val="000000"/>
                          </a:solidFill>
                          <a:latin typeface="Arial"/>
                          <a:ea typeface="Calibri"/>
                          <a:cs typeface="Times New Roman"/>
                        </a:rPr>
                        <a:t>Crosstab</a:t>
                      </a: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38100" marR="38100" algn="ctr">
                        <a:lnSpc>
                          <a:spcPts val="1600"/>
                        </a:lnSpc>
                        <a:spcBef>
                          <a:spcPts val="0"/>
                        </a:spcBef>
                        <a:spcAft>
                          <a:spcPts val="0"/>
                        </a:spcAft>
                      </a:pP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61800">
                <a:tc rowSpan="2" gridSpan="2">
                  <a:txBody>
                    <a:bodyPr/>
                    <a:lstStyle/>
                    <a:p>
                      <a:pPr marL="38100" marR="38100">
                        <a:lnSpc>
                          <a:spcPts val="1600"/>
                        </a:lnSpc>
                        <a:spcBef>
                          <a:spcPts val="0"/>
                        </a:spcBef>
                        <a:spcAft>
                          <a:spcPts val="0"/>
                        </a:spcAft>
                      </a:pPr>
                      <a:endParaRPr lang="en-IN" sz="1100"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hMerge="1">
                  <a:txBody>
                    <a:bodyPr/>
                    <a:lstStyle/>
                    <a:p>
                      <a:endParaRPr lang="en-US"/>
                    </a:p>
                  </a:txBody>
                  <a:tcPr/>
                </a:tc>
                <a:tc gridSpan="2">
                  <a:txBody>
                    <a:bodyPr/>
                    <a:lstStyle/>
                    <a:p>
                      <a:pPr marL="38100" marR="38100" algn="ctr">
                        <a:lnSpc>
                          <a:spcPts val="1600"/>
                        </a:lnSpc>
                        <a:spcBef>
                          <a:spcPts val="0"/>
                        </a:spcBef>
                        <a:spcAft>
                          <a:spcPts val="0"/>
                        </a:spcAft>
                      </a:pPr>
                      <a:endParaRPr lang="en-US" sz="2000" b="1" dirty="0">
                        <a:solidFill>
                          <a:schemeClr val="accent1">
                            <a:lumMod val="75000"/>
                          </a:schemeClr>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2000" b="1" dirty="0">
                          <a:solidFill>
                            <a:schemeClr val="accent1">
                              <a:lumMod val="75000"/>
                            </a:schemeClr>
                          </a:solidFill>
                          <a:latin typeface="Times New Roman" pitchFamily="18" charset="0"/>
                          <a:ea typeface="Calibri"/>
                          <a:cs typeface="Times New Roman" pitchFamily="18" charset="0"/>
                        </a:rPr>
                        <a:t>Type of vaccine</a:t>
                      </a: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2">
                  <a:txBody>
                    <a:bodyPr/>
                    <a:lstStyle/>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Total</a:t>
                      </a: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15000"/>
                        </a:lnSpc>
                        <a:spcAft>
                          <a:spcPts val="0"/>
                        </a:spcAft>
                      </a:pPr>
                      <a:endParaRPr lang="en-IN" sz="1600" dirty="0">
                        <a:latin typeface="Calibri"/>
                        <a:ea typeface="Times New Roman"/>
                        <a:cs typeface="Times New Roman"/>
                      </a:endParaRPr>
                    </a:p>
                    <a:p>
                      <a:pPr algn="ctr">
                        <a:lnSpc>
                          <a:spcPct val="115000"/>
                        </a:lnSpc>
                        <a:spcAft>
                          <a:spcPts val="0"/>
                        </a:spcAft>
                      </a:pPr>
                      <a:r>
                        <a:rPr lang="en-IN" sz="1600" b="1" dirty="0">
                          <a:latin typeface="Times New Roman"/>
                          <a:ea typeface="Times New Roman"/>
                          <a:cs typeface="Times New Roman"/>
                        </a:rPr>
                        <a:t>χ</a:t>
                      </a:r>
                      <a:r>
                        <a:rPr lang="en-IN" sz="1600" b="1" baseline="30000" dirty="0">
                          <a:latin typeface="Times New Roman"/>
                          <a:ea typeface="Times New Roman"/>
                          <a:cs typeface="Times New Roman"/>
                        </a:rPr>
                        <a:t>2</a:t>
                      </a:r>
                      <a:r>
                        <a:rPr lang="en-IN" sz="1600" b="1" dirty="0">
                          <a:latin typeface="Times New Roman"/>
                          <a:ea typeface="Times New Roman"/>
                          <a:cs typeface="Times New Roman"/>
                        </a:rPr>
                        <a:t>     (</a:t>
                      </a:r>
                      <a:r>
                        <a:rPr lang="en-IN" sz="1600" b="1" i="1" dirty="0" err="1">
                          <a:latin typeface="Times New Roman"/>
                          <a:ea typeface="Times New Roman"/>
                          <a:cs typeface="Times New Roman"/>
                        </a:rPr>
                        <a:t>p</a:t>
                      </a:r>
                      <a:r>
                        <a:rPr lang="en-IN" sz="1600" b="1" dirty="0" err="1">
                          <a:latin typeface="Times New Roman"/>
                          <a:ea typeface="Times New Roman"/>
                          <a:cs typeface="Times New Roman"/>
                        </a:rPr>
                        <a:t>.value</a:t>
                      </a:r>
                      <a:r>
                        <a:rPr lang="en-IN" sz="1600" b="1" dirty="0">
                          <a:latin typeface="Times New Roman"/>
                          <a:ea typeface="Times New Roman"/>
                          <a:cs typeface="Times New Roman"/>
                        </a:rPr>
                        <a:t>)</a:t>
                      </a:r>
                      <a:endParaRPr lang="en-IN" sz="1600" dirty="0">
                        <a:latin typeface="Calibri"/>
                        <a:ea typeface="Times New Roman"/>
                        <a:cs typeface="Times New Roman"/>
                      </a:endParaRP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00151">
                <a:tc gridSpan="2" vMerge="1">
                  <a:txBody>
                    <a:bodyPr/>
                    <a:lstStyle/>
                    <a:p>
                      <a:endParaRPr lang="en-US"/>
                    </a:p>
                  </a:txBody>
                  <a:tcPr/>
                </a:tc>
                <a:tc hMerge="1" vMerge="1">
                  <a:txBody>
                    <a:bodyPr/>
                    <a:lstStyle/>
                    <a:p>
                      <a:endParaRPr lang="en-US"/>
                    </a:p>
                  </a:txBody>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20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20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2000" b="1" dirty="0" smtClean="0">
                          <a:solidFill>
                            <a:srgbClr val="000000"/>
                          </a:solidFill>
                          <a:latin typeface="Times New Roman" pitchFamily="18" charset="0"/>
                          <a:ea typeface="Calibri"/>
                          <a:cs typeface="Times New Roman" pitchFamily="18" charset="0"/>
                        </a:rPr>
                        <a:t>A</a:t>
                      </a:r>
                      <a:endParaRPr lang="en-IN" sz="2000" b="1"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20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20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2000" b="1" dirty="0" smtClean="0">
                          <a:solidFill>
                            <a:srgbClr val="000000"/>
                          </a:solidFill>
                          <a:latin typeface="Times New Roman" pitchFamily="18" charset="0"/>
                          <a:ea typeface="Calibri"/>
                          <a:cs typeface="Times New Roman" pitchFamily="18" charset="0"/>
                        </a:rPr>
                        <a:t>B</a:t>
                      </a:r>
                      <a:endParaRPr lang="en-IN" sz="2000" b="1" dirty="0">
                        <a:solidFill>
                          <a:srgbClr val="000000"/>
                        </a:solidFill>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r>
              <a:tr h="274692">
                <a:tc rowSpan="2">
                  <a:txBody>
                    <a:bodyPr/>
                    <a:lstStyle/>
                    <a:p>
                      <a:pPr marL="38100" marR="38100" algn="ctr">
                        <a:lnSpc>
                          <a:spcPts val="1600"/>
                        </a:lnSpc>
                        <a:spcBef>
                          <a:spcPts val="0"/>
                        </a:spcBef>
                        <a:spcAft>
                          <a:spcPts val="0"/>
                        </a:spcAft>
                      </a:pPr>
                      <a:r>
                        <a:rPr lang="en-US" sz="2000" b="1" dirty="0">
                          <a:solidFill>
                            <a:schemeClr val="accent1">
                              <a:lumMod val="75000"/>
                            </a:schemeClr>
                          </a:solidFill>
                          <a:latin typeface="Times New Roman" pitchFamily="18" charset="0"/>
                          <a:ea typeface="Calibri"/>
                          <a:cs typeface="Times New Roman" pitchFamily="18" charset="0"/>
                        </a:rPr>
                        <a:t>Change in amount of bleeding</a:t>
                      </a:r>
                      <a:r>
                        <a:rPr lang="en-US" sz="2000" b="1" baseline="0" dirty="0">
                          <a:solidFill>
                            <a:schemeClr val="accent1">
                              <a:lumMod val="75000"/>
                            </a:schemeClr>
                          </a:solidFill>
                          <a:latin typeface="Times New Roman" pitchFamily="18" charset="0"/>
                          <a:ea typeface="Calibri"/>
                          <a:cs typeface="Times New Roman" pitchFamily="18" charset="0"/>
                        </a:rPr>
                        <a:t> after COVID </a:t>
                      </a:r>
                    </a:p>
                    <a:p>
                      <a:pPr marL="38100" marR="38100" algn="ctr">
                        <a:lnSpc>
                          <a:spcPts val="1600"/>
                        </a:lnSpc>
                        <a:spcBef>
                          <a:spcPts val="0"/>
                        </a:spcBef>
                        <a:spcAft>
                          <a:spcPts val="0"/>
                        </a:spcAft>
                      </a:pPr>
                      <a:endParaRPr lang="en-US" sz="2000" b="1" baseline="0" dirty="0">
                        <a:solidFill>
                          <a:schemeClr val="accent1">
                            <a:lumMod val="75000"/>
                          </a:schemeClr>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2000" b="1" baseline="0" dirty="0">
                          <a:solidFill>
                            <a:schemeClr val="accent1">
                              <a:lumMod val="75000"/>
                            </a:schemeClr>
                          </a:solidFill>
                          <a:latin typeface="Times New Roman" pitchFamily="18" charset="0"/>
                          <a:ea typeface="Calibri"/>
                          <a:cs typeface="Times New Roman" pitchFamily="18" charset="0"/>
                        </a:rPr>
                        <a:t>19 vaccine</a:t>
                      </a:r>
                      <a:endParaRPr lang="en-US" sz="2000" b="1" dirty="0">
                        <a:solidFill>
                          <a:schemeClr val="accent1">
                            <a:lumMod val="75000"/>
                          </a:schemeClr>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800" b="1" dirty="0">
                          <a:solidFill>
                            <a:srgbClr val="000000"/>
                          </a:solidFill>
                          <a:latin typeface="Times New Roman" pitchFamily="18" charset="0"/>
                          <a:ea typeface="Calibri"/>
                          <a:cs typeface="Times New Roman" pitchFamily="18" charset="0"/>
                        </a:rPr>
                        <a:t>Decrease</a:t>
                      </a:r>
                      <a:endParaRPr lang="en-US" sz="18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2</a:t>
                      </a:r>
                      <a:endParaRPr lang="en-US" sz="16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0" dirty="0">
                          <a:solidFill>
                            <a:srgbClr val="000000"/>
                          </a:solidFill>
                          <a:latin typeface="Times New Roman" pitchFamily="18" charset="0"/>
                          <a:ea typeface="Calibri"/>
                          <a:cs typeface="Times New Roman" pitchFamily="18" charset="0"/>
                        </a:rPr>
                        <a:t>15</a:t>
                      </a:r>
                      <a:endParaRPr lang="en-US" sz="1600" b="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17</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r>
              <a:tr h="403489">
                <a:tc vMerge="1">
                  <a:txBody>
                    <a:bodyPr/>
                    <a:lstStyle/>
                    <a:p>
                      <a:endParaRPr lang="en-US"/>
                    </a:p>
                  </a:txBody>
                  <a:tcPr/>
                </a:tc>
                <a:tc>
                  <a:txBody>
                    <a:bodyPr/>
                    <a:lstStyle/>
                    <a:p>
                      <a:pPr marL="38100" marR="38100" algn="ctr">
                        <a:lnSpc>
                          <a:spcPts val="1600"/>
                        </a:lnSpc>
                        <a:spcBef>
                          <a:spcPts val="0"/>
                        </a:spcBef>
                        <a:spcAft>
                          <a:spcPts val="0"/>
                        </a:spcAft>
                      </a:pPr>
                      <a:r>
                        <a:rPr lang="en-IN" sz="1800" b="1" dirty="0">
                          <a:solidFill>
                            <a:srgbClr val="000000"/>
                          </a:solidFill>
                          <a:latin typeface="Times New Roman" pitchFamily="18" charset="0"/>
                          <a:ea typeface="Calibri"/>
                          <a:cs typeface="Times New Roman" pitchFamily="18" charset="0"/>
                        </a:rPr>
                        <a:t>Increase</a:t>
                      </a:r>
                      <a:endParaRPr lang="en-US" sz="18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0</a:t>
                      </a:r>
                      <a:endParaRPr lang="en-US" sz="16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0" dirty="0">
                          <a:solidFill>
                            <a:srgbClr val="000000"/>
                          </a:solidFill>
                          <a:latin typeface="Times New Roman" pitchFamily="18" charset="0"/>
                          <a:ea typeface="Calibri"/>
                          <a:cs typeface="Times New Roman" pitchFamily="18" charset="0"/>
                        </a:rPr>
                        <a:t>13</a:t>
                      </a:r>
                      <a:endParaRPr lang="en-US" sz="1600" b="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13</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600" dirty="0" smtClean="0">
                          <a:latin typeface="Times New Roman" pitchFamily="18" charset="0"/>
                          <a:ea typeface="Calibri"/>
                          <a:cs typeface="Times New Roman" pitchFamily="18" charset="0"/>
                        </a:rPr>
                        <a:t>13.62</a:t>
                      </a:r>
                    </a:p>
                    <a:p>
                      <a:pPr marL="38100" marR="38100" algn="ctr">
                        <a:lnSpc>
                          <a:spcPts val="1600"/>
                        </a:lnSpc>
                        <a:spcBef>
                          <a:spcPts val="0"/>
                        </a:spcBef>
                        <a:spcAft>
                          <a:spcPts val="0"/>
                        </a:spcAft>
                      </a:pPr>
                      <a:r>
                        <a:rPr lang="en-US" sz="1600" dirty="0" smtClean="0">
                          <a:latin typeface="Times New Roman" pitchFamily="18" charset="0"/>
                          <a:ea typeface="Calibri"/>
                          <a:cs typeface="Times New Roman" pitchFamily="18" charset="0"/>
                        </a:rPr>
                        <a:t>(P</a:t>
                      </a:r>
                      <a:r>
                        <a:rPr lang="en-US" sz="1600" baseline="0" dirty="0" smtClean="0">
                          <a:latin typeface="Times New Roman" pitchFamily="18" charset="0"/>
                          <a:ea typeface="Calibri"/>
                          <a:cs typeface="Times New Roman" pitchFamily="18" charset="0"/>
                        </a:rPr>
                        <a:t> value-</a:t>
                      </a:r>
                      <a:r>
                        <a:rPr lang="en-US" sz="1600" dirty="0" smtClean="0">
                          <a:latin typeface="Times New Roman" pitchFamily="18" charset="0"/>
                          <a:ea typeface="Calibri"/>
                          <a:cs typeface="Times New Roman" pitchFamily="18" charset="0"/>
                        </a:rPr>
                        <a:t>0.034)</a:t>
                      </a: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r>
              <a:tr h="274692">
                <a:tc>
                  <a:txBody>
                    <a:bodyPr/>
                    <a:lstStyle/>
                    <a:p>
                      <a:pPr marL="38100" marR="38100" algn="ctr">
                        <a:lnSpc>
                          <a:spcPts val="1600"/>
                        </a:lnSpc>
                        <a:spcBef>
                          <a:spcPts val="0"/>
                        </a:spcBef>
                        <a:spcAft>
                          <a:spcPts val="0"/>
                        </a:spcAft>
                      </a:pPr>
                      <a:endParaRPr lang="en-US" sz="16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Not</a:t>
                      </a:r>
                      <a:r>
                        <a:rPr lang="en-US" sz="1600" baseline="0" dirty="0"/>
                        <a:t> applicable</a:t>
                      </a:r>
                      <a:endParaRPr 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7</a:t>
                      </a: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32</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39</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274692">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Same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18</a:t>
                      </a:r>
                      <a:endParaRPr lang="en-US" sz="160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156</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174</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274692">
                <a:tc gridSpan="2">
                  <a:txBody>
                    <a:bodyPr/>
                    <a:lstStyle/>
                    <a:p>
                      <a:pPr marL="38100" marR="38100" algn="ctr">
                        <a:lnSpc>
                          <a:spcPts val="1600"/>
                        </a:lnSpc>
                        <a:spcBef>
                          <a:spcPts val="0"/>
                        </a:spcBef>
                        <a:spcAft>
                          <a:spcPts val="0"/>
                        </a:spcAft>
                      </a:pPr>
                      <a:r>
                        <a:rPr lang="en-US" sz="1600" dirty="0">
                          <a:latin typeface="Times New Roman" pitchFamily="18" charset="0"/>
                          <a:ea typeface="Calibri"/>
                          <a:cs typeface="Times New Roman" pitchFamily="18" charset="0"/>
                        </a:rPr>
                        <a:t>                                               Total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27</a:t>
                      </a:r>
                      <a:endParaRPr lang="en-US" sz="160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216</a:t>
                      </a:r>
                      <a:endParaRPr lang="en-US" sz="16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243</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048634" name="TextBox 5"/>
          <p:cNvSpPr txBox="1"/>
          <p:nvPr/>
        </p:nvSpPr>
        <p:spPr>
          <a:xfrm>
            <a:off x="541823" y="254382"/>
            <a:ext cx="11993880" cy="447040"/>
          </a:xfrm>
          <a:prstGeom prst="rect">
            <a:avLst/>
          </a:prstGeom>
          <a:noFill/>
        </p:spPr>
        <p:txBody>
          <a:bodyPr wrap="none" rtlCol="0">
            <a:spAutoFit/>
          </a:bodyPr>
          <a:lstStyle/>
          <a:p>
            <a:r>
              <a:rPr lang="en-US" sz="2400" b="1" dirty="0">
                <a:solidFill>
                  <a:schemeClr val="accent1">
                    <a:lumMod val="75000"/>
                  </a:schemeClr>
                </a:solidFill>
                <a:latin typeface="Times New Roman" pitchFamily="18" charset="0"/>
                <a:cs typeface="Times New Roman" pitchFamily="18" charset="0"/>
              </a:rPr>
              <a:t>Table </a:t>
            </a:r>
            <a:r>
              <a:rPr lang="en-US" sz="2400" b="1" dirty="0" smtClean="0">
                <a:solidFill>
                  <a:schemeClr val="accent1">
                    <a:lumMod val="75000"/>
                  </a:schemeClr>
                </a:solidFill>
                <a:latin typeface="Times New Roman" pitchFamily="18" charset="0"/>
                <a:cs typeface="Times New Roman" pitchFamily="18" charset="0"/>
              </a:rPr>
              <a:t>3: </a:t>
            </a:r>
            <a:r>
              <a:rPr lang="en-US" sz="2400" b="1" dirty="0">
                <a:solidFill>
                  <a:schemeClr val="accent1">
                    <a:lumMod val="75000"/>
                  </a:schemeClr>
                </a:solidFill>
                <a:latin typeface="Times New Roman" pitchFamily="18" charset="0"/>
                <a:cs typeface="Times New Roman" pitchFamily="18" charset="0"/>
              </a:rPr>
              <a:t>Association between change in amount </a:t>
            </a:r>
            <a:r>
              <a:rPr lang="en-US" sz="2400" b="1" dirty="0" smtClean="0">
                <a:solidFill>
                  <a:schemeClr val="accent1">
                    <a:lumMod val="75000"/>
                  </a:schemeClr>
                </a:solidFill>
                <a:latin typeface="Times New Roman" pitchFamily="18" charset="0"/>
                <a:cs typeface="Times New Roman" pitchFamily="18" charset="0"/>
              </a:rPr>
              <a:t>of flow periods </a:t>
            </a:r>
            <a:r>
              <a:rPr lang="en-US" sz="2400" b="1" dirty="0">
                <a:solidFill>
                  <a:schemeClr val="accent1">
                    <a:lumMod val="75000"/>
                  </a:schemeClr>
                </a:solidFill>
                <a:latin typeface="Times New Roman" pitchFamily="18" charset="0"/>
                <a:cs typeface="Times New Roman" pitchFamily="18" charset="0"/>
              </a:rPr>
              <a:t>after COVID 19 vaccine</a:t>
            </a:r>
          </a:p>
        </p:txBody>
      </p:sp>
      <p:sp>
        <p:nvSpPr>
          <p:cNvPr id="1048635" name="TextBox 7"/>
          <p:cNvSpPr txBox="1"/>
          <p:nvPr/>
        </p:nvSpPr>
        <p:spPr>
          <a:xfrm>
            <a:off x="323670" y="5423635"/>
            <a:ext cx="11308080" cy="358140"/>
          </a:xfrm>
          <a:prstGeom prst="rect">
            <a:avLst/>
          </a:prstGeom>
          <a:solidFill>
            <a:schemeClr val="accent2">
              <a:lumMod val="20000"/>
              <a:lumOff val="80000"/>
            </a:schemeClr>
          </a:solidFill>
        </p:spPr>
        <p:txBody>
          <a:bodyPr wrap="none" rtlCol="0">
            <a:spAutoFit/>
          </a:bodyPr>
          <a:lstStyle/>
          <a:p>
            <a:r>
              <a:rPr lang="en-US" dirty="0"/>
              <a:t>The above table shows a significant difference in amount </a:t>
            </a:r>
            <a:r>
              <a:rPr lang="en-US" dirty="0" smtClean="0"/>
              <a:t> of flow </a:t>
            </a:r>
            <a:r>
              <a:rPr lang="en-US" b="1" dirty="0" smtClean="0"/>
              <a:t>(12.3% ) </a:t>
            </a:r>
            <a:r>
              <a:rPr lang="en-US" dirty="0" smtClean="0"/>
              <a:t>after </a:t>
            </a:r>
            <a:r>
              <a:rPr lang="en-US" dirty="0"/>
              <a:t>receiving COVID 19 vaccination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Slide Number Placeholder 2"/>
          <p:cNvSpPr>
            <a:spLocks noGrp="1"/>
          </p:cNvSpPr>
          <p:nvPr>
            <p:ph type="sldNum" sz="quarter" idx="12"/>
          </p:nvPr>
        </p:nvSpPr>
        <p:spPr/>
        <p:txBody>
          <a:bodyPr>
            <a:normAutofit fontScale="95000" lnSpcReduction="10000"/>
          </a:bodyPr>
          <a:lstStyle/>
          <a:p>
            <a:fld id="{5DD0CDFE-3384-452D-9E83-1AB8DB3C8F18}" type="slidenum">
              <a:rPr lang="en-IN" smtClean="0"/>
              <a:t>9</a:t>
            </a:fld>
            <a:endParaRPr lang="en-IN"/>
          </a:p>
        </p:txBody>
      </p:sp>
      <p:graphicFrame>
        <p:nvGraphicFramePr>
          <p:cNvPr id="4194309" name="Table 4"/>
          <p:cNvGraphicFramePr>
            <a:graphicFrameLocks noGrp="1"/>
          </p:cNvGraphicFramePr>
          <p:nvPr>
            <p:extLst>
              <p:ext uri="{D42A27DB-BD31-4B8C-83A1-F6EECF244321}">
                <p14:modId xmlns:p14="http://schemas.microsoft.com/office/powerpoint/2010/main" val="67319401"/>
              </p:ext>
            </p:extLst>
          </p:nvPr>
        </p:nvGraphicFramePr>
        <p:xfrm>
          <a:off x="542441" y="1880305"/>
          <a:ext cx="11034793" cy="3779301"/>
        </p:xfrm>
        <a:graphic>
          <a:graphicData uri="http://schemas.openxmlformats.org/drawingml/2006/table">
            <a:tbl>
              <a:tblPr/>
              <a:tblGrid>
                <a:gridCol w="4818085"/>
                <a:gridCol w="1349451"/>
                <a:gridCol w="1349451"/>
                <a:gridCol w="1349451"/>
                <a:gridCol w="927444"/>
                <a:gridCol w="1240911"/>
              </a:tblGrid>
              <a:tr h="350085">
                <a:tc gridSpan="6">
                  <a:txBody>
                    <a:bodyPr/>
                    <a:lstStyle/>
                    <a:p>
                      <a:pPr marL="38100" marR="38100" algn="ctr">
                        <a:lnSpc>
                          <a:spcPts val="1600"/>
                        </a:lnSpc>
                        <a:spcBef>
                          <a:spcPts val="0"/>
                        </a:spcBef>
                        <a:spcAft>
                          <a:spcPts val="0"/>
                        </a:spcAft>
                      </a:pPr>
                      <a:r>
                        <a:rPr lang="en-IN" sz="900" b="1" dirty="0">
                          <a:solidFill>
                            <a:srgbClr val="000000"/>
                          </a:solidFill>
                          <a:latin typeface="Arial"/>
                          <a:ea typeface="Calibri"/>
                          <a:cs typeface="Times New Roman"/>
                        </a:rPr>
                        <a:t>Crosstab</a:t>
                      </a: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38100" marR="38100" algn="ctr">
                        <a:lnSpc>
                          <a:spcPts val="1600"/>
                        </a:lnSpc>
                        <a:spcBef>
                          <a:spcPts val="0"/>
                        </a:spcBef>
                        <a:spcAft>
                          <a:spcPts val="0"/>
                        </a:spcAft>
                      </a:pPr>
                      <a:endParaRPr lang="en-US" sz="110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551468">
                <a:tc rowSpan="2" gridSpan="2">
                  <a:txBody>
                    <a:bodyPr/>
                    <a:lstStyle/>
                    <a:p>
                      <a:pPr marL="38100" marR="38100" algn="ctr">
                        <a:lnSpc>
                          <a:spcPts val="1600"/>
                        </a:lnSpc>
                        <a:spcBef>
                          <a:spcPts val="0"/>
                        </a:spcBef>
                        <a:spcAft>
                          <a:spcPts val="0"/>
                        </a:spcAft>
                      </a:pPr>
                      <a:endParaRPr lang="en-IN" sz="1100"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2" hMerge="1">
                  <a:txBody>
                    <a:bodyPr/>
                    <a:lstStyle/>
                    <a:p>
                      <a:endParaRPr lang="en-US"/>
                    </a:p>
                  </a:txBody>
                  <a:tcPr/>
                </a:tc>
                <a:tc gridSpan="2">
                  <a:txBody>
                    <a:bodyPr/>
                    <a:lstStyle/>
                    <a:p>
                      <a:pPr marL="38100" marR="38100" algn="ctr">
                        <a:lnSpc>
                          <a:spcPts val="1600"/>
                        </a:lnSpc>
                        <a:spcBef>
                          <a:spcPts val="0"/>
                        </a:spcBef>
                        <a:spcAft>
                          <a:spcPts val="0"/>
                        </a:spcAft>
                      </a:pPr>
                      <a:endParaRPr lang="en-US" sz="2400" b="1" dirty="0">
                        <a:solidFill>
                          <a:schemeClr val="accent1">
                            <a:lumMod val="75000"/>
                          </a:schemeClr>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US" sz="2400" b="1" dirty="0">
                          <a:solidFill>
                            <a:schemeClr val="accent1">
                              <a:lumMod val="75000"/>
                            </a:schemeClr>
                          </a:solidFill>
                          <a:latin typeface="Times New Roman" pitchFamily="18" charset="0"/>
                          <a:ea typeface="Calibri"/>
                          <a:cs typeface="Times New Roman" pitchFamily="18" charset="0"/>
                        </a:rPr>
                        <a:t>Type of vaccine</a:t>
                      </a: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2">
                  <a:txBody>
                    <a:bodyPr/>
                    <a:lstStyle/>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endParaRPr lang="en-IN" sz="1600" dirty="0">
                        <a:solidFill>
                          <a:srgbClr val="000000"/>
                        </a:solidFill>
                        <a:latin typeface="Times New Roman" pitchFamily="18" charset="0"/>
                        <a:ea typeface="Calibri"/>
                        <a:cs typeface="Times New Roman" pitchFamily="18" charset="0"/>
                      </a:endParaRPr>
                    </a:p>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Total</a:t>
                      </a: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ct val="115000"/>
                        </a:lnSpc>
                        <a:spcAft>
                          <a:spcPts val="0"/>
                        </a:spcAft>
                      </a:pPr>
                      <a:endParaRPr lang="en-IN" sz="1600" dirty="0">
                        <a:latin typeface="Calibri"/>
                        <a:ea typeface="Times New Roman"/>
                        <a:cs typeface="Times New Roman"/>
                      </a:endParaRPr>
                    </a:p>
                    <a:p>
                      <a:pPr algn="ctr">
                        <a:lnSpc>
                          <a:spcPct val="115000"/>
                        </a:lnSpc>
                        <a:spcAft>
                          <a:spcPts val="0"/>
                        </a:spcAft>
                      </a:pPr>
                      <a:r>
                        <a:rPr lang="en-IN" sz="1600" b="1" dirty="0">
                          <a:latin typeface="Times New Roman"/>
                          <a:ea typeface="Times New Roman"/>
                          <a:cs typeface="Times New Roman"/>
                        </a:rPr>
                        <a:t>χ</a:t>
                      </a:r>
                      <a:r>
                        <a:rPr lang="en-IN" sz="1600" b="1" baseline="30000" dirty="0">
                          <a:latin typeface="Times New Roman"/>
                          <a:ea typeface="Times New Roman"/>
                          <a:cs typeface="Times New Roman"/>
                        </a:rPr>
                        <a:t>2</a:t>
                      </a:r>
                      <a:r>
                        <a:rPr lang="en-IN" sz="1600" b="1" dirty="0">
                          <a:latin typeface="Times New Roman"/>
                          <a:ea typeface="Times New Roman"/>
                          <a:cs typeface="Times New Roman"/>
                        </a:rPr>
                        <a:t>     (</a:t>
                      </a:r>
                      <a:r>
                        <a:rPr lang="en-IN" sz="1600" b="1" i="1" dirty="0" err="1">
                          <a:latin typeface="Times New Roman"/>
                          <a:ea typeface="Times New Roman"/>
                          <a:cs typeface="Times New Roman"/>
                        </a:rPr>
                        <a:t>p</a:t>
                      </a:r>
                      <a:r>
                        <a:rPr lang="en-IN" sz="1600" b="1" dirty="0" err="1">
                          <a:latin typeface="Times New Roman"/>
                          <a:ea typeface="Times New Roman"/>
                          <a:cs typeface="Times New Roman"/>
                        </a:rPr>
                        <a:t>.value</a:t>
                      </a:r>
                      <a:r>
                        <a:rPr lang="en-IN" sz="1600" b="1" dirty="0">
                          <a:latin typeface="Times New Roman"/>
                          <a:ea typeface="Times New Roman"/>
                          <a:cs typeface="Times New Roman"/>
                        </a:rPr>
                        <a:t>)</a:t>
                      </a:r>
                      <a:endParaRPr lang="en-IN" sz="1600" dirty="0">
                        <a:latin typeface="Calibri"/>
                        <a:ea typeface="Times New Roman"/>
                        <a:cs typeface="Times New Roman"/>
                      </a:endParaRP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98633">
                <a:tc gridSpan="2" vMerge="1">
                  <a:txBody>
                    <a:bodyPr/>
                    <a:lstStyle/>
                    <a:p>
                      <a:endParaRPr lang="en-US"/>
                    </a:p>
                  </a:txBody>
                  <a:tcPr/>
                </a:tc>
                <a:tc hMerge="1" vMerge="1">
                  <a:txBody>
                    <a:bodyPr/>
                    <a:lstStyle/>
                    <a:p>
                      <a:endParaRPr lang="en-US"/>
                    </a:p>
                  </a:txBody>
                  <a:tcPr/>
                </a:tc>
                <a:tc>
                  <a:txBody>
                    <a:bodyPr/>
                    <a:lstStyle/>
                    <a:p>
                      <a:pPr marL="38100" marR="38100" algn="ctr">
                        <a:lnSpc>
                          <a:spcPts val="1600"/>
                        </a:lnSpc>
                        <a:spcBef>
                          <a:spcPts val="0"/>
                        </a:spcBef>
                        <a:spcAft>
                          <a:spcPts val="0"/>
                        </a:spcAft>
                      </a:pPr>
                      <a:endParaRPr lang="en-IN" sz="16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16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1600" b="1" dirty="0" smtClean="0">
                          <a:solidFill>
                            <a:srgbClr val="000000"/>
                          </a:solidFill>
                          <a:latin typeface="Times New Roman" pitchFamily="18" charset="0"/>
                          <a:ea typeface="Calibri"/>
                          <a:cs typeface="Times New Roman" pitchFamily="18" charset="0"/>
                        </a:rPr>
                        <a:t>A</a:t>
                      </a:r>
                    </a:p>
                    <a:p>
                      <a:pPr marL="38100" marR="38100" algn="ctr">
                        <a:lnSpc>
                          <a:spcPts val="1600"/>
                        </a:lnSpc>
                        <a:spcBef>
                          <a:spcPts val="0"/>
                        </a:spcBef>
                        <a:spcAft>
                          <a:spcPts val="0"/>
                        </a:spcAft>
                      </a:pPr>
                      <a:endParaRPr lang="en-IN" sz="1600" b="1" dirty="0">
                        <a:solidFill>
                          <a:srgbClr val="000000"/>
                        </a:solidFill>
                        <a:latin typeface="Times New Roman" pitchFamily="18" charset="0"/>
                        <a:ea typeface="Calibri"/>
                        <a:cs typeface="Times New Roman"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indent="0" algn="ctr" defTabSz="457200" rtl="0" eaLnBrk="1" fontAlgn="auto" latinLnBrk="0" hangingPunct="1">
                        <a:lnSpc>
                          <a:spcPts val="1600"/>
                        </a:lnSpc>
                        <a:spcBef>
                          <a:spcPts val="0"/>
                        </a:spcBef>
                        <a:spcAft>
                          <a:spcPts val="0"/>
                        </a:spcAft>
                        <a:buClrTx/>
                        <a:buSzTx/>
                        <a:buFontTx/>
                        <a:buNone/>
                      </a:pPr>
                      <a:endParaRPr lang="en-IN" sz="1600" b="1" dirty="0" smtClean="0">
                        <a:solidFill>
                          <a:srgbClr val="000000"/>
                        </a:solidFill>
                        <a:latin typeface="Times New Roman" pitchFamily="18" charset="0"/>
                        <a:ea typeface="Calibri"/>
                        <a:cs typeface="Times New Roman" pitchFamily="18" charset="0"/>
                      </a:endParaRPr>
                    </a:p>
                    <a:p>
                      <a:pPr marL="38100" marR="38100" indent="0" algn="ctr" defTabSz="457200" rtl="0" eaLnBrk="1" fontAlgn="auto" latinLnBrk="0" hangingPunct="1">
                        <a:lnSpc>
                          <a:spcPts val="1600"/>
                        </a:lnSpc>
                        <a:spcBef>
                          <a:spcPts val="0"/>
                        </a:spcBef>
                        <a:spcAft>
                          <a:spcPts val="0"/>
                        </a:spcAft>
                        <a:buClrTx/>
                        <a:buSzTx/>
                        <a:buFontTx/>
                        <a:buNone/>
                      </a:pPr>
                      <a:r>
                        <a:rPr lang="en-IN" sz="1600" b="1" dirty="0" smtClean="0">
                          <a:solidFill>
                            <a:srgbClr val="000000"/>
                          </a:solidFill>
                          <a:latin typeface="Times New Roman" pitchFamily="18" charset="0"/>
                          <a:ea typeface="Calibri"/>
                          <a:cs typeface="Times New Roman" pitchFamily="18" charset="0"/>
                        </a:rPr>
                        <a:t>vaccine</a:t>
                      </a:r>
                    </a:p>
                    <a:p>
                      <a:pPr marL="38100" marR="38100" algn="ctr">
                        <a:lnSpc>
                          <a:spcPts val="1600"/>
                        </a:lnSpc>
                        <a:spcBef>
                          <a:spcPts val="0"/>
                        </a:spcBef>
                        <a:spcAft>
                          <a:spcPts val="0"/>
                        </a:spcAft>
                      </a:pPr>
                      <a:r>
                        <a:rPr lang="en-IN" sz="1600" b="1" dirty="0" smtClean="0">
                          <a:solidFill>
                            <a:srgbClr val="000000"/>
                          </a:solidFill>
                          <a:latin typeface="Times New Roman" pitchFamily="18" charset="0"/>
                          <a:ea typeface="Calibri"/>
                          <a:cs typeface="Times New Roman" pitchFamily="18" charset="0"/>
                        </a:rPr>
                        <a:t>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r>
              <a:tr h="295193">
                <a:tc rowSpan="2">
                  <a:txBody>
                    <a:bodyPr/>
                    <a:lstStyle/>
                    <a:p>
                      <a:pPr marL="38100" marR="38100" algn="ctr">
                        <a:lnSpc>
                          <a:spcPts val="1600"/>
                        </a:lnSpc>
                        <a:spcBef>
                          <a:spcPts val="0"/>
                        </a:spcBef>
                        <a:spcAft>
                          <a:spcPts val="0"/>
                        </a:spcAft>
                      </a:pPr>
                      <a:r>
                        <a:rPr kumimoji="0" lang="en-IN" sz="2000" b="1" kern="1200" dirty="0">
                          <a:solidFill>
                            <a:schemeClr val="accent1">
                              <a:lumMod val="75000"/>
                            </a:schemeClr>
                          </a:solidFill>
                          <a:latin typeface="+mn-lt"/>
                          <a:ea typeface="+mn-ea"/>
                          <a:cs typeface="+mn-cs"/>
                        </a:rPr>
                        <a:t>change</a:t>
                      </a:r>
                      <a:r>
                        <a:rPr kumimoji="0" lang="en-IN" sz="2000" b="1" kern="1200" baseline="0" dirty="0">
                          <a:solidFill>
                            <a:schemeClr val="accent1">
                              <a:lumMod val="75000"/>
                            </a:schemeClr>
                          </a:solidFill>
                          <a:latin typeface="+mn-lt"/>
                          <a:ea typeface="+mn-ea"/>
                          <a:cs typeface="+mn-cs"/>
                        </a:rPr>
                        <a:t> </a:t>
                      </a:r>
                      <a:r>
                        <a:rPr kumimoji="0" lang="en-IN" sz="2000" b="1" kern="1200" baseline="0" dirty="0" smtClean="0">
                          <a:solidFill>
                            <a:schemeClr val="accent1">
                              <a:lumMod val="75000"/>
                            </a:schemeClr>
                          </a:solidFill>
                          <a:latin typeface="+mn-lt"/>
                          <a:ea typeface="+mn-ea"/>
                          <a:cs typeface="+mn-cs"/>
                        </a:rPr>
                        <a:t>in frequency of periods  </a:t>
                      </a:r>
                      <a:r>
                        <a:rPr kumimoji="0" lang="en-IN" sz="2000" b="1" kern="1200" dirty="0" smtClean="0">
                          <a:solidFill>
                            <a:schemeClr val="accent1">
                              <a:lumMod val="75000"/>
                            </a:schemeClr>
                          </a:solidFill>
                          <a:latin typeface="+mn-lt"/>
                          <a:ea typeface="+mn-ea"/>
                          <a:cs typeface="+mn-cs"/>
                        </a:rPr>
                        <a:t>after</a:t>
                      </a:r>
                      <a:r>
                        <a:rPr kumimoji="0" lang="en-IN" sz="2000" b="1" kern="1200" baseline="0" dirty="0" smtClean="0">
                          <a:solidFill>
                            <a:schemeClr val="accent1">
                              <a:lumMod val="75000"/>
                            </a:schemeClr>
                          </a:solidFill>
                          <a:latin typeface="+mn-lt"/>
                          <a:ea typeface="+mn-ea"/>
                          <a:cs typeface="+mn-cs"/>
                        </a:rPr>
                        <a:t> </a:t>
                      </a:r>
                      <a:r>
                        <a:rPr lang="en-US" sz="2000" b="1" baseline="0" dirty="0">
                          <a:solidFill>
                            <a:schemeClr val="accent1">
                              <a:lumMod val="75000"/>
                            </a:schemeClr>
                          </a:solidFill>
                          <a:latin typeface="Times New Roman" pitchFamily="18" charset="0"/>
                          <a:ea typeface="Calibri"/>
                          <a:cs typeface="Times New Roman" pitchFamily="18" charset="0"/>
                        </a:rPr>
                        <a:t>COVID 19 vaccine</a:t>
                      </a:r>
                      <a:endParaRPr lang="en-US" sz="2000" b="1" dirty="0">
                        <a:solidFill>
                          <a:schemeClr val="accent1">
                            <a:lumMod val="75000"/>
                          </a:schemeClr>
                        </a:solidFill>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Decrease</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4</a:t>
                      </a:r>
                      <a:endParaRPr lang="en-US" sz="16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9</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13</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r>
              <a:tr h="295193">
                <a:tc vMerge="1">
                  <a:txBody>
                    <a:bodyPr/>
                    <a:lstStyle/>
                    <a:p>
                      <a:endParaRPr lang="en-US"/>
                    </a:p>
                  </a:txBody>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Increase</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a:t>
                      </a:r>
                      <a:endParaRPr lang="en-US" sz="16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b="1" dirty="0">
                          <a:solidFill>
                            <a:srgbClr val="000000"/>
                          </a:solidFill>
                          <a:latin typeface="Times New Roman" pitchFamily="18" charset="0"/>
                          <a:ea typeface="Calibri"/>
                          <a:cs typeface="Times New Roman" pitchFamily="18" charset="0"/>
                        </a:rPr>
                        <a:t>20</a:t>
                      </a:r>
                      <a:endParaRPr lang="en-US" sz="1600" b="1"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21</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US" sz="1600" dirty="0" smtClean="0">
                          <a:latin typeface="Times New Roman" pitchFamily="18" charset="0"/>
                          <a:ea typeface="Calibri"/>
                          <a:cs typeface="Times New Roman" pitchFamily="18" charset="0"/>
                        </a:rPr>
                        <a:t>16.23</a:t>
                      </a:r>
                    </a:p>
                    <a:p>
                      <a:pPr marL="38100" marR="38100" algn="ctr">
                        <a:lnSpc>
                          <a:spcPts val="1600"/>
                        </a:lnSpc>
                        <a:spcBef>
                          <a:spcPts val="0"/>
                        </a:spcBef>
                        <a:spcAft>
                          <a:spcPts val="0"/>
                        </a:spcAft>
                      </a:pPr>
                      <a:r>
                        <a:rPr lang="en-US" sz="1600" dirty="0" smtClean="0">
                          <a:latin typeface="Times New Roman" pitchFamily="18" charset="0"/>
                          <a:ea typeface="Calibri"/>
                          <a:cs typeface="Times New Roman" pitchFamily="18" charset="0"/>
                        </a:rPr>
                        <a:t>(Pvalue-0.001)</a:t>
                      </a:r>
                    </a:p>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solidFill>
                      <a:srgbClr val="FFFFFF"/>
                    </a:solidFill>
                  </a:tcPr>
                </a:tc>
              </a:tr>
              <a:tr h="330881">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Not</a:t>
                      </a:r>
                      <a:r>
                        <a:rPr lang="en-US" sz="1600" baseline="0" dirty="0"/>
                        <a:t> applicable</a:t>
                      </a:r>
                      <a:endParaRPr lang="en-US"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2</a:t>
                      </a:r>
                      <a:endParaRPr lang="en-US" sz="160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12</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14</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330881">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t>Same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20</a:t>
                      </a:r>
                      <a:endParaRPr lang="en-US" sz="160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175</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195</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noFill/>
                      <a:prstDash val="solid"/>
                      <a:round/>
                      <a:headEnd type="none" w="med" len="med"/>
                      <a:tailEnd type="none" w="med" len="med"/>
                    </a:lnB>
                    <a:solidFill>
                      <a:srgbClr val="FFFFFF"/>
                    </a:solidFill>
                  </a:tcPr>
                </a:tc>
              </a:tr>
              <a:tr h="295193">
                <a:tc gridSpan="2">
                  <a:txBody>
                    <a:bodyPr/>
                    <a:lstStyle/>
                    <a:p>
                      <a:pPr marL="38100" marR="38100" algn="ctr">
                        <a:lnSpc>
                          <a:spcPts val="1600"/>
                        </a:lnSpc>
                        <a:spcBef>
                          <a:spcPts val="0"/>
                        </a:spcBef>
                        <a:spcAft>
                          <a:spcPts val="0"/>
                        </a:spcAft>
                      </a:pPr>
                      <a:r>
                        <a:rPr lang="en-US" sz="1600" dirty="0">
                          <a:latin typeface="Times New Roman" pitchFamily="18" charset="0"/>
                          <a:ea typeface="Calibri"/>
                          <a:cs typeface="Times New Roman" pitchFamily="18" charset="0"/>
                        </a:rPr>
                        <a:t>                                               Total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27</a:t>
                      </a:r>
                      <a:endParaRPr lang="en-US" sz="1600">
                        <a:latin typeface="Times New Roman" pitchFamily="18" charset="0"/>
                        <a:ea typeface="Calibri"/>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a:solidFill>
                            <a:srgbClr val="000000"/>
                          </a:solidFill>
                          <a:latin typeface="Times New Roman" pitchFamily="18" charset="0"/>
                          <a:ea typeface="Calibri"/>
                          <a:cs typeface="Times New Roman" pitchFamily="18" charset="0"/>
                        </a:rPr>
                        <a:t>216</a:t>
                      </a:r>
                      <a:endParaRPr lang="en-US" sz="16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r>
                        <a:rPr lang="en-IN" sz="1600" dirty="0">
                          <a:solidFill>
                            <a:srgbClr val="000000"/>
                          </a:solidFill>
                          <a:latin typeface="Times New Roman" pitchFamily="18" charset="0"/>
                          <a:ea typeface="Calibri"/>
                          <a:cs typeface="Times New Roman" pitchFamily="18" charset="0"/>
                        </a:rPr>
                        <a:t>243</a:t>
                      </a: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Bef>
                          <a:spcPts val="0"/>
                        </a:spcBef>
                        <a:spcAft>
                          <a:spcPts val="0"/>
                        </a:spcAft>
                      </a:pPr>
                      <a:endParaRPr lang="en-US" sz="16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048637" name="TextBox 6"/>
          <p:cNvSpPr txBox="1"/>
          <p:nvPr/>
        </p:nvSpPr>
        <p:spPr>
          <a:xfrm>
            <a:off x="704624" y="193250"/>
            <a:ext cx="11638280" cy="447040"/>
          </a:xfrm>
          <a:prstGeom prst="rect">
            <a:avLst/>
          </a:prstGeom>
          <a:noFill/>
        </p:spPr>
        <p:txBody>
          <a:bodyPr wrap="none" rtlCol="0">
            <a:spAutoFit/>
          </a:bodyPr>
          <a:lstStyle/>
          <a:p>
            <a:r>
              <a:rPr lang="en-US" sz="2400" b="1" dirty="0">
                <a:solidFill>
                  <a:schemeClr val="accent1">
                    <a:lumMod val="75000"/>
                  </a:schemeClr>
                </a:solidFill>
                <a:latin typeface="Times New Roman" pitchFamily="18" charset="0"/>
                <a:cs typeface="Times New Roman" pitchFamily="18" charset="0"/>
              </a:rPr>
              <a:t>Table 4: Association between change </a:t>
            </a:r>
            <a:r>
              <a:rPr lang="en-US" sz="2400" b="1" dirty="0" smtClean="0">
                <a:solidFill>
                  <a:schemeClr val="accent1">
                    <a:lumMod val="75000"/>
                  </a:schemeClr>
                </a:solidFill>
                <a:latin typeface="Times New Roman" pitchFamily="18" charset="0"/>
                <a:cs typeface="Times New Roman" pitchFamily="18" charset="0"/>
              </a:rPr>
              <a:t>in frequency of </a:t>
            </a:r>
            <a:r>
              <a:rPr lang="en-US" sz="2400" b="1" dirty="0">
                <a:solidFill>
                  <a:schemeClr val="accent1">
                    <a:lumMod val="75000"/>
                  </a:schemeClr>
                </a:solidFill>
                <a:latin typeface="Times New Roman" pitchFamily="18" charset="0"/>
                <a:cs typeface="Times New Roman" pitchFamily="18" charset="0"/>
              </a:rPr>
              <a:t>periods after COVID 19 vaccine</a:t>
            </a:r>
          </a:p>
        </p:txBody>
      </p:sp>
      <p:sp>
        <p:nvSpPr>
          <p:cNvPr id="1048638" name="TextBox 7"/>
          <p:cNvSpPr txBox="1"/>
          <p:nvPr/>
        </p:nvSpPr>
        <p:spPr>
          <a:xfrm>
            <a:off x="228019" y="5869397"/>
            <a:ext cx="11498580" cy="358141"/>
          </a:xfrm>
          <a:prstGeom prst="rect">
            <a:avLst/>
          </a:prstGeom>
          <a:solidFill>
            <a:schemeClr val="accent2">
              <a:lumMod val="20000"/>
              <a:lumOff val="80000"/>
            </a:schemeClr>
          </a:solidFill>
        </p:spPr>
        <p:txBody>
          <a:bodyPr wrap="none" rtlCol="0">
            <a:spAutoFit/>
          </a:bodyPr>
          <a:lstStyle/>
          <a:p>
            <a:r>
              <a:rPr lang="en-US" dirty="0"/>
              <a:t>The above table shows a significant difference in </a:t>
            </a:r>
            <a:r>
              <a:rPr lang="en-US" dirty="0" smtClean="0"/>
              <a:t>frequency  (</a:t>
            </a:r>
            <a:r>
              <a:rPr lang="en-US" b="1" dirty="0" smtClean="0"/>
              <a:t>14%) </a:t>
            </a:r>
            <a:r>
              <a:rPr lang="en-US" dirty="0" smtClean="0"/>
              <a:t>of </a:t>
            </a:r>
            <a:r>
              <a:rPr lang="en-US" dirty="0"/>
              <a:t>period after receiving COVID 19 vaccination</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1187</Words>
  <Application>Microsoft Macintosh PowerPoint</Application>
  <PresentationFormat>Widescreen</PresentationFormat>
  <Paragraphs>289</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vt:lpstr>
      <vt:lpstr>Times New Roman</vt:lpstr>
      <vt:lpstr>Wingdings</vt:lpstr>
      <vt:lpstr>Wingdings 2</vt:lpstr>
      <vt:lpstr>Wingdings 3</vt:lpstr>
      <vt:lpstr>黑体</vt:lpstr>
      <vt:lpstr>Arial</vt:lpstr>
      <vt:lpstr>Wisp</vt:lpstr>
      <vt:lpstr>PowerPoint Presentation</vt:lpstr>
      <vt:lpstr>Introduction </vt:lpstr>
      <vt:lpstr>Research question </vt:lpstr>
      <vt:lpstr>Materials and method </vt:lpstr>
      <vt:lpstr>RESULTS</vt:lpstr>
      <vt:lpstr>PowerPoint Presentation</vt:lpstr>
      <vt:lpstr>PowerPoint Presentation</vt:lpstr>
      <vt:lpstr>PowerPoint Presentation</vt:lpstr>
      <vt:lpstr>PowerPoint Presentation</vt:lpstr>
      <vt:lpstr>PowerPoint Presentation</vt:lpstr>
      <vt:lpstr>PowerPoint Presentation</vt:lpstr>
      <vt:lpstr>DISCUSSION AND CONCLUSION </vt:lpstr>
      <vt:lpstr>LIMITATION AND RECOMMENDATION </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Zähringer</dc:creator>
  <cp:lastModifiedBy>Microsoft Office User</cp:lastModifiedBy>
  <cp:revision>2</cp:revision>
  <dcterms:created xsi:type="dcterms:W3CDTF">2017-01-05T02:17:27Z</dcterms:created>
  <dcterms:modified xsi:type="dcterms:W3CDTF">2021-09-15T18:22:00Z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296f15db3b2f4ffb94f487c5d3f00d12</vt:lpwstr>
  </property>
</Properties>
</file>