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87" r:id="rId2"/>
    <p:sldId id="289" r:id="rId3"/>
    <p:sldId id="292" r:id="rId4"/>
    <p:sldId id="304" r:id="rId5"/>
    <p:sldId id="293" r:id="rId6"/>
    <p:sldId id="305" r:id="rId7"/>
    <p:sldId id="294" r:id="rId8"/>
    <p:sldId id="295" r:id="rId9"/>
    <p:sldId id="307" r:id="rId10"/>
    <p:sldId id="310" r:id="rId11"/>
    <p:sldId id="312" r:id="rId12"/>
    <p:sldId id="315" r:id="rId13"/>
    <p:sldId id="313" r:id="rId14"/>
    <p:sldId id="30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4"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5"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6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67"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8"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9"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7"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8"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9"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1048590" name="Footer Placeholder 4"/>
          <p:cNvSpPr>
            <a:spLocks noGrp="1"/>
          </p:cNvSpPr>
          <p:nvPr>
            <p:ph type="ftr" sz="quarter" idx="11"/>
          </p:nvPr>
        </p:nvSpPr>
        <p:spPr/>
        <p:txBody>
          <a:bodyPr/>
          <a:lstStyle/>
          <a:p>
            <a:endParaRPr lang="en-US"/>
          </a:p>
        </p:txBody>
      </p:sp>
      <p:sp>
        <p:nvSpPr>
          <p:cNvPr id="1048591"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31" name="Title 1"/>
          <p:cNvSpPr>
            <a:spLocks noGrp="1"/>
          </p:cNvSpPr>
          <p:nvPr>
            <p:ph type="title"/>
          </p:nvPr>
        </p:nvSpPr>
        <p:spPr/>
        <p:txBody>
          <a:bodyPr/>
          <a:lstStyle/>
          <a:p>
            <a:r>
              <a:rPr lang="en-US" smtClean="0"/>
              <a:t>Click to edit Master title style</a:t>
            </a:r>
            <a:endParaRPr lang="en-US"/>
          </a:p>
        </p:txBody>
      </p:sp>
      <p:sp>
        <p:nvSpPr>
          <p:cNvPr id="1048632"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3"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1048634" name="Footer Placeholder 4"/>
          <p:cNvSpPr>
            <a:spLocks noGrp="1"/>
          </p:cNvSpPr>
          <p:nvPr>
            <p:ph type="ftr" sz="quarter" idx="11"/>
          </p:nvPr>
        </p:nvSpPr>
        <p:spPr/>
        <p:txBody>
          <a:bodyPr/>
          <a:lstStyle/>
          <a:p>
            <a:endParaRPr lang="en-US"/>
          </a:p>
        </p:txBody>
      </p:sp>
      <p:sp>
        <p:nvSpPr>
          <p:cNvPr id="1048635"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20"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621"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1048623" name="Footer Placeholder 4"/>
          <p:cNvSpPr>
            <a:spLocks noGrp="1"/>
          </p:cNvSpPr>
          <p:nvPr>
            <p:ph type="ftr" sz="quarter" idx="11"/>
          </p:nvPr>
        </p:nvSpPr>
        <p:spPr/>
        <p:txBody>
          <a:bodyPr/>
          <a:lstStyle/>
          <a:p>
            <a:endParaRPr lang="en-US"/>
          </a:p>
        </p:txBody>
      </p:sp>
      <p:sp>
        <p:nvSpPr>
          <p:cNvPr id="1048624"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smtClean="0"/>
              <a:t>Click to edit Master title style</a:t>
            </a:r>
            <a:endParaRPr lang="en-US"/>
          </a:p>
        </p:txBody>
      </p:sp>
      <p:sp>
        <p:nvSpPr>
          <p:cNvPr id="1048582"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36"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37"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38"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1048639" name="Footer Placeholder 4"/>
          <p:cNvSpPr>
            <a:spLocks noGrp="1"/>
          </p:cNvSpPr>
          <p:nvPr>
            <p:ph type="ftr" sz="quarter" idx="11"/>
          </p:nvPr>
        </p:nvSpPr>
        <p:spPr/>
        <p:txBody>
          <a:bodyPr/>
          <a:lstStyle/>
          <a:p>
            <a:endParaRPr lang="en-US"/>
          </a:p>
        </p:txBody>
      </p:sp>
      <p:sp>
        <p:nvSpPr>
          <p:cNvPr id="1048640"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41" name="Title 1"/>
          <p:cNvSpPr>
            <a:spLocks noGrp="1"/>
          </p:cNvSpPr>
          <p:nvPr>
            <p:ph type="title"/>
          </p:nvPr>
        </p:nvSpPr>
        <p:spPr/>
        <p:txBody>
          <a:bodyPr/>
          <a:lstStyle/>
          <a:p>
            <a:r>
              <a:rPr lang="en-US" smtClean="0"/>
              <a:t>Click to edit Master title style</a:t>
            </a:r>
            <a:endParaRPr lang="en-US"/>
          </a:p>
        </p:txBody>
      </p:sp>
      <p:sp>
        <p:nvSpPr>
          <p:cNvPr id="1048642"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43"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44" name="Date Placeholder 4"/>
          <p:cNvSpPr>
            <a:spLocks noGrp="1"/>
          </p:cNvSpPr>
          <p:nvPr>
            <p:ph type="dt" sz="half" idx="10"/>
          </p:nvPr>
        </p:nvSpPr>
        <p:spPr/>
        <p:txBody>
          <a:bodyPr/>
          <a:lstStyle/>
          <a:p>
            <a:fld id="{1D8BD707-D9CF-40AE-B4C6-C98DA3205C09}" type="datetimeFigureOut">
              <a:rPr lang="en-US" smtClean="0"/>
              <a:pPr/>
              <a:t>9/15/2021</a:t>
            </a:fld>
            <a:endParaRPr lang="en-US"/>
          </a:p>
        </p:txBody>
      </p:sp>
      <p:sp>
        <p:nvSpPr>
          <p:cNvPr id="1048645" name="Footer Placeholder 5"/>
          <p:cNvSpPr>
            <a:spLocks noGrp="1"/>
          </p:cNvSpPr>
          <p:nvPr>
            <p:ph type="ftr" sz="quarter" idx="11"/>
          </p:nvPr>
        </p:nvSpPr>
        <p:spPr/>
        <p:txBody>
          <a:bodyPr/>
          <a:lstStyle/>
          <a:p>
            <a:endParaRPr lang="en-US"/>
          </a:p>
        </p:txBody>
      </p:sp>
      <p:sp>
        <p:nvSpPr>
          <p:cNvPr id="1048646"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47" name="Title 1"/>
          <p:cNvSpPr>
            <a:spLocks noGrp="1"/>
          </p:cNvSpPr>
          <p:nvPr>
            <p:ph type="title"/>
          </p:nvPr>
        </p:nvSpPr>
        <p:spPr/>
        <p:txBody>
          <a:bodyPr/>
          <a:lstStyle/>
          <a:p>
            <a:r>
              <a:rPr lang="en-US" smtClean="0"/>
              <a:t>Click to edit Master title style</a:t>
            </a:r>
            <a:endParaRPr lang="en-US"/>
          </a:p>
        </p:txBody>
      </p:sp>
      <p:sp>
        <p:nvSpPr>
          <p:cNvPr id="1048648"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49"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50"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51"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52" name="Date Placeholder 6"/>
          <p:cNvSpPr>
            <a:spLocks noGrp="1"/>
          </p:cNvSpPr>
          <p:nvPr>
            <p:ph type="dt" sz="half" idx="10"/>
          </p:nvPr>
        </p:nvSpPr>
        <p:spPr/>
        <p:txBody>
          <a:bodyPr/>
          <a:lstStyle/>
          <a:p>
            <a:fld id="{1D8BD707-D9CF-40AE-B4C6-C98DA3205C09}" type="datetimeFigureOut">
              <a:rPr lang="en-US" smtClean="0"/>
              <a:pPr/>
              <a:t>9/15/2021</a:t>
            </a:fld>
            <a:endParaRPr lang="en-US"/>
          </a:p>
        </p:txBody>
      </p:sp>
      <p:sp>
        <p:nvSpPr>
          <p:cNvPr id="1048653" name="Footer Placeholder 7"/>
          <p:cNvSpPr>
            <a:spLocks noGrp="1"/>
          </p:cNvSpPr>
          <p:nvPr>
            <p:ph type="ftr" sz="quarter" idx="11"/>
          </p:nvPr>
        </p:nvSpPr>
        <p:spPr/>
        <p:txBody>
          <a:bodyPr/>
          <a:lstStyle/>
          <a:p>
            <a:endParaRPr lang="en-US"/>
          </a:p>
        </p:txBody>
      </p:sp>
      <p:sp>
        <p:nvSpPr>
          <p:cNvPr id="1048654"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16" name="Title 1"/>
          <p:cNvSpPr>
            <a:spLocks noGrp="1"/>
          </p:cNvSpPr>
          <p:nvPr>
            <p:ph type="title"/>
          </p:nvPr>
        </p:nvSpPr>
        <p:spPr/>
        <p:txBody>
          <a:bodyPr/>
          <a:lstStyle/>
          <a:p>
            <a:r>
              <a:rPr lang="en-US" smtClean="0"/>
              <a:t>Click to edit Master title style</a:t>
            </a:r>
            <a:endParaRPr lang="en-US"/>
          </a:p>
        </p:txBody>
      </p:sp>
      <p:sp>
        <p:nvSpPr>
          <p:cNvPr id="1048617" name="Date Placeholder 2"/>
          <p:cNvSpPr>
            <a:spLocks noGrp="1"/>
          </p:cNvSpPr>
          <p:nvPr>
            <p:ph type="dt" sz="half" idx="10"/>
          </p:nvPr>
        </p:nvSpPr>
        <p:spPr/>
        <p:txBody>
          <a:bodyPr/>
          <a:lstStyle/>
          <a:p>
            <a:fld id="{1D8BD707-D9CF-40AE-B4C6-C98DA3205C09}" type="datetimeFigureOut">
              <a:rPr lang="en-US" smtClean="0"/>
              <a:pPr/>
              <a:t>9/15/2021</a:t>
            </a:fld>
            <a:endParaRPr lang="en-US"/>
          </a:p>
        </p:txBody>
      </p:sp>
      <p:sp>
        <p:nvSpPr>
          <p:cNvPr id="1048618" name="Footer Placeholder 3"/>
          <p:cNvSpPr>
            <a:spLocks noGrp="1"/>
          </p:cNvSpPr>
          <p:nvPr>
            <p:ph type="ftr" sz="quarter" idx="11"/>
          </p:nvPr>
        </p:nvSpPr>
        <p:spPr/>
        <p:txBody>
          <a:bodyPr/>
          <a:lstStyle/>
          <a:p>
            <a:endParaRPr lang="en-US"/>
          </a:p>
        </p:txBody>
      </p:sp>
      <p:sp>
        <p:nvSpPr>
          <p:cNvPr id="1048619"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55" name="Date Placeholder 1"/>
          <p:cNvSpPr>
            <a:spLocks noGrp="1"/>
          </p:cNvSpPr>
          <p:nvPr>
            <p:ph type="dt" sz="half" idx="10"/>
          </p:nvPr>
        </p:nvSpPr>
        <p:spPr/>
        <p:txBody>
          <a:bodyPr/>
          <a:lstStyle/>
          <a:p>
            <a:fld id="{1D8BD707-D9CF-40AE-B4C6-C98DA3205C09}" type="datetimeFigureOut">
              <a:rPr lang="en-US" smtClean="0"/>
              <a:pPr/>
              <a:t>9/15/2021</a:t>
            </a:fld>
            <a:endParaRPr lang="en-US"/>
          </a:p>
        </p:txBody>
      </p:sp>
      <p:sp>
        <p:nvSpPr>
          <p:cNvPr id="1048656" name="Footer Placeholder 2"/>
          <p:cNvSpPr>
            <a:spLocks noGrp="1"/>
          </p:cNvSpPr>
          <p:nvPr>
            <p:ph type="ftr" sz="quarter" idx="11"/>
          </p:nvPr>
        </p:nvSpPr>
        <p:spPr/>
        <p:txBody>
          <a:bodyPr/>
          <a:lstStyle/>
          <a:p>
            <a:endParaRPr lang="en-US"/>
          </a:p>
        </p:txBody>
      </p:sp>
      <p:sp>
        <p:nvSpPr>
          <p:cNvPr id="1048657"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58"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59"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60"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61" name="Date Placeholder 4"/>
          <p:cNvSpPr>
            <a:spLocks noGrp="1"/>
          </p:cNvSpPr>
          <p:nvPr>
            <p:ph type="dt" sz="half" idx="10"/>
          </p:nvPr>
        </p:nvSpPr>
        <p:spPr/>
        <p:txBody>
          <a:bodyPr/>
          <a:lstStyle/>
          <a:p>
            <a:fld id="{1D8BD707-D9CF-40AE-B4C6-C98DA3205C09}" type="datetimeFigureOut">
              <a:rPr lang="en-US" smtClean="0"/>
              <a:pPr/>
              <a:t>9/15/2021</a:t>
            </a:fld>
            <a:endParaRPr lang="en-US"/>
          </a:p>
        </p:txBody>
      </p:sp>
      <p:sp>
        <p:nvSpPr>
          <p:cNvPr id="1048662" name="Footer Placeholder 5"/>
          <p:cNvSpPr>
            <a:spLocks noGrp="1"/>
          </p:cNvSpPr>
          <p:nvPr>
            <p:ph type="ftr" sz="quarter" idx="11"/>
          </p:nvPr>
        </p:nvSpPr>
        <p:spPr/>
        <p:txBody>
          <a:bodyPr/>
          <a:lstStyle/>
          <a:p>
            <a:endParaRPr lang="en-US"/>
          </a:p>
        </p:txBody>
      </p:sp>
      <p:sp>
        <p:nvSpPr>
          <p:cNvPr id="1048663"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25"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26"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27"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28" name="Date Placeholder 4"/>
          <p:cNvSpPr>
            <a:spLocks noGrp="1"/>
          </p:cNvSpPr>
          <p:nvPr>
            <p:ph type="dt" sz="half" idx="10"/>
          </p:nvPr>
        </p:nvSpPr>
        <p:spPr/>
        <p:txBody>
          <a:bodyPr/>
          <a:lstStyle/>
          <a:p>
            <a:fld id="{1D8BD707-D9CF-40AE-B4C6-C98DA3205C09}" type="datetimeFigureOut">
              <a:rPr lang="en-US" smtClean="0"/>
              <a:pPr/>
              <a:t>9/15/2021</a:t>
            </a:fld>
            <a:endParaRPr lang="en-US"/>
          </a:p>
        </p:txBody>
      </p:sp>
      <p:sp>
        <p:nvSpPr>
          <p:cNvPr id="1048629" name="Footer Placeholder 5"/>
          <p:cNvSpPr>
            <a:spLocks noGrp="1"/>
          </p:cNvSpPr>
          <p:nvPr>
            <p:ph type="ftr" sz="quarter" idx="11"/>
          </p:nvPr>
        </p:nvSpPr>
        <p:spPr/>
        <p:txBody>
          <a:bodyPr/>
          <a:lstStyle/>
          <a:p>
            <a:endParaRPr lang="en-US"/>
          </a:p>
        </p:txBody>
      </p:sp>
      <p:sp>
        <p:nvSpPr>
          <p:cNvPr id="1048630"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9/15/2021</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Content Placeholder 2"/>
          <p:cNvSpPr>
            <a:spLocks noGrp="1"/>
          </p:cNvSpPr>
          <p:nvPr>
            <p:ph idx="1"/>
          </p:nvPr>
        </p:nvSpPr>
        <p:spPr>
          <a:xfrm>
            <a:off x="533400" y="1676400"/>
            <a:ext cx="8305800" cy="4953000"/>
          </a:xfrm>
        </p:spPr>
        <p:txBody>
          <a:bodyPr>
            <a:normAutofit fontScale="88750" lnSpcReduction="20000"/>
          </a:bodyPr>
          <a:lstStyle/>
          <a:p>
            <a:endParaRPr lang="en-US" dirty="0" smtClean="0"/>
          </a:p>
          <a:p>
            <a:endParaRPr lang="en-US" dirty="0"/>
          </a:p>
          <a:p>
            <a:endParaRPr lang="en-US" dirty="0" smtClean="0"/>
          </a:p>
          <a:p>
            <a:pPr marL="0" indent="0" algn="ctr">
              <a:buNone/>
            </a:pPr>
            <a:r>
              <a:rPr lang="en-US" sz="3600" dirty="0" smtClean="0">
                <a:solidFill>
                  <a:srgbClr val="FFC000"/>
                </a:solidFill>
              </a:rPr>
              <a:t>PT. JAWAHARLAL NEHRU MEMORIAL MEDICAL COLLEGE AND  DR.BHIMRAO AMBEDKAR MEMORIAL HOSPITAL ,RAIPUR (CHHATISGARH)</a:t>
            </a:r>
            <a:r>
              <a:rPr lang="en-IN" sz="1800" b="1" dirty="0" smtClean="0"/>
              <a:t> </a:t>
            </a:r>
          </a:p>
          <a:p>
            <a:r>
              <a:rPr lang="en-IN" sz="3000" b="1" dirty="0" smtClean="0"/>
              <a:t>To study the effect of </a:t>
            </a:r>
            <a:r>
              <a:rPr lang="en-IN" sz="3000" b="1" dirty="0" err="1" smtClean="0"/>
              <a:t>nuchal</a:t>
            </a:r>
            <a:r>
              <a:rPr lang="en-IN" sz="3000" b="1" dirty="0" smtClean="0"/>
              <a:t> cord entanglement at term pregnancy on </a:t>
            </a:r>
            <a:r>
              <a:rPr lang="en-IN" sz="3000" b="1" dirty="0" err="1" smtClean="0"/>
              <a:t>fetomaternal</a:t>
            </a:r>
            <a:r>
              <a:rPr lang="en-IN" sz="3000" b="1" dirty="0" smtClean="0"/>
              <a:t> outcome</a:t>
            </a:r>
          </a:p>
          <a:p>
            <a:r>
              <a:rPr lang="en-US" sz="2400" b="1" dirty="0" smtClean="0">
                <a:solidFill>
                  <a:srgbClr val="FFFF00"/>
                </a:solidFill>
              </a:rPr>
              <a:t>Guide-DR. </a:t>
            </a:r>
            <a:r>
              <a:rPr lang="en-US" sz="2400" b="1" dirty="0" err="1" smtClean="0">
                <a:solidFill>
                  <a:srgbClr val="FFFF00"/>
                </a:solidFill>
              </a:rPr>
              <a:t>Jyoti</a:t>
            </a:r>
            <a:r>
              <a:rPr lang="en-US" sz="2400" b="1" dirty="0" smtClean="0">
                <a:solidFill>
                  <a:srgbClr val="FFFF00"/>
                </a:solidFill>
              </a:rPr>
              <a:t>  </a:t>
            </a:r>
            <a:r>
              <a:rPr lang="en-US" sz="2400" b="1" dirty="0" err="1" smtClean="0">
                <a:solidFill>
                  <a:srgbClr val="FFFF00"/>
                </a:solidFill>
              </a:rPr>
              <a:t>Jaiswal</a:t>
            </a:r>
            <a:r>
              <a:rPr lang="en-US" sz="2400" b="1" dirty="0" smtClean="0">
                <a:solidFill>
                  <a:srgbClr val="FFFF00"/>
                </a:solidFill>
              </a:rPr>
              <a:t> </a:t>
            </a:r>
          </a:p>
          <a:p>
            <a:r>
              <a:rPr lang="en-US" sz="2400" b="1" dirty="0" smtClean="0">
                <a:solidFill>
                  <a:srgbClr val="FFFF00"/>
                </a:solidFill>
              </a:rPr>
              <a:t>Co-guide- Dr. </a:t>
            </a:r>
            <a:r>
              <a:rPr lang="en-US" sz="2400" b="1" dirty="0" err="1" smtClean="0">
                <a:solidFill>
                  <a:srgbClr val="FFFF00"/>
                </a:solidFill>
              </a:rPr>
              <a:t>Abha</a:t>
            </a:r>
            <a:r>
              <a:rPr lang="en-US" sz="2400" b="1" dirty="0" smtClean="0">
                <a:solidFill>
                  <a:srgbClr val="FFFF00"/>
                </a:solidFill>
              </a:rPr>
              <a:t> </a:t>
            </a:r>
            <a:r>
              <a:rPr lang="en-US" sz="2400" b="1" dirty="0" err="1" smtClean="0">
                <a:solidFill>
                  <a:srgbClr val="FFFF00"/>
                </a:solidFill>
              </a:rPr>
              <a:t>Daharwal</a:t>
            </a:r>
            <a:endParaRPr lang="en-US" sz="2400" b="1" dirty="0" smtClean="0">
              <a:solidFill>
                <a:srgbClr val="FFFF00"/>
              </a:solidFill>
            </a:endParaRPr>
          </a:p>
          <a:p>
            <a:r>
              <a:rPr lang="en-US" sz="2400" b="1" dirty="0" smtClean="0">
                <a:solidFill>
                  <a:srgbClr val="FFFF00"/>
                </a:solidFill>
              </a:rPr>
              <a:t>                   Dr. </a:t>
            </a:r>
            <a:r>
              <a:rPr lang="en-US" sz="2400" b="1" dirty="0" err="1" smtClean="0">
                <a:solidFill>
                  <a:srgbClr val="FFFF00"/>
                </a:solidFill>
              </a:rPr>
              <a:t>Anand</a:t>
            </a:r>
            <a:r>
              <a:rPr lang="en-US" sz="2400" b="1" dirty="0" smtClean="0">
                <a:solidFill>
                  <a:srgbClr val="FFFF00"/>
                </a:solidFill>
              </a:rPr>
              <a:t> </a:t>
            </a:r>
            <a:r>
              <a:rPr lang="en-US" sz="2400" b="1" dirty="0" err="1" smtClean="0">
                <a:solidFill>
                  <a:srgbClr val="FFFF00"/>
                </a:solidFill>
              </a:rPr>
              <a:t>Jaiswal</a:t>
            </a:r>
            <a:endParaRPr lang="en-US" sz="2400" b="1" dirty="0" smtClean="0">
              <a:solidFill>
                <a:srgbClr val="FFFF00"/>
              </a:solidFill>
            </a:endParaRPr>
          </a:p>
          <a:p>
            <a:r>
              <a:rPr lang="en-US" sz="2400" b="1" dirty="0" smtClean="0">
                <a:solidFill>
                  <a:srgbClr val="FFFF00"/>
                </a:solidFill>
              </a:rPr>
              <a:t>Presented by DR. </a:t>
            </a:r>
            <a:r>
              <a:rPr lang="en-US" sz="2400" b="1" dirty="0" err="1" smtClean="0">
                <a:solidFill>
                  <a:srgbClr val="FFFF00"/>
                </a:solidFill>
              </a:rPr>
              <a:t>Mrigya</a:t>
            </a:r>
            <a:r>
              <a:rPr lang="en-US" sz="2400" b="1" dirty="0" smtClean="0">
                <a:solidFill>
                  <a:srgbClr val="FFFF00"/>
                </a:solidFill>
              </a:rPr>
              <a:t> Jain</a:t>
            </a:r>
          </a:p>
          <a:p>
            <a:pPr marL="0" indent="0" algn="ctr">
              <a:buNone/>
            </a:pPr>
            <a:endParaRPr lang="en-US" sz="3000" dirty="0" smtClean="0">
              <a:solidFill>
                <a:srgbClr val="FFC000"/>
              </a:solidFill>
            </a:endParaRPr>
          </a:p>
          <a:p>
            <a:pPr marL="0" indent="0" algn="ctr">
              <a:buNone/>
            </a:pPr>
            <a:endParaRPr lang="en-IN" sz="3600" dirty="0">
              <a:solidFill>
                <a:srgbClr val="FFC000"/>
              </a:solidFill>
            </a:endParaRPr>
          </a:p>
        </p:txBody>
      </p:sp>
      <p:pic>
        <p:nvPicPr>
          <p:cNvPr id="2097152" name="Picture 2" descr="C:\Users\Lenovo-G570\Desktop\IMG-20200220-WA0039.jpg"/>
          <p:cNvPicPr>
            <a:picLocks noChangeAspect="1" noChangeArrowheads="1"/>
          </p:cNvPicPr>
          <p:nvPr/>
        </p:nvPicPr>
        <p:blipFill>
          <a:blip r:embed="rId2"/>
          <a:srcRect/>
          <a:stretch>
            <a:fillRect/>
          </a:stretch>
        </p:blipFill>
        <p:spPr bwMode="auto">
          <a:xfrm>
            <a:off x="457200" y="228601"/>
            <a:ext cx="8305800" cy="259079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a:xfrm>
            <a:off x="-228600" y="0"/>
            <a:ext cx="8229600" cy="914400"/>
          </a:xfrm>
        </p:spPr>
        <p:txBody>
          <a:bodyPr>
            <a:normAutofit/>
          </a:bodyPr>
          <a:lstStyle/>
          <a:p>
            <a:r>
              <a:rPr lang="en-IN" sz="2800" b="1" dirty="0" smtClean="0"/>
              <a:t>Table 4: distribution on the basis of number of loops</a:t>
            </a:r>
            <a:endParaRPr lang="en-US" sz="2800" dirty="0">
              <a:solidFill>
                <a:srgbClr val="FFFF00"/>
              </a:solidFill>
            </a:endParaRPr>
          </a:p>
        </p:txBody>
      </p:sp>
      <p:graphicFrame>
        <p:nvGraphicFramePr>
          <p:cNvPr id="4194312" name="Content Placeholder 6"/>
          <p:cNvGraphicFramePr>
            <a:graphicFrameLocks noGrp="1"/>
          </p:cNvGraphicFramePr>
          <p:nvPr>
            <p:ph idx="1"/>
          </p:nvPr>
        </p:nvGraphicFramePr>
        <p:xfrm>
          <a:off x="381000" y="914399"/>
          <a:ext cx="8382000" cy="1935481"/>
        </p:xfrm>
        <a:graphic>
          <a:graphicData uri="http://schemas.openxmlformats.org/drawingml/2006/table">
            <a:tbl>
              <a:tblPr/>
              <a:tblGrid>
                <a:gridCol w="5257800"/>
                <a:gridCol w="1752600"/>
                <a:gridCol w="1371600"/>
              </a:tblGrid>
              <a:tr h="533401">
                <a:tc>
                  <a:txBody>
                    <a:bodyPr/>
                    <a:lstStyle/>
                    <a:p>
                      <a:pPr marL="0" marR="0" algn="ctr">
                        <a:lnSpc>
                          <a:spcPct val="115000"/>
                        </a:lnSpc>
                        <a:spcBef>
                          <a:spcPts val="0"/>
                        </a:spcBef>
                        <a:spcAft>
                          <a:spcPts val="0"/>
                        </a:spcAft>
                      </a:pPr>
                      <a:r>
                        <a:rPr lang="en-US" sz="2000" b="1" dirty="0" smtClean="0">
                          <a:latin typeface="Calibri"/>
                          <a:ea typeface="Calibri"/>
                          <a:cs typeface="Times New Roman"/>
                        </a:rPr>
                        <a:t>cord</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dirty="0">
                          <a:latin typeface="Calibri"/>
                          <a:ea typeface="Times New Roman"/>
                          <a:cs typeface="Times New Roman"/>
                        </a:rPr>
                        <a:t>     </a:t>
                      </a:r>
                      <a:r>
                        <a:rPr lang="en-US" sz="2000" b="1" dirty="0" smtClean="0">
                          <a:latin typeface="Calibri"/>
                          <a:ea typeface="Times New Roman"/>
                          <a:cs typeface="Times New Roman"/>
                        </a:rPr>
                        <a:t>No</a:t>
                      </a:r>
                      <a:r>
                        <a:rPr lang="en-US" sz="2000" b="1" dirty="0">
                          <a:latin typeface="Calibri"/>
                          <a:ea typeface="Times New Roman"/>
                          <a:cs typeface="Times New Roman"/>
                        </a:rPr>
                        <a:t>. Of cases</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a:latin typeface="Calibri"/>
                          <a:ea typeface="Times New Roman"/>
                          <a:cs typeface="Times New Roman"/>
                        </a:rPr>
                        <a:t>Percentage</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568">
                <a:tc>
                  <a:txBody>
                    <a:bodyPr/>
                    <a:lstStyle/>
                    <a:p>
                      <a:pPr marL="0" marR="0" algn="ctr">
                        <a:lnSpc>
                          <a:spcPct val="115000"/>
                        </a:lnSpc>
                        <a:spcBef>
                          <a:spcPts val="0"/>
                        </a:spcBef>
                        <a:spcAft>
                          <a:spcPts val="0"/>
                        </a:spcAft>
                      </a:pPr>
                      <a:r>
                        <a:rPr lang="en-US" sz="2000" dirty="0" smtClean="0">
                          <a:latin typeface="Calibri"/>
                          <a:ea typeface="Calibri"/>
                          <a:cs typeface="Times New Roman"/>
                        </a:rPr>
                        <a:t>Single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114</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87.69%</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746">
                <a:tc>
                  <a:txBody>
                    <a:bodyPr/>
                    <a:lstStyle/>
                    <a:p>
                      <a:pPr marL="0" marR="0" algn="ctr">
                        <a:lnSpc>
                          <a:spcPct val="115000"/>
                        </a:lnSpc>
                        <a:spcBef>
                          <a:spcPts val="0"/>
                        </a:spcBef>
                        <a:spcAft>
                          <a:spcPts val="0"/>
                        </a:spcAft>
                      </a:pPr>
                      <a:r>
                        <a:rPr lang="en-US" sz="2000" dirty="0" smtClean="0">
                          <a:latin typeface="Calibri"/>
                          <a:ea typeface="Calibri"/>
                          <a:cs typeface="Times New Roman"/>
                        </a:rPr>
                        <a:t>Double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13</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10%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568">
                <a:tc>
                  <a:txBody>
                    <a:bodyPr/>
                    <a:lstStyle/>
                    <a:p>
                      <a:pPr marL="0" marR="0" algn="ctr">
                        <a:lnSpc>
                          <a:spcPct val="115000"/>
                        </a:lnSpc>
                        <a:spcBef>
                          <a:spcPts val="0"/>
                        </a:spcBef>
                        <a:spcAft>
                          <a:spcPts val="0"/>
                        </a:spcAft>
                      </a:pPr>
                      <a:r>
                        <a:rPr lang="en-US" sz="2000" dirty="0" smtClean="0">
                          <a:latin typeface="Calibri"/>
                          <a:ea typeface="Calibri"/>
                          <a:cs typeface="Times New Roman"/>
                        </a:rPr>
                        <a:t>triple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03</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2.30%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746">
                <a:tc>
                  <a:txBody>
                    <a:bodyPr/>
                    <a:lstStyle/>
                    <a:p>
                      <a:pPr marL="0" marR="0" algn="ctr">
                        <a:lnSpc>
                          <a:spcPct val="115000"/>
                        </a:lnSpc>
                        <a:spcBef>
                          <a:spcPts val="0"/>
                        </a:spcBef>
                        <a:spcAft>
                          <a:spcPts val="0"/>
                        </a:spcAft>
                      </a:pPr>
                      <a:r>
                        <a:rPr lang="en-US" sz="2000" dirty="0" smtClean="0">
                          <a:latin typeface="Calibri"/>
                          <a:ea typeface="Calibri"/>
                          <a:cs typeface="Times New Roman"/>
                        </a:rPr>
                        <a:t>total</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130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100%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48610" name="Rectangle 7"/>
          <p:cNvSpPr/>
          <p:nvPr/>
        </p:nvSpPr>
        <p:spPr>
          <a:xfrm>
            <a:off x="381000" y="3581400"/>
            <a:ext cx="8229600" cy="461665"/>
          </a:xfrm>
          <a:prstGeom prst="rect">
            <a:avLst/>
          </a:prstGeom>
        </p:spPr>
        <p:txBody>
          <a:bodyPr wrap="square">
            <a:spAutoFit/>
          </a:bodyPr>
          <a:lstStyle/>
          <a:p>
            <a:r>
              <a:rPr lang="en-IN" sz="2400" b="1" dirty="0" smtClean="0"/>
              <a:t>Table 5:distribution on the basis of character of loops </a:t>
            </a:r>
            <a:r>
              <a:rPr lang="en-IN" sz="2400" dirty="0" smtClean="0"/>
              <a:t> </a:t>
            </a:r>
            <a:endParaRPr lang="en-US" sz="2400" dirty="0"/>
          </a:p>
        </p:txBody>
      </p:sp>
      <p:graphicFrame>
        <p:nvGraphicFramePr>
          <p:cNvPr id="4194313" name="Table 8"/>
          <p:cNvGraphicFramePr>
            <a:graphicFrameLocks noGrp="1"/>
          </p:cNvGraphicFramePr>
          <p:nvPr/>
        </p:nvGraphicFramePr>
        <p:xfrm>
          <a:off x="609600" y="4191000"/>
          <a:ext cx="7924801" cy="1751004"/>
        </p:xfrm>
        <a:graphic>
          <a:graphicData uri="http://schemas.openxmlformats.org/drawingml/2006/table">
            <a:tbl>
              <a:tblPr/>
              <a:tblGrid>
                <a:gridCol w="2798167"/>
                <a:gridCol w="2563317"/>
                <a:gridCol w="2563317"/>
              </a:tblGrid>
              <a:tr h="437751">
                <a:tc>
                  <a:txBody>
                    <a:bodyPr/>
                    <a:lstStyle/>
                    <a:p>
                      <a:pPr marL="0" marR="0" algn="l">
                        <a:lnSpc>
                          <a:spcPct val="115000"/>
                        </a:lnSpc>
                        <a:spcBef>
                          <a:spcPts val="0"/>
                        </a:spcBef>
                        <a:spcAft>
                          <a:spcPts val="0"/>
                        </a:spcAft>
                      </a:pPr>
                      <a:r>
                        <a:rPr lang="en-US" sz="2000" b="1" dirty="0" smtClean="0">
                          <a:latin typeface="Calibri"/>
                          <a:ea typeface="Calibri"/>
                          <a:cs typeface="Times New Roman"/>
                        </a:rPr>
                        <a:t>cord</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b="1">
                          <a:latin typeface="Calibri"/>
                          <a:ea typeface="Times New Roman"/>
                          <a:cs typeface="Times New Roman"/>
                        </a:rPr>
                        <a:t>No. Of cases</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b="1" dirty="0">
                          <a:latin typeface="Calibri"/>
                          <a:ea typeface="Times New Roman"/>
                          <a:cs typeface="Times New Roman"/>
                        </a:rPr>
                        <a:t>Percentage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751">
                <a:tc>
                  <a:txBody>
                    <a:bodyPr/>
                    <a:lstStyle/>
                    <a:p>
                      <a:pPr marL="0" marR="0" algn="l">
                        <a:lnSpc>
                          <a:spcPct val="115000"/>
                        </a:lnSpc>
                        <a:spcBef>
                          <a:spcPts val="0"/>
                        </a:spcBef>
                        <a:spcAft>
                          <a:spcPts val="0"/>
                        </a:spcAft>
                      </a:pPr>
                      <a:r>
                        <a:rPr lang="en-US" sz="2000" dirty="0" smtClean="0">
                          <a:latin typeface="Calibri"/>
                          <a:ea typeface="Calibri"/>
                          <a:cs typeface="Times New Roman"/>
                        </a:rPr>
                        <a:t>loose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Calibri"/>
                          <a:cs typeface="Times New Roman"/>
                        </a:rPr>
                        <a:t>85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Times New Roman"/>
                          <a:cs typeface="Times New Roman"/>
                        </a:rPr>
                        <a:t>65.38%</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751">
                <a:tc>
                  <a:txBody>
                    <a:bodyPr/>
                    <a:lstStyle/>
                    <a:p>
                      <a:pPr marL="0" marR="0" algn="l">
                        <a:lnSpc>
                          <a:spcPct val="115000"/>
                        </a:lnSpc>
                        <a:spcBef>
                          <a:spcPts val="0"/>
                        </a:spcBef>
                        <a:spcAft>
                          <a:spcPts val="0"/>
                        </a:spcAft>
                      </a:pPr>
                      <a:r>
                        <a:rPr lang="en-US" sz="2000" dirty="0" smtClean="0">
                          <a:latin typeface="Calibri"/>
                          <a:ea typeface="Calibri"/>
                          <a:cs typeface="Times New Roman"/>
                        </a:rPr>
                        <a:t>tight</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Times New Roman"/>
                          <a:cs typeface="Times New Roman"/>
                        </a:rPr>
                        <a:t>45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Times New Roman"/>
                          <a:cs typeface="Times New Roman"/>
                        </a:rPr>
                        <a:t>34.61%</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751">
                <a:tc>
                  <a:txBody>
                    <a:bodyPr/>
                    <a:lstStyle/>
                    <a:p>
                      <a:pPr marL="0" marR="0" algn="l">
                        <a:lnSpc>
                          <a:spcPct val="115000"/>
                        </a:lnSpc>
                        <a:spcBef>
                          <a:spcPts val="0"/>
                        </a:spcBef>
                        <a:spcAft>
                          <a:spcPts val="0"/>
                        </a:spcAft>
                      </a:pPr>
                      <a:r>
                        <a:rPr lang="en-US" sz="2000" dirty="0" smtClean="0">
                          <a:latin typeface="Calibri"/>
                          <a:ea typeface="Calibri"/>
                          <a:cs typeface="Times New Roman"/>
                        </a:rPr>
                        <a:t>total</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Calibri"/>
                          <a:cs typeface="Times New Roman"/>
                        </a:rPr>
                        <a:t>130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Times New Roman"/>
                          <a:cs typeface="Times New Roman"/>
                        </a:rPr>
                        <a:t>100%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a:xfrm>
            <a:off x="-228600" y="0"/>
            <a:ext cx="8229600" cy="914400"/>
          </a:xfrm>
        </p:spPr>
        <p:txBody>
          <a:bodyPr>
            <a:normAutofit fontScale="90000"/>
          </a:bodyPr>
          <a:lstStyle/>
          <a:p>
            <a:r>
              <a:rPr lang="en-IN" sz="2800" b="1" dirty="0" smtClean="0"/>
              <a:t>Table 6: distribution on the basis of NICU admission in view of mode of delivery</a:t>
            </a:r>
            <a:endParaRPr lang="en-US" sz="2800" dirty="0">
              <a:solidFill>
                <a:srgbClr val="FFFF00"/>
              </a:solidFill>
            </a:endParaRPr>
          </a:p>
        </p:txBody>
      </p:sp>
      <p:graphicFrame>
        <p:nvGraphicFramePr>
          <p:cNvPr id="4194312" name="Content Placeholder 6"/>
          <p:cNvGraphicFramePr>
            <a:graphicFrameLocks noGrp="1"/>
          </p:cNvGraphicFramePr>
          <p:nvPr>
            <p:ph idx="1"/>
          </p:nvPr>
        </p:nvGraphicFramePr>
        <p:xfrm>
          <a:off x="381000" y="914399"/>
          <a:ext cx="8382000" cy="1584961"/>
        </p:xfrm>
        <a:graphic>
          <a:graphicData uri="http://schemas.openxmlformats.org/drawingml/2006/table">
            <a:tbl>
              <a:tblPr/>
              <a:tblGrid>
                <a:gridCol w="5257800"/>
                <a:gridCol w="1752600"/>
                <a:gridCol w="1371600"/>
              </a:tblGrid>
              <a:tr h="533401">
                <a:tc>
                  <a:txBody>
                    <a:bodyPr/>
                    <a:lstStyle/>
                    <a:p>
                      <a:pPr marL="0" marR="0" algn="ctr">
                        <a:lnSpc>
                          <a:spcPct val="115000"/>
                        </a:lnSpc>
                        <a:spcBef>
                          <a:spcPts val="0"/>
                        </a:spcBef>
                        <a:spcAft>
                          <a:spcPts val="0"/>
                        </a:spcAft>
                      </a:pPr>
                      <a:r>
                        <a:rPr lang="en-US" sz="2000" b="1" dirty="0" smtClean="0">
                          <a:latin typeface="Calibri"/>
                          <a:ea typeface="Calibri"/>
                          <a:cs typeface="Times New Roman"/>
                        </a:rPr>
                        <a:t>Mode of delivery</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dirty="0">
                          <a:latin typeface="Calibri"/>
                          <a:ea typeface="Times New Roman"/>
                          <a:cs typeface="Times New Roman"/>
                        </a:rPr>
                        <a:t>     </a:t>
                      </a:r>
                      <a:r>
                        <a:rPr lang="en-US" sz="2000" b="1" dirty="0" smtClean="0">
                          <a:latin typeface="Calibri"/>
                          <a:ea typeface="Times New Roman"/>
                          <a:cs typeface="Times New Roman"/>
                        </a:rPr>
                        <a:t>No</a:t>
                      </a:r>
                      <a:r>
                        <a:rPr lang="en-US" sz="2000" b="1" dirty="0">
                          <a:latin typeface="Calibri"/>
                          <a:ea typeface="Times New Roman"/>
                          <a:cs typeface="Times New Roman"/>
                        </a:rPr>
                        <a:t>. Of cases</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a:latin typeface="Calibri"/>
                          <a:ea typeface="Times New Roman"/>
                          <a:cs typeface="Times New Roman"/>
                        </a:rPr>
                        <a:t>Percentage</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568">
                <a:tc>
                  <a:txBody>
                    <a:bodyPr/>
                    <a:lstStyle/>
                    <a:p>
                      <a:pPr marL="0" marR="0" algn="ctr">
                        <a:lnSpc>
                          <a:spcPct val="115000"/>
                        </a:lnSpc>
                        <a:spcBef>
                          <a:spcPts val="0"/>
                        </a:spcBef>
                        <a:spcAft>
                          <a:spcPts val="0"/>
                        </a:spcAft>
                      </a:pPr>
                      <a:r>
                        <a:rPr lang="en-US" sz="2000" dirty="0" smtClean="0">
                          <a:latin typeface="Calibri"/>
                          <a:ea typeface="Calibri"/>
                          <a:cs typeface="Times New Roman"/>
                        </a:rPr>
                        <a:t>LSCS</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16</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50%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746">
                <a:tc>
                  <a:txBody>
                    <a:bodyPr/>
                    <a:lstStyle/>
                    <a:p>
                      <a:pPr marL="0" marR="0" algn="ctr">
                        <a:lnSpc>
                          <a:spcPct val="115000"/>
                        </a:lnSpc>
                        <a:spcBef>
                          <a:spcPts val="0"/>
                        </a:spcBef>
                        <a:spcAft>
                          <a:spcPts val="0"/>
                        </a:spcAft>
                      </a:pPr>
                      <a:r>
                        <a:rPr lang="en-US" sz="2000" dirty="0" smtClean="0">
                          <a:latin typeface="Calibri"/>
                          <a:ea typeface="Calibri"/>
                          <a:cs typeface="Times New Roman"/>
                        </a:rPr>
                        <a:t>Vaginal</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16</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50%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746">
                <a:tc>
                  <a:txBody>
                    <a:bodyPr/>
                    <a:lstStyle/>
                    <a:p>
                      <a:pPr marL="0" marR="0" algn="ctr">
                        <a:lnSpc>
                          <a:spcPct val="115000"/>
                        </a:lnSpc>
                        <a:spcBef>
                          <a:spcPts val="0"/>
                        </a:spcBef>
                        <a:spcAft>
                          <a:spcPts val="0"/>
                        </a:spcAft>
                      </a:pPr>
                      <a:r>
                        <a:rPr lang="en-US" sz="2000" dirty="0" smtClean="0">
                          <a:latin typeface="Calibri"/>
                          <a:ea typeface="Calibri"/>
                          <a:cs typeface="Times New Roman"/>
                        </a:rPr>
                        <a:t>total</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32</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100%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48610" name="Rectangle 7"/>
          <p:cNvSpPr/>
          <p:nvPr/>
        </p:nvSpPr>
        <p:spPr>
          <a:xfrm>
            <a:off x="381000" y="3581400"/>
            <a:ext cx="8229600" cy="830997"/>
          </a:xfrm>
          <a:prstGeom prst="rect">
            <a:avLst/>
          </a:prstGeom>
        </p:spPr>
        <p:txBody>
          <a:bodyPr wrap="square">
            <a:spAutoFit/>
          </a:bodyPr>
          <a:lstStyle/>
          <a:p>
            <a:r>
              <a:rPr lang="en-IN" sz="2400" b="1" dirty="0" smtClean="0"/>
              <a:t>Table 7:distribution on the basis of APGAR score in </a:t>
            </a:r>
            <a:r>
              <a:rPr lang="en-IN" sz="2400" b="1" dirty="0" err="1" smtClean="0"/>
              <a:t>cesarian</a:t>
            </a:r>
            <a:r>
              <a:rPr lang="en-IN" sz="2400" b="1" dirty="0" smtClean="0"/>
              <a:t> section </a:t>
            </a:r>
            <a:r>
              <a:rPr lang="en-IN" sz="2400" dirty="0" smtClean="0"/>
              <a:t> </a:t>
            </a:r>
            <a:endParaRPr lang="en-US" sz="2400" dirty="0"/>
          </a:p>
        </p:txBody>
      </p:sp>
      <p:graphicFrame>
        <p:nvGraphicFramePr>
          <p:cNvPr id="4194313" name="Table 8"/>
          <p:cNvGraphicFramePr>
            <a:graphicFrameLocks noGrp="1"/>
          </p:cNvGraphicFramePr>
          <p:nvPr/>
        </p:nvGraphicFramePr>
        <p:xfrm>
          <a:off x="685801" y="4288245"/>
          <a:ext cx="7924801" cy="2417355"/>
        </p:xfrm>
        <a:graphic>
          <a:graphicData uri="http://schemas.openxmlformats.org/drawingml/2006/table">
            <a:tbl>
              <a:tblPr/>
              <a:tblGrid>
                <a:gridCol w="2798167"/>
                <a:gridCol w="2563317"/>
                <a:gridCol w="2563317"/>
              </a:tblGrid>
              <a:tr h="483471">
                <a:tc>
                  <a:txBody>
                    <a:bodyPr/>
                    <a:lstStyle/>
                    <a:p>
                      <a:pPr marL="0" marR="0" algn="l">
                        <a:lnSpc>
                          <a:spcPct val="115000"/>
                        </a:lnSpc>
                        <a:spcBef>
                          <a:spcPts val="0"/>
                        </a:spcBef>
                        <a:spcAft>
                          <a:spcPts val="0"/>
                        </a:spcAft>
                      </a:pPr>
                      <a:r>
                        <a:rPr lang="en-US" sz="2000" b="1" dirty="0" smtClean="0">
                          <a:latin typeface="Calibri"/>
                          <a:ea typeface="Calibri"/>
                          <a:cs typeface="Times New Roman"/>
                        </a:rPr>
                        <a:t>APGAR</a:t>
                      </a:r>
                      <a:r>
                        <a:rPr lang="en-US" sz="2000" b="1" baseline="0" dirty="0" smtClean="0">
                          <a:latin typeface="Calibri"/>
                          <a:ea typeface="Calibri"/>
                          <a:cs typeface="Times New Roman"/>
                        </a:rPr>
                        <a:t> score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b="1">
                          <a:latin typeface="Calibri"/>
                          <a:ea typeface="Times New Roman"/>
                          <a:cs typeface="Times New Roman"/>
                        </a:rPr>
                        <a:t>No. Of cases</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b="1" dirty="0">
                          <a:latin typeface="Calibri"/>
                          <a:ea typeface="Times New Roman"/>
                          <a:cs typeface="Times New Roman"/>
                        </a:rPr>
                        <a:t>Percentage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471">
                <a:tc>
                  <a:txBody>
                    <a:bodyPr/>
                    <a:lstStyle/>
                    <a:p>
                      <a:pPr marL="0" marR="0" algn="l">
                        <a:lnSpc>
                          <a:spcPct val="115000"/>
                        </a:lnSpc>
                        <a:spcBef>
                          <a:spcPts val="0"/>
                        </a:spcBef>
                        <a:spcAft>
                          <a:spcPts val="0"/>
                        </a:spcAft>
                      </a:pPr>
                      <a:r>
                        <a:rPr lang="en-US" sz="2000" dirty="0" smtClean="0">
                          <a:latin typeface="Calibri"/>
                          <a:ea typeface="Calibri"/>
                          <a:cs typeface="Times New Roman"/>
                        </a:rPr>
                        <a:t>0-3</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Calibri"/>
                          <a:cs typeface="Times New Roman"/>
                        </a:rPr>
                        <a:t>05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Times New Roman"/>
                          <a:cs typeface="Times New Roman"/>
                        </a:rPr>
                        <a:t>7.69%</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471">
                <a:tc>
                  <a:txBody>
                    <a:bodyPr/>
                    <a:lstStyle/>
                    <a:p>
                      <a:pPr marL="0" marR="0" algn="l">
                        <a:lnSpc>
                          <a:spcPct val="115000"/>
                        </a:lnSpc>
                        <a:spcBef>
                          <a:spcPts val="0"/>
                        </a:spcBef>
                        <a:spcAft>
                          <a:spcPts val="0"/>
                        </a:spcAft>
                      </a:pPr>
                      <a:r>
                        <a:rPr lang="en-US" sz="2000" dirty="0" smtClean="0">
                          <a:latin typeface="Calibri"/>
                          <a:ea typeface="Calibri"/>
                          <a:cs typeface="Times New Roman"/>
                        </a:rPr>
                        <a:t>4-6</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Calibri"/>
                          <a:cs typeface="Times New Roman"/>
                        </a:rPr>
                        <a:t>10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Times New Roman"/>
                          <a:cs typeface="Times New Roman"/>
                        </a:rPr>
                        <a:t>15.38%</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471">
                <a:tc>
                  <a:txBody>
                    <a:bodyPr/>
                    <a:lstStyle/>
                    <a:p>
                      <a:pPr marL="0" marR="0" algn="l">
                        <a:lnSpc>
                          <a:spcPct val="115000"/>
                        </a:lnSpc>
                        <a:spcBef>
                          <a:spcPts val="0"/>
                        </a:spcBef>
                        <a:spcAft>
                          <a:spcPts val="0"/>
                        </a:spcAft>
                      </a:pPr>
                      <a:r>
                        <a:rPr lang="en-US" sz="2000" dirty="0" smtClean="0">
                          <a:latin typeface="Calibri"/>
                          <a:ea typeface="Calibri"/>
                          <a:cs typeface="Times New Roman"/>
                        </a:rPr>
                        <a:t>7-10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Calibri"/>
                          <a:cs typeface="Times New Roman"/>
                        </a:rPr>
                        <a:t>50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Calibri"/>
                          <a:cs typeface="Times New Roman"/>
                        </a:rPr>
                        <a:t>76.92</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471">
                <a:tc>
                  <a:txBody>
                    <a:bodyPr/>
                    <a:lstStyle/>
                    <a:p>
                      <a:pPr marL="0" marR="0" algn="l">
                        <a:lnSpc>
                          <a:spcPct val="115000"/>
                        </a:lnSpc>
                        <a:spcBef>
                          <a:spcPts val="0"/>
                        </a:spcBef>
                        <a:spcAft>
                          <a:spcPts val="0"/>
                        </a:spcAft>
                      </a:pPr>
                      <a:r>
                        <a:rPr lang="en-US" sz="2000" dirty="0" smtClean="0">
                          <a:latin typeface="Calibri"/>
                          <a:ea typeface="Calibri"/>
                          <a:cs typeface="Times New Roman"/>
                        </a:rPr>
                        <a:t>total</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Calibri"/>
                          <a:cs typeface="Times New Roman"/>
                        </a:rPr>
                        <a:t>65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Times New Roman"/>
                          <a:cs typeface="Times New Roman"/>
                        </a:rPr>
                        <a:t>100%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a:xfrm>
            <a:off x="-228600" y="0"/>
            <a:ext cx="8229600" cy="914400"/>
          </a:xfrm>
        </p:spPr>
        <p:txBody>
          <a:bodyPr>
            <a:normAutofit fontScale="90000"/>
          </a:bodyPr>
          <a:lstStyle/>
          <a:p>
            <a:r>
              <a:rPr lang="en-IN" sz="2800" b="1" dirty="0" smtClean="0"/>
              <a:t>Table </a:t>
            </a:r>
            <a:r>
              <a:rPr lang="en-IN" sz="2800" b="1" dirty="0" smtClean="0"/>
              <a:t>8: distribution on the basis of APGAR score in vaginal delivery</a:t>
            </a:r>
            <a:endParaRPr lang="en-US" sz="2800" dirty="0">
              <a:solidFill>
                <a:srgbClr val="FFFF00"/>
              </a:solidFill>
            </a:endParaRPr>
          </a:p>
        </p:txBody>
      </p:sp>
      <p:graphicFrame>
        <p:nvGraphicFramePr>
          <p:cNvPr id="4194312" name="Content Placeholder 6"/>
          <p:cNvGraphicFramePr>
            <a:graphicFrameLocks noGrp="1"/>
          </p:cNvGraphicFramePr>
          <p:nvPr>
            <p:ph idx="1"/>
          </p:nvPr>
        </p:nvGraphicFramePr>
        <p:xfrm>
          <a:off x="381000" y="914399"/>
          <a:ext cx="8382000" cy="1917707"/>
        </p:xfrm>
        <a:graphic>
          <a:graphicData uri="http://schemas.openxmlformats.org/drawingml/2006/table">
            <a:tbl>
              <a:tblPr/>
              <a:tblGrid>
                <a:gridCol w="5257800"/>
                <a:gridCol w="1752600"/>
                <a:gridCol w="1371600"/>
              </a:tblGrid>
              <a:tr h="533401">
                <a:tc>
                  <a:txBody>
                    <a:bodyPr/>
                    <a:lstStyle/>
                    <a:p>
                      <a:pPr marL="0" marR="0" algn="ctr">
                        <a:lnSpc>
                          <a:spcPct val="115000"/>
                        </a:lnSpc>
                        <a:spcBef>
                          <a:spcPts val="0"/>
                        </a:spcBef>
                        <a:spcAft>
                          <a:spcPts val="0"/>
                        </a:spcAft>
                      </a:pPr>
                      <a:r>
                        <a:rPr lang="en-US" sz="2000" b="1" dirty="0" smtClean="0">
                          <a:latin typeface="Calibri"/>
                          <a:ea typeface="Calibri"/>
                          <a:cs typeface="Times New Roman"/>
                        </a:rPr>
                        <a:t>APGAR</a:t>
                      </a:r>
                      <a:r>
                        <a:rPr lang="en-US" sz="2000" b="1" baseline="0" dirty="0" smtClean="0">
                          <a:latin typeface="Calibri"/>
                          <a:ea typeface="Calibri"/>
                          <a:cs typeface="Times New Roman"/>
                        </a:rPr>
                        <a:t> score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dirty="0">
                          <a:latin typeface="Calibri"/>
                          <a:ea typeface="Times New Roman"/>
                          <a:cs typeface="Times New Roman"/>
                        </a:rPr>
                        <a:t>     </a:t>
                      </a:r>
                      <a:r>
                        <a:rPr lang="en-US" sz="2000" b="1" dirty="0" smtClean="0">
                          <a:latin typeface="Calibri"/>
                          <a:ea typeface="Times New Roman"/>
                          <a:cs typeface="Times New Roman"/>
                        </a:rPr>
                        <a:t>No</a:t>
                      </a:r>
                      <a:r>
                        <a:rPr lang="en-US" sz="2000" b="1" dirty="0">
                          <a:latin typeface="Calibri"/>
                          <a:ea typeface="Times New Roman"/>
                          <a:cs typeface="Times New Roman"/>
                        </a:rPr>
                        <a:t>. Of cases</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a:latin typeface="Calibri"/>
                          <a:ea typeface="Times New Roman"/>
                          <a:cs typeface="Times New Roman"/>
                        </a:rPr>
                        <a:t>Percentage</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568">
                <a:tc>
                  <a:txBody>
                    <a:bodyPr/>
                    <a:lstStyle/>
                    <a:p>
                      <a:pPr marL="0" marR="0" algn="ctr">
                        <a:lnSpc>
                          <a:spcPct val="115000"/>
                        </a:lnSpc>
                        <a:spcBef>
                          <a:spcPts val="0"/>
                        </a:spcBef>
                        <a:spcAft>
                          <a:spcPts val="0"/>
                        </a:spcAft>
                      </a:pPr>
                      <a:r>
                        <a:rPr lang="en-US" sz="2000" dirty="0" smtClean="0">
                          <a:latin typeface="Calibri"/>
                          <a:ea typeface="Calibri"/>
                          <a:cs typeface="Times New Roman"/>
                        </a:rPr>
                        <a:t>0-3</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20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30.76%</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746">
                <a:tc>
                  <a:txBody>
                    <a:bodyPr/>
                    <a:lstStyle/>
                    <a:p>
                      <a:pPr marL="0" marR="0" algn="ctr">
                        <a:lnSpc>
                          <a:spcPct val="115000"/>
                        </a:lnSpc>
                        <a:spcBef>
                          <a:spcPts val="0"/>
                        </a:spcBef>
                        <a:spcAft>
                          <a:spcPts val="0"/>
                        </a:spcAft>
                      </a:pPr>
                      <a:r>
                        <a:rPr lang="en-US" sz="2000" dirty="0" smtClean="0">
                          <a:latin typeface="Calibri"/>
                          <a:ea typeface="Calibri"/>
                          <a:cs typeface="Times New Roman"/>
                        </a:rPr>
                        <a:t>4-6</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10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15.38%</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746">
                <a:tc>
                  <a:txBody>
                    <a:bodyPr/>
                    <a:lstStyle/>
                    <a:p>
                      <a:pPr marL="0" marR="0" algn="ctr">
                        <a:lnSpc>
                          <a:spcPct val="115000"/>
                        </a:lnSpc>
                        <a:spcBef>
                          <a:spcPts val="0"/>
                        </a:spcBef>
                        <a:spcAft>
                          <a:spcPts val="0"/>
                        </a:spcAft>
                      </a:pPr>
                      <a:r>
                        <a:rPr lang="en-US" sz="2000" dirty="0" smtClean="0">
                          <a:latin typeface="Calibri"/>
                          <a:ea typeface="Calibri"/>
                          <a:cs typeface="Times New Roman"/>
                        </a:rPr>
                        <a:t>7-10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35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53.84</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746">
                <a:tc>
                  <a:txBody>
                    <a:bodyPr/>
                    <a:lstStyle/>
                    <a:p>
                      <a:pPr marL="0" marR="0" algn="ctr">
                        <a:lnSpc>
                          <a:spcPct val="115000"/>
                        </a:lnSpc>
                        <a:spcBef>
                          <a:spcPts val="0"/>
                        </a:spcBef>
                        <a:spcAft>
                          <a:spcPts val="0"/>
                        </a:spcAft>
                      </a:pPr>
                      <a:r>
                        <a:rPr lang="en-US" sz="2000" dirty="0" smtClean="0">
                          <a:latin typeface="Calibri"/>
                          <a:ea typeface="Calibri"/>
                          <a:cs typeface="Times New Roman"/>
                        </a:rPr>
                        <a:t>total</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65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100%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48610" name="Rectangle 7"/>
          <p:cNvSpPr/>
          <p:nvPr/>
        </p:nvSpPr>
        <p:spPr>
          <a:xfrm>
            <a:off x="381000" y="3581400"/>
            <a:ext cx="8229600" cy="830997"/>
          </a:xfrm>
          <a:prstGeom prst="rect">
            <a:avLst/>
          </a:prstGeom>
        </p:spPr>
        <p:txBody>
          <a:bodyPr wrap="square">
            <a:spAutoFit/>
          </a:bodyPr>
          <a:lstStyle/>
          <a:p>
            <a:r>
              <a:rPr lang="en-IN" sz="2400" b="1" dirty="0" smtClean="0"/>
              <a:t>Table 7:distribution on the basis of APGAR score in </a:t>
            </a:r>
            <a:r>
              <a:rPr lang="en-IN" sz="2400" b="1" dirty="0" err="1" smtClean="0"/>
              <a:t>cesarian</a:t>
            </a:r>
            <a:r>
              <a:rPr lang="en-IN" sz="2400" b="1" dirty="0" smtClean="0"/>
              <a:t> section </a:t>
            </a:r>
            <a:r>
              <a:rPr lang="en-IN" sz="2400" dirty="0" smtClean="0"/>
              <a:t> </a:t>
            </a:r>
            <a:endParaRPr lang="en-US" sz="2400" dirty="0"/>
          </a:p>
        </p:txBody>
      </p:sp>
      <p:graphicFrame>
        <p:nvGraphicFramePr>
          <p:cNvPr id="4194313" name="Table 8"/>
          <p:cNvGraphicFramePr>
            <a:graphicFrameLocks noGrp="1"/>
          </p:cNvGraphicFramePr>
          <p:nvPr/>
        </p:nvGraphicFramePr>
        <p:xfrm>
          <a:off x="685801" y="4288245"/>
          <a:ext cx="7924801" cy="2417355"/>
        </p:xfrm>
        <a:graphic>
          <a:graphicData uri="http://schemas.openxmlformats.org/drawingml/2006/table">
            <a:tbl>
              <a:tblPr/>
              <a:tblGrid>
                <a:gridCol w="2798167"/>
                <a:gridCol w="2563317"/>
                <a:gridCol w="2563317"/>
              </a:tblGrid>
              <a:tr h="483471">
                <a:tc>
                  <a:txBody>
                    <a:bodyPr/>
                    <a:lstStyle/>
                    <a:p>
                      <a:pPr marL="0" marR="0" algn="l">
                        <a:lnSpc>
                          <a:spcPct val="115000"/>
                        </a:lnSpc>
                        <a:spcBef>
                          <a:spcPts val="0"/>
                        </a:spcBef>
                        <a:spcAft>
                          <a:spcPts val="0"/>
                        </a:spcAft>
                      </a:pPr>
                      <a:r>
                        <a:rPr lang="en-US" sz="2000" b="1" dirty="0" smtClean="0">
                          <a:latin typeface="Calibri"/>
                          <a:ea typeface="Calibri"/>
                          <a:cs typeface="Times New Roman"/>
                        </a:rPr>
                        <a:t>APGAR</a:t>
                      </a:r>
                      <a:r>
                        <a:rPr lang="en-US" sz="2000" b="1" baseline="0" dirty="0" smtClean="0">
                          <a:latin typeface="Calibri"/>
                          <a:ea typeface="Calibri"/>
                          <a:cs typeface="Times New Roman"/>
                        </a:rPr>
                        <a:t> score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b="1">
                          <a:latin typeface="Calibri"/>
                          <a:ea typeface="Times New Roman"/>
                          <a:cs typeface="Times New Roman"/>
                        </a:rPr>
                        <a:t>No. Of cases</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b="1" dirty="0">
                          <a:latin typeface="Calibri"/>
                          <a:ea typeface="Times New Roman"/>
                          <a:cs typeface="Times New Roman"/>
                        </a:rPr>
                        <a:t>Percentage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471">
                <a:tc>
                  <a:txBody>
                    <a:bodyPr/>
                    <a:lstStyle/>
                    <a:p>
                      <a:pPr marL="0" marR="0" algn="l">
                        <a:lnSpc>
                          <a:spcPct val="115000"/>
                        </a:lnSpc>
                        <a:spcBef>
                          <a:spcPts val="0"/>
                        </a:spcBef>
                        <a:spcAft>
                          <a:spcPts val="0"/>
                        </a:spcAft>
                      </a:pPr>
                      <a:r>
                        <a:rPr lang="en-US" sz="2000" dirty="0" smtClean="0">
                          <a:latin typeface="Calibri"/>
                          <a:ea typeface="Calibri"/>
                          <a:cs typeface="Times New Roman"/>
                        </a:rPr>
                        <a:t>0-3</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Calibri"/>
                          <a:cs typeface="Times New Roman"/>
                        </a:rPr>
                        <a:t>05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Times New Roman"/>
                          <a:cs typeface="Times New Roman"/>
                        </a:rPr>
                        <a:t>7.69%</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471">
                <a:tc>
                  <a:txBody>
                    <a:bodyPr/>
                    <a:lstStyle/>
                    <a:p>
                      <a:pPr marL="0" marR="0" algn="l">
                        <a:lnSpc>
                          <a:spcPct val="115000"/>
                        </a:lnSpc>
                        <a:spcBef>
                          <a:spcPts val="0"/>
                        </a:spcBef>
                        <a:spcAft>
                          <a:spcPts val="0"/>
                        </a:spcAft>
                      </a:pPr>
                      <a:r>
                        <a:rPr lang="en-US" sz="2000" dirty="0" smtClean="0">
                          <a:latin typeface="Calibri"/>
                          <a:ea typeface="Calibri"/>
                          <a:cs typeface="Times New Roman"/>
                        </a:rPr>
                        <a:t>4-6</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Calibri"/>
                          <a:cs typeface="Times New Roman"/>
                        </a:rPr>
                        <a:t>10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Times New Roman"/>
                          <a:cs typeface="Times New Roman"/>
                        </a:rPr>
                        <a:t>15.38%</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471">
                <a:tc>
                  <a:txBody>
                    <a:bodyPr/>
                    <a:lstStyle/>
                    <a:p>
                      <a:pPr marL="0" marR="0" algn="l">
                        <a:lnSpc>
                          <a:spcPct val="115000"/>
                        </a:lnSpc>
                        <a:spcBef>
                          <a:spcPts val="0"/>
                        </a:spcBef>
                        <a:spcAft>
                          <a:spcPts val="0"/>
                        </a:spcAft>
                      </a:pPr>
                      <a:r>
                        <a:rPr lang="en-US" sz="2000" dirty="0" smtClean="0">
                          <a:latin typeface="Calibri"/>
                          <a:ea typeface="Calibri"/>
                          <a:cs typeface="Times New Roman"/>
                        </a:rPr>
                        <a:t>7-10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Calibri"/>
                          <a:cs typeface="Times New Roman"/>
                        </a:rPr>
                        <a:t>50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Calibri"/>
                          <a:cs typeface="Times New Roman"/>
                        </a:rPr>
                        <a:t>76.92</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471">
                <a:tc>
                  <a:txBody>
                    <a:bodyPr/>
                    <a:lstStyle/>
                    <a:p>
                      <a:pPr marL="0" marR="0" algn="l">
                        <a:lnSpc>
                          <a:spcPct val="115000"/>
                        </a:lnSpc>
                        <a:spcBef>
                          <a:spcPts val="0"/>
                        </a:spcBef>
                        <a:spcAft>
                          <a:spcPts val="0"/>
                        </a:spcAft>
                      </a:pPr>
                      <a:r>
                        <a:rPr lang="en-US" sz="2000" dirty="0" smtClean="0">
                          <a:latin typeface="Calibri"/>
                          <a:ea typeface="Calibri"/>
                          <a:cs typeface="Times New Roman"/>
                        </a:rPr>
                        <a:t>total</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Calibri"/>
                          <a:cs typeface="Times New Roman"/>
                        </a:rPr>
                        <a:t>65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000" dirty="0" smtClean="0">
                          <a:latin typeface="Calibri"/>
                          <a:ea typeface="Times New Roman"/>
                          <a:cs typeface="Times New Roman"/>
                        </a:rPr>
                        <a:t>100%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IN" dirty="0" smtClean="0">
                <a:solidFill>
                  <a:srgbClr val="FFFF00"/>
                </a:solidFill>
              </a:rPr>
              <a:t>                            DISCUSSION</a:t>
            </a:r>
          </a:p>
          <a:p>
            <a:pPr>
              <a:buNone/>
            </a:pPr>
            <a:r>
              <a:rPr lang="en-IN" sz="2400" dirty="0" smtClean="0"/>
              <a:t>Our prospective observational study includes 130 patients in which in 50% cases mode of delivery is vaginal and in other 50% cases mode of delivery is by </a:t>
            </a:r>
            <a:r>
              <a:rPr lang="en-IN" sz="2400" dirty="0" err="1" smtClean="0"/>
              <a:t>cesarian</a:t>
            </a:r>
            <a:r>
              <a:rPr lang="en-IN" sz="2400" dirty="0" smtClean="0"/>
              <a:t> section. 90.1% cases present with antenatal diagnosis of </a:t>
            </a:r>
            <a:r>
              <a:rPr lang="en-IN" sz="2400" dirty="0" err="1" smtClean="0"/>
              <a:t>nuchal</a:t>
            </a:r>
            <a:r>
              <a:rPr lang="en-IN" sz="2400" dirty="0" smtClean="0"/>
              <a:t> cord entanglement.  57.69% women who had </a:t>
            </a:r>
            <a:r>
              <a:rPr lang="en-IN" sz="2400" dirty="0" err="1" smtClean="0"/>
              <a:t>nuchal</a:t>
            </a:r>
            <a:r>
              <a:rPr lang="en-IN" sz="2400" dirty="0" smtClean="0"/>
              <a:t> cord entanglement belong to age group of 21-25 years.</a:t>
            </a:r>
          </a:p>
          <a:p>
            <a:pPr>
              <a:buNone/>
            </a:pPr>
            <a:r>
              <a:rPr lang="en-IN" sz="2400" dirty="0" smtClean="0"/>
              <a:t>            87.69% cases having single loop of cord around neck. 65.38% cases having loose cord and 34.61% cases having tight cord. NICU admission is equal in both LSCS and vaginal delivery. In </a:t>
            </a:r>
            <a:r>
              <a:rPr lang="en-IN" sz="2400" dirty="0" err="1" smtClean="0"/>
              <a:t>cesarian</a:t>
            </a:r>
            <a:r>
              <a:rPr lang="en-IN" sz="2400" dirty="0" smtClean="0"/>
              <a:t> section 23.07% cases having APGAR score less than 7. In vaginal delivery 46.14% cases </a:t>
            </a:r>
            <a:r>
              <a:rPr lang="en-IN" sz="2400" dirty="0" err="1" smtClean="0"/>
              <a:t>havibg</a:t>
            </a:r>
            <a:r>
              <a:rPr lang="en-IN" sz="2400" dirty="0" smtClean="0"/>
              <a:t> APGAR score less than7.</a:t>
            </a:r>
            <a:endParaRPr lang="en-IN"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Content Placeholder 2"/>
          <p:cNvSpPr>
            <a:spLocks noGrp="1"/>
          </p:cNvSpPr>
          <p:nvPr>
            <p:ph idx="1"/>
          </p:nvPr>
        </p:nvSpPr>
        <p:spPr>
          <a:xfrm>
            <a:off x="381000" y="1600200"/>
            <a:ext cx="8229600" cy="5867400"/>
          </a:xfrm>
        </p:spPr>
        <p:txBody>
          <a:bodyPr>
            <a:normAutofit/>
          </a:bodyPr>
          <a:lstStyle/>
          <a:p>
            <a:pPr>
              <a:buNone/>
            </a:pPr>
            <a:endParaRPr lang="en-IN" dirty="0" smtClean="0"/>
          </a:p>
          <a:p>
            <a:r>
              <a:rPr lang="en-IN" dirty="0" smtClean="0"/>
              <a:t> </a:t>
            </a:r>
            <a:r>
              <a:rPr lang="en-IN" dirty="0" err="1" smtClean="0"/>
              <a:t>Nuchal</a:t>
            </a:r>
            <a:r>
              <a:rPr lang="en-IN" dirty="0" smtClean="0"/>
              <a:t> cord is a common finding and in most cases  there is no association between mode of delivery and neonatal outcome, but type of loop, number of loop can affect  outcome and in this condition </a:t>
            </a:r>
            <a:r>
              <a:rPr lang="en-IN" dirty="0" err="1" smtClean="0"/>
              <a:t>cesarian</a:t>
            </a:r>
            <a:r>
              <a:rPr lang="en-IN" dirty="0" smtClean="0"/>
              <a:t> section can improve outcome.</a:t>
            </a:r>
          </a:p>
          <a:p>
            <a:endParaRPr lang="en-US" dirty="0" smtClean="0"/>
          </a:p>
        </p:txBody>
      </p:sp>
      <p:sp>
        <p:nvSpPr>
          <p:cNvPr id="1048615" name="TextBox 3"/>
          <p:cNvSpPr txBox="1"/>
          <p:nvPr/>
        </p:nvSpPr>
        <p:spPr>
          <a:xfrm>
            <a:off x="2971800" y="228600"/>
            <a:ext cx="2819400" cy="584775"/>
          </a:xfrm>
          <a:prstGeom prst="rect">
            <a:avLst/>
          </a:prstGeom>
          <a:noFill/>
        </p:spPr>
        <p:txBody>
          <a:bodyPr wrap="square" rtlCol="0">
            <a:spAutoFit/>
          </a:bodyPr>
          <a:lstStyle/>
          <a:p>
            <a:pPr algn="ctr"/>
            <a:r>
              <a:rPr lang="en-US" sz="3200" b="1" dirty="0" smtClean="0">
                <a:solidFill>
                  <a:srgbClr val="FFFF00"/>
                </a:solidFill>
              </a:rPr>
              <a:t>CONCLUSION</a:t>
            </a:r>
            <a:endParaRPr lang="en-US" sz="3200" b="1" dirty="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Content Placeholder 2"/>
          <p:cNvSpPr>
            <a:spLocks noGrp="1"/>
          </p:cNvSpPr>
          <p:nvPr>
            <p:ph idx="1"/>
          </p:nvPr>
        </p:nvSpPr>
        <p:spPr>
          <a:xfrm>
            <a:off x="0" y="0"/>
            <a:ext cx="8763000" cy="6553200"/>
          </a:xfrm>
        </p:spPr>
        <p:txBody>
          <a:bodyPr>
            <a:noAutofit/>
          </a:bodyPr>
          <a:lstStyle/>
          <a:p>
            <a:pPr>
              <a:buNone/>
            </a:pPr>
            <a:endParaRPr lang="en-US" dirty="0" smtClean="0">
              <a:solidFill>
                <a:srgbClr val="FFFF00"/>
              </a:solidFill>
            </a:endParaRPr>
          </a:p>
          <a:p>
            <a:r>
              <a:rPr lang="en-IN" dirty="0" err="1" smtClean="0"/>
              <a:t>Nuchal</a:t>
            </a:r>
            <a:r>
              <a:rPr lang="en-IN" dirty="0" smtClean="0"/>
              <a:t> cord entanglement is defined as </a:t>
            </a:r>
            <a:r>
              <a:rPr lang="en-IN" dirty="0" err="1" smtClean="0"/>
              <a:t>nuchal</a:t>
            </a:r>
            <a:r>
              <a:rPr lang="en-IN" dirty="0" smtClean="0"/>
              <a:t> cord 360 degree around the fetal neck.</a:t>
            </a:r>
          </a:p>
          <a:p>
            <a:r>
              <a:rPr lang="en-IN" dirty="0" err="1" smtClean="0"/>
              <a:t>Nuchal</a:t>
            </a:r>
            <a:r>
              <a:rPr lang="en-IN" dirty="0" smtClean="0"/>
              <a:t> cord generally do not harm but occasionally they may be so tight that constriction of the </a:t>
            </a:r>
            <a:r>
              <a:rPr lang="en-IN" dirty="0" err="1" smtClean="0"/>
              <a:t>umblical</a:t>
            </a:r>
            <a:r>
              <a:rPr lang="en-IN" dirty="0" smtClean="0"/>
              <a:t> vessels and consequent hypoxic result.</a:t>
            </a:r>
          </a:p>
          <a:p>
            <a:r>
              <a:rPr lang="en-IN" dirty="0" smtClean="0"/>
              <a:t>An entangled cord around the neck may prevent progression of the fetal head towards the outlet may be associated to a non reassuring fetal heart rate pattern thus </a:t>
            </a:r>
            <a:r>
              <a:rPr lang="en-IN" dirty="0" err="1" smtClean="0"/>
              <a:t>contributingto</a:t>
            </a:r>
            <a:r>
              <a:rPr lang="en-IN" dirty="0" smtClean="0"/>
              <a:t> many obstetrics and </a:t>
            </a:r>
            <a:r>
              <a:rPr lang="en-IN" dirty="0" err="1" smtClean="0"/>
              <a:t>pediatric</a:t>
            </a:r>
            <a:r>
              <a:rPr lang="en-IN" dirty="0" smtClean="0"/>
              <a:t> complication.</a:t>
            </a:r>
          </a:p>
          <a:p>
            <a:endParaRPr lang="en-IN" dirty="0" smtClean="0"/>
          </a:p>
        </p:txBody>
      </p:sp>
      <p:sp>
        <p:nvSpPr>
          <p:cNvPr id="1048595" name="TextBox 3"/>
          <p:cNvSpPr txBox="1"/>
          <p:nvPr/>
        </p:nvSpPr>
        <p:spPr>
          <a:xfrm>
            <a:off x="2362200" y="152400"/>
            <a:ext cx="4038600" cy="1158240"/>
          </a:xfrm>
          <a:prstGeom prst="rect">
            <a:avLst/>
          </a:prstGeom>
          <a:noFill/>
        </p:spPr>
        <p:txBody>
          <a:bodyPr wrap="square" rtlCol="0">
            <a:spAutoFit/>
          </a:bodyPr>
          <a:lstStyle/>
          <a:p>
            <a:pPr algn="ctr"/>
            <a:r>
              <a:rPr lang="en-US" sz="3600" b="1" dirty="0" smtClean="0">
                <a:solidFill>
                  <a:srgbClr val="FFFF00"/>
                </a:solidFill>
              </a:rPr>
              <a:t>Introduction</a:t>
            </a:r>
          </a:p>
          <a:p>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Content Placeholder 2"/>
          <p:cNvSpPr>
            <a:spLocks noGrp="1"/>
          </p:cNvSpPr>
          <p:nvPr>
            <p:ph idx="1"/>
          </p:nvPr>
        </p:nvSpPr>
        <p:spPr>
          <a:xfrm>
            <a:off x="533400" y="228600"/>
            <a:ext cx="8229600" cy="6629400"/>
          </a:xfrm>
        </p:spPr>
        <p:txBody>
          <a:bodyPr>
            <a:normAutofit/>
          </a:bodyPr>
          <a:lstStyle/>
          <a:p>
            <a:pPr marL="0" indent="0">
              <a:buNone/>
            </a:pPr>
            <a:r>
              <a:rPr lang="en-IN" sz="4400" b="1" dirty="0" smtClean="0">
                <a:solidFill>
                  <a:srgbClr val="FFFF00"/>
                </a:solidFill>
              </a:rPr>
              <a:t>             AIM &amp; </a:t>
            </a:r>
            <a:r>
              <a:rPr lang="en-IN" sz="4300" b="1" dirty="0" smtClean="0">
                <a:solidFill>
                  <a:srgbClr val="FFFF00"/>
                </a:solidFill>
              </a:rPr>
              <a:t>OBJECTIVE</a:t>
            </a:r>
          </a:p>
          <a:p>
            <a:pPr lvl="0">
              <a:buNone/>
            </a:pPr>
            <a:r>
              <a:rPr lang="en-US" b="1" dirty="0" smtClean="0"/>
              <a:t>To study </a:t>
            </a:r>
            <a:r>
              <a:rPr lang="en-IN" b="1" dirty="0" smtClean="0"/>
              <a:t> the effect of </a:t>
            </a:r>
            <a:r>
              <a:rPr lang="en-IN" b="1" dirty="0" err="1" smtClean="0"/>
              <a:t>nuchal</a:t>
            </a:r>
            <a:r>
              <a:rPr lang="en-IN" b="1" dirty="0" smtClean="0"/>
              <a:t> cord entanglement at term pregnancy on </a:t>
            </a:r>
            <a:r>
              <a:rPr lang="en-IN" b="1" dirty="0" err="1" smtClean="0"/>
              <a:t>fetomaternal</a:t>
            </a:r>
            <a:r>
              <a:rPr lang="en-IN" b="1" dirty="0" smtClean="0"/>
              <a:t> outcome in cases presenting for delivery. </a:t>
            </a:r>
          </a:p>
          <a:p>
            <a:pPr lvl="0">
              <a:buNone/>
            </a:pPr>
            <a:endParaRPr lang="en-IN" b="1" dirty="0" smtClean="0"/>
          </a:p>
          <a:p>
            <a:r>
              <a:rPr lang="en-US" dirty="0" smtClean="0"/>
              <a:t>To assess association of the </a:t>
            </a:r>
            <a:r>
              <a:rPr lang="en-US" dirty="0" err="1" smtClean="0"/>
              <a:t>nuchal</a:t>
            </a:r>
            <a:r>
              <a:rPr lang="en-US" dirty="0" smtClean="0"/>
              <a:t> cord entanglement at term with mode of delivery</a:t>
            </a:r>
          </a:p>
          <a:p>
            <a:r>
              <a:rPr lang="en-US" dirty="0" smtClean="0"/>
              <a:t>To assess association of the </a:t>
            </a:r>
            <a:r>
              <a:rPr lang="en-US" dirty="0" err="1" smtClean="0"/>
              <a:t>nuchal</a:t>
            </a:r>
            <a:r>
              <a:rPr lang="en-US" dirty="0" smtClean="0"/>
              <a:t> cord entanglement and </a:t>
            </a:r>
            <a:r>
              <a:rPr lang="en-US" dirty="0" err="1" smtClean="0"/>
              <a:t>peri</a:t>
            </a:r>
            <a:r>
              <a:rPr lang="en-US" dirty="0" smtClean="0"/>
              <a:t>-natal outcome (APGAR score of neonate at 1 and 5 minutes, NICU admissions).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lstStyle/>
          <a:p>
            <a:r>
              <a:rPr lang="en-US" dirty="0" smtClean="0"/>
              <a:t>detection of </a:t>
            </a:r>
            <a:r>
              <a:rPr lang="en-US" dirty="0" err="1" smtClean="0"/>
              <a:t>nuchal</a:t>
            </a:r>
            <a:r>
              <a:rPr lang="en-US" dirty="0" smtClean="0"/>
              <a:t> cord at term pregnancy, in terms of incomplete circle (partial) or complete circle, single or multiple loops.</a:t>
            </a:r>
          </a:p>
          <a:p>
            <a:r>
              <a:rPr lang="en-US" dirty="0" smtClean="0"/>
              <a:t>To note the indication for Caesarean section (maternal request and/or other obstetric indication)</a:t>
            </a:r>
          </a:p>
          <a:p>
            <a:r>
              <a:rPr lang="en-US" dirty="0" smtClean="0"/>
              <a:t>To know risk factors associated with entanglement of </a:t>
            </a:r>
            <a:r>
              <a:rPr lang="en-US" dirty="0" err="1" smtClean="0"/>
              <a:t>nuchal</a:t>
            </a:r>
            <a:r>
              <a:rPr lang="en-US" dirty="0" smtClean="0"/>
              <a:t> cord.</a:t>
            </a:r>
            <a:r>
              <a:rPr lang="en-IN" dirty="0" smtClean="0"/>
              <a:t> </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Content Placeholder 2"/>
          <p:cNvSpPr>
            <a:spLocks noGrp="1"/>
          </p:cNvSpPr>
          <p:nvPr>
            <p:ph idx="1"/>
          </p:nvPr>
        </p:nvSpPr>
        <p:spPr>
          <a:xfrm>
            <a:off x="457200" y="0"/>
            <a:ext cx="8686800" cy="6858000"/>
          </a:xfrm>
        </p:spPr>
        <p:txBody>
          <a:bodyPr>
            <a:normAutofit lnSpcReduction="10000"/>
          </a:bodyPr>
          <a:lstStyle/>
          <a:p>
            <a:pPr algn="ctr">
              <a:buNone/>
            </a:pPr>
            <a:r>
              <a:rPr lang="en-US" sz="3600" b="1" dirty="0" smtClean="0">
                <a:solidFill>
                  <a:srgbClr val="FFFF00"/>
                </a:solidFill>
              </a:rPr>
              <a:t>Methods </a:t>
            </a:r>
          </a:p>
          <a:p>
            <a:r>
              <a:rPr lang="en-US" dirty="0" smtClean="0"/>
              <a:t>This was  hospital based prospective observational study from </a:t>
            </a:r>
            <a:r>
              <a:rPr lang="en-IN" dirty="0" smtClean="0"/>
              <a:t>January  2020 to December 2020</a:t>
            </a:r>
            <a:r>
              <a:rPr lang="en-US" dirty="0" smtClean="0"/>
              <a:t>, 130 cases of women with term pregnancy who had been detected with </a:t>
            </a:r>
            <a:r>
              <a:rPr lang="en-US" dirty="0" err="1" smtClean="0"/>
              <a:t>nuchal</a:t>
            </a:r>
            <a:r>
              <a:rPr lang="en-US" dirty="0" smtClean="0"/>
              <a:t> cord in fetus presenting to Obstetrics  &amp; Gynecology department  for admission for safe confinement ( Dr. B.R.A.M. Hospital Raipur) were taken in the study.</a:t>
            </a:r>
            <a:r>
              <a:rPr lang="en-IN" b="1" dirty="0" smtClean="0"/>
              <a:t> </a:t>
            </a:r>
          </a:p>
          <a:p>
            <a:r>
              <a:rPr lang="en-IN" dirty="0" smtClean="0"/>
              <a:t>INCLUSION CRITERIA:-</a:t>
            </a:r>
          </a:p>
          <a:p>
            <a:pPr marL="0" indent="0">
              <a:buNone/>
            </a:pPr>
            <a:r>
              <a:rPr lang="en-US" dirty="0" smtClean="0"/>
              <a:t>Uncomplicated living singleton pregnancies of completed 37- 41 weeks gestation.</a:t>
            </a:r>
          </a:p>
          <a:p>
            <a:pPr marL="0" indent="0">
              <a:buNone/>
            </a:pPr>
            <a:endParaRPr lang="en-US" dirty="0" smtClean="0">
              <a:solidFill>
                <a:srgbClr val="FFFF00"/>
              </a:solidFill>
            </a:endParaRPr>
          </a:p>
          <a:p>
            <a:pPr marL="0" indent="0">
              <a:buNone/>
            </a:pPr>
            <a:r>
              <a:rPr lang="en-US" dirty="0" smtClean="0"/>
              <a:t>No fetal or </a:t>
            </a:r>
            <a:r>
              <a:rPr lang="en-US" dirty="0" err="1" smtClean="0"/>
              <a:t>umblical</a:t>
            </a:r>
            <a:r>
              <a:rPr lang="en-US" dirty="0" smtClean="0"/>
              <a:t> cord anomaly.</a:t>
            </a:r>
          </a:p>
          <a:p>
            <a:pPr>
              <a:buNone/>
            </a:pPr>
            <a:endParaRPr lang="en-US" dirty="0" smtClean="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IN" dirty="0" smtClean="0"/>
              <a:t>EXCLUSION CRITERIA:-</a:t>
            </a:r>
          </a:p>
          <a:p>
            <a:pPr marL="514350" indent="-514350">
              <a:buAutoNum type="arabicPeriod"/>
            </a:pPr>
            <a:r>
              <a:rPr lang="en-US" dirty="0" smtClean="0"/>
              <a:t>Pregnant ladies who are previously diagnosed for cord </a:t>
            </a:r>
            <a:r>
              <a:rPr lang="en-US" dirty="0" err="1" smtClean="0"/>
              <a:t>aroud</a:t>
            </a:r>
            <a:r>
              <a:rPr lang="en-US" dirty="0" smtClean="0"/>
              <a:t> neck but at term there is no loop </a:t>
            </a:r>
            <a:r>
              <a:rPr lang="en-US" dirty="0" err="1" smtClean="0"/>
              <a:t>aroud</a:t>
            </a:r>
            <a:r>
              <a:rPr lang="en-US" dirty="0" smtClean="0"/>
              <a:t> neck.</a:t>
            </a:r>
          </a:p>
          <a:p>
            <a:pPr marL="514350" indent="-514350">
              <a:buAutoNum type="arabicPeriod"/>
            </a:pPr>
            <a:endParaRPr lang="en-US" dirty="0" smtClean="0"/>
          </a:p>
          <a:p>
            <a:pPr marL="514350" indent="-514350">
              <a:buAutoNum type="arabicPeriod"/>
            </a:pPr>
            <a:r>
              <a:rPr lang="en-IN" dirty="0" smtClean="0"/>
              <a:t> Presence of growth restriction, previous  </a:t>
            </a:r>
            <a:r>
              <a:rPr lang="en-IN" dirty="0" err="1" smtClean="0"/>
              <a:t>caesarian</a:t>
            </a:r>
            <a:r>
              <a:rPr lang="en-IN" dirty="0" smtClean="0"/>
              <a:t>  section, </a:t>
            </a:r>
            <a:r>
              <a:rPr lang="en-IN" dirty="0" err="1" smtClean="0"/>
              <a:t>plecenta</a:t>
            </a:r>
            <a:r>
              <a:rPr lang="en-IN" dirty="0" smtClean="0"/>
              <a:t> </a:t>
            </a:r>
            <a:r>
              <a:rPr lang="en-IN" dirty="0" err="1" smtClean="0"/>
              <a:t>previa</a:t>
            </a:r>
            <a:r>
              <a:rPr lang="en-IN" dirty="0" smtClean="0"/>
              <a:t>, prematurity, serious medical disorders and any factor which can independently causes adverse </a:t>
            </a:r>
            <a:r>
              <a:rPr lang="en-IN" dirty="0" err="1" smtClean="0"/>
              <a:t>perinatal</a:t>
            </a:r>
            <a:r>
              <a:rPr lang="en-IN" dirty="0" smtClean="0"/>
              <a:t> and neonatal outcome</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extBox 4"/>
          <p:cNvSpPr txBox="1"/>
          <p:nvPr/>
        </p:nvSpPr>
        <p:spPr>
          <a:xfrm>
            <a:off x="3429000" y="0"/>
            <a:ext cx="2286000" cy="584775"/>
          </a:xfrm>
          <a:prstGeom prst="rect">
            <a:avLst/>
          </a:prstGeom>
          <a:noFill/>
        </p:spPr>
        <p:txBody>
          <a:bodyPr wrap="square" rtlCol="0">
            <a:spAutoFit/>
          </a:bodyPr>
          <a:lstStyle/>
          <a:p>
            <a:r>
              <a:rPr lang="en-US" sz="3200" b="1" u="sng" dirty="0" smtClean="0">
                <a:solidFill>
                  <a:srgbClr val="FFFF00"/>
                </a:solidFill>
              </a:rPr>
              <a:t>RESULT</a:t>
            </a:r>
            <a:endParaRPr lang="en-US" sz="3200" b="1" u="sng" dirty="0">
              <a:solidFill>
                <a:srgbClr val="FFFF00"/>
              </a:solidFill>
            </a:endParaRPr>
          </a:p>
        </p:txBody>
      </p:sp>
      <p:graphicFrame>
        <p:nvGraphicFramePr>
          <p:cNvPr id="4194304" name="Content Placeholder 8"/>
          <p:cNvGraphicFramePr>
            <a:graphicFrameLocks noGrp="1"/>
          </p:cNvGraphicFramePr>
          <p:nvPr>
            <p:ph idx="1"/>
          </p:nvPr>
        </p:nvGraphicFramePr>
        <p:xfrm>
          <a:off x="990600" y="1371602"/>
          <a:ext cx="7086600" cy="5107675"/>
        </p:xfrm>
        <a:graphic>
          <a:graphicData uri="http://schemas.openxmlformats.org/drawingml/2006/table">
            <a:tbl>
              <a:tblPr/>
              <a:tblGrid>
                <a:gridCol w="2362200"/>
                <a:gridCol w="2362200"/>
                <a:gridCol w="2362200"/>
              </a:tblGrid>
              <a:tr h="688673">
                <a:tc>
                  <a:txBody>
                    <a:bodyPr/>
                    <a:lstStyle/>
                    <a:p>
                      <a:pPr marL="0" marR="0" algn="ctr">
                        <a:lnSpc>
                          <a:spcPct val="115000"/>
                        </a:lnSpc>
                        <a:spcBef>
                          <a:spcPts val="0"/>
                        </a:spcBef>
                        <a:spcAft>
                          <a:spcPts val="0"/>
                        </a:spcAft>
                      </a:pPr>
                      <a:r>
                        <a:rPr lang="en-US" sz="2800" b="1" dirty="0">
                          <a:latin typeface="Calibri"/>
                          <a:ea typeface="Times New Roman"/>
                          <a:cs typeface="Times New Roman"/>
                        </a:rPr>
                        <a:t>Age Group</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2800" b="1">
                          <a:latin typeface="Calibri"/>
                          <a:ea typeface="Times New Roman"/>
                          <a:cs typeface="Times New Roman"/>
                        </a:rPr>
                        <a:t>No. Of cases</a:t>
                      </a: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a:latin typeface="Calibri"/>
                          <a:ea typeface="Times New Roman"/>
                          <a:cs typeface="Times New Roman"/>
                        </a:rPr>
                        <a:t>Percentage</a:t>
                      </a:r>
                      <a:endParaRPr lang="en-US" sz="2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286">
                <a:tc>
                  <a:txBody>
                    <a:bodyPr/>
                    <a:lstStyle/>
                    <a:p>
                      <a:pPr marL="0" marR="0" algn="ctr">
                        <a:lnSpc>
                          <a:spcPct val="115000"/>
                        </a:lnSpc>
                        <a:spcBef>
                          <a:spcPts val="0"/>
                        </a:spcBef>
                        <a:spcAft>
                          <a:spcPts val="0"/>
                        </a:spcAft>
                      </a:pPr>
                      <a:r>
                        <a:rPr lang="en-US" sz="2800" dirty="0" smtClean="0">
                          <a:latin typeface="Calibri"/>
                          <a:ea typeface="Times New Roman"/>
                          <a:cs typeface="Times New Roman"/>
                        </a:rPr>
                        <a:t>18-20 </a:t>
                      </a:r>
                      <a:r>
                        <a:rPr lang="en-US" sz="2800" dirty="0">
                          <a:latin typeface="Calibri"/>
                          <a:ea typeface="Times New Roman"/>
                          <a:cs typeface="Times New Roman"/>
                        </a:rPr>
                        <a:t>years</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21</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16.15</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286">
                <a:tc>
                  <a:txBody>
                    <a:bodyPr/>
                    <a:lstStyle/>
                    <a:p>
                      <a:pPr marL="0" marR="0" algn="ctr">
                        <a:lnSpc>
                          <a:spcPct val="115000"/>
                        </a:lnSpc>
                        <a:spcBef>
                          <a:spcPts val="0"/>
                        </a:spcBef>
                        <a:spcAft>
                          <a:spcPts val="0"/>
                        </a:spcAft>
                      </a:pPr>
                      <a:r>
                        <a:rPr lang="en-US" sz="2800" dirty="0" smtClean="0">
                          <a:latin typeface="Calibri"/>
                          <a:ea typeface="Times New Roman"/>
                          <a:cs typeface="Times New Roman"/>
                        </a:rPr>
                        <a:t>21-25years</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75</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57.69</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286">
                <a:tc>
                  <a:txBody>
                    <a:bodyPr/>
                    <a:lstStyle/>
                    <a:p>
                      <a:pPr marL="0" marR="0" algn="l">
                        <a:lnSpc>
                          <a:spcPct val="115000"/>
                        </a:lnSpc>
                        <a:spcBef>
                          <a:spcPts val="0"/>
                        </a:spcBef>
                        <a:spcAft>
                          <a:spcPts val="0"/>
                        </a:spcAft>
                        <a:tabLst>
                          <a:tab pos="647065" algn="ctr"/>
                        </a:tabLst>
                      </a:pPr>
                      <a:r>
                        <a:rPr lang="en-US" sz="2800" dirty="0">
                          <a:latin typeface="Calibri"/>
                          <a:ea typeface="Times New Roman"/>
                          <a:cs typeface="Times New Roman"/>
                        </a:rPr>
                        <a:t>	</a:t>
                      </a:r>
                      <a:r>
                        <a:rPr lang="en-US" sz="2800" dirty="0" smtClean="0">
                          <a:latin typeface="Calibri"/>
                          <a:ea typeface="Times New Roman"/>
                          <a:cs typeface="Times New Roman"/>
                        </a:rPr>
                        <a:t>   26-30 </a:t>
                      </a:r>
                      <a:r>
                        <a:rPr lang="en-US" sz="2800" dirty="0">
                          <a:latin typeface="Calibri"/>
                          <a:ea typeface="Times New Roman"/>
                          <a:cs typeface="Times New Roman"/>
                        </a:rPr>
                        <a:t>years</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29</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22.30</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286">
                <a:tc>
                  <a:txBody>
                    <a:bodyPr/>
                    <a:lstStyle/>
                    <a:p>
                      <a:pPr marL="0" marR="0" algn="ctr">
                        <a:lnSpc>
                          <a:spcPct val="115000"/>
                        </a:lnSpc>
                        <a:spcBef>
                          <a:spcPts val="0"/>
                        </a:spcBef>
                        <a:spcAft>
                          <a:spcPts val="0"/>
                        </a:spcAft>
                      </a:pPr>
                      <a:r>
                        <a:rPr lang="en-US" sz="2800" dirty="0" smtClean="0">
                          <a:latin typeface="Calibri"/>
                          <a:ea typeface="Times New Roman"/>
                          <a:cs typeface="Times New Roman"/>
                        </a:rPr>
                        <a:t>31-35 </a:t>
                      </a:r>
                      <a:r>
                        <a:rPr lang="en-US" sz="2800" dirty="0">
                          <a:latin typeface="Calibri"/>
                          <a:ea typeface="Times New Roman"/>
                          <a:cs typeface="Times New Roman"/>
                        </a:rPr>
                        <a:t>years</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04</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3.07</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286">
                <a:tc>
                  <a:txBody>
                    <a:bodyPr/>
                    <a:lstStyle/>
                    <a:p>
                      <a:pPr marL="0" marR="0" algn="ctr">
                        <a:lnSpc>
                          <a:spcPct val="115000"/>
                        </a:lnSpc>
                        <a:spcBef>
                          <a:spcPts val="0"/>
                        </a:spcBef>
                        <a:spcAft>
                          <a:spcPts val="0"/>
                        </a:spcAft>
                      </a:pPr>
                      <a:r>
                        <a:rPr lang="en-US" sz="2800" dirty="0" smtClean="0">
                          <a:latin typeface="Calibri"/>
                          <a:ea typeface="Calibri"/>
                          <a:cs typeface="Times New Roman"/>
                        </a:rPr>
                        <a:t>36-40 years</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01</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0.76</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286">
                <a:tc>
                  <a:txBody>
                    <a:bodyPr/>
                    <a:lstStyle/>
                    <a:p>
                      <a:pPr marL="0" marR="0" algn="ctr">
                        <a:lnSpc>
                          <a:spcPct val="115000"/>
                        </a:lnSpc>
                        <a:spcBef>
                          <a:spcPts val="0"/>
                        </a:spcBef>
                        <a:spcAft>
                          <a:spcPts val="0"/>
                        </a:spcAft>
                      </a:pPr>
                      <a:r>
                        <a:rPr lang="en-US" sz="2800" dirty="0" smtClean="0">
                          <a:latin typeface="Calibri"/>
                          <a:ea typeface="Calibri"/>
                          <a:cs typeface="Times New Roman"/>
                        </a:rPr>
                        <a:t>&gt;41</a:t>
                      </a:r>
                      <a:r>
                        <a:rPr lang="en-US" sz="2800" baseline="0" dirty="0" smtClean="0">
                          <a:latin typeface="Calibri"/>
                          <a:ea typeface="Calibri"/>
                          <a:cs typeface="Times New Roman"/>
                        </a:rPr>
                        <a:t> years</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00</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00</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286">
                <a:tc>
                  <a:txBody>
                    <a:bodyPr/>
                    <a:lstStyle/>
                    <a:p>
                      <a:pPr marL="0" marR="0" algn="ctr">
                        <a:lnSpc>
                          <a:spcPct val="115000"/>
                        </a:lnSpc>
                        <a:spcBef>
                          <a:spcPts val="0"/>
                        </a:spcBef>
                        <a:spcAft>
                          <a:spcPts val="0"/>
                        </a:spcAft>
                      </a:pPr>
                      <a:r>
                        <a:rPr lang="en-US" sz="2800" dirty="0" smtClean="0">
                          <a:latin typeface="Calibri"/>
                          <a:ea typeface="Calibri"/>
                          <a:cs typeface="Times New Roman"/>
                        </a:rPr>
                        <a:t>total</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130</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smtClean="0">
                          <a:latin typeface="Calibri"/>
                          <a:ea typeface="Calibri"/>
                          <a:cs typeface="Times New Roman"/>
                        </a:rPr>
                        <a:t>100%</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48601" name="TextBox 5"/>
          <p:cNvSpPr txBox="1"/>
          <p:nvPr/>
        </p:nvSpPr>
        <p:spPr>
          <a:xfrm>
            <a:off x="228600" y="838200"/>
            <a:ext cx="8915400" cy="1348740"/>
          </a:xfrm>
          <a:prstGeom prst="rect">
            <a:avLst/>
          </a:prstGeom>
          <a:noFill/>
        </p:spPr>
        <p:txBody>
          <a:bodyPr wrap="square" rtlCol="0">
            <a:spAutoFit/>
          </a:bodyPr>
          <a:lstStyle/>
          <a:p>
            <a:r>
              <a:rPr lang="en-US" sz="2800" b="1" dirty="0" smtClean="0">
                <a:solidFill>
                  <a:srgbClr val="FFFF00"/>
                </a:solidFill>
              </a:rPr>
              <a:t>Table.1 Age wise distribution of study subjects</a:t>
            </a:r>
            <a:endParaRPr lang="en-US" sz="2800" dirty="0" smtClean="0">
              <a:solidFill>
                <a:srgbClr val="FFFF00"/>
              </a:solidFill>
            </a:endParaRPr>
          </a:p>
          <a:p>
            <a:r>
              <a:rPr lang="en-US" sz="2800" b="1" dirty="0" smtClean="0">
                <a:solidFill>
                  <a:srgbClr val="FFFF00"/>
                </a:solidFill>
              </a:rPr>
              <a:t> </a:t>
            </a:r>
            <a:endParaRPr lang="en-US" sz="2800" dirty="0" smtClean="0">
              <a:solidFill>
                <a:srgbClr val="FFFF00"/>
              </a:solidFill>
            </a:endParaRPr>
          </a:p>
          <a:p>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extBox 9"/>
          <p:cNvSpPr txBox="1"/>
          <p:nvPr/>
        </p:nvSpPr>
        <p:spPr>
          <a:xfrm>
            <a:off x="304800" y="228600"/>
            <a:ext cx="8229600" cy="830997"/>
          </a:xfrm>
          <a:prstGeom prst="rect">
            <a:avLst/>
          </a:prstGeom>
          <a:noFill/>
        </p:spPr>
        <p:txBody>
          <a:bodyPr wrap="square" rtlCol="0">
            <a:spAutoFit/>
          </a:bodyPr>
          <a:lstStyle/>
          <a:p>
            <a:r>
              <a:rPr lang="en-US" sz="2400" b="1" dirty="0" smtClean="0">
                <a:solidFill>
                  <a:srgbClr val="FFFF00"/>
                </a:solidFill>
              </a:rPr>
              <a:t>Table.2. </a:t>
            </a:r>
            <a:r>
              <a:rPr lang="en-IN" sz="2400" b="1" dirty="0" smtClean="0"/>
              <a:t>Distribution on the basis of mode of delivery</a:t>
            </a:r>
            <a:endParaRPr lang="en-US" sz="2400" dirty="0" smtClean="0">
              <a:solidFill>
                <a:srgbClr val="FFFF00"/>
              </a:solidFill>
            </a:endParaRPr>
          </a:p>
          <a:p>
            <a:endParaRPr lang="en-US" sz="2400" dirty="0">
              <a:solidFill>
                <a:srgbClr val="FFFF00"/>
              </a:solidFill>
            </a:endParaRPr>
          </a:p>
        </p:txBody>
      </p:sp>
      <p:graphicFrame>
        <p:nvGraphicFramePr>
          <p:cNvPr id="4194305" name="Content Placeholder 7"/>
          <p:cNvGraphicFramePr>
            <a:graphicFrameLocks noGrp="1"/>
          </p:cNvGraphicFramePr>
          <p:nvPr>
            <p:ph idx="1"/>
          </p:nvPr>
        </p:nvGraphicFramePr>
        <p:xfrm>
          <a:off x="609600" y="1142999"/>
          <a:ext cx="7620000" cy="2915370"/>
        </p:xfrm>
        <a:graphic>
          <a:graphicData uri="http://schemas.openxmlformats.org/drawingml/2006/table">
            <a:tbl>
              <a:tblPr/>
              <a:tblGrid>
                <a:gridCol w="2540000"/>
                <a:gridCol w="2540000"/>
                <a:gridCol w="2540000"/>
              </a:tblGrid>
              <a:tr h="1106337">
                <a:tc>
                  <a:txBody>
                    <a:bodyPr/>
                    <a:lstStyle/>
                    <a:p>
                      <a:pPr marL="0" marR="0" algn="ctr">
                        <a:lnSpc>
                          <a:spcPct val="115000"/>
                        </a:lnSpc>
                        <a:spcBef>
                          <a:spcPts val="0"/>
                        </a:spcBef>
                        <a:spcAft>
                          <a:spcPts val="0"/>
                        </a:spcAft>
                      </a:pPr>
                      <a:r>
                        <a:rPr lang="en-US" sz="2000" b="1" dirty="0" smtClean="0">
                          <a:latin typeface="Calibri"/>
                          <a:ea typeface="Calibri"/>
                          <a:cs typeface="Times New Roman"/>
                        </a:rPr>
                        <a:t>Mode</a:t>
                      </a:r>
                      <a:r>
                        <a:rPr lang="en-US" sz="2000" b="1" baseline="0" dirty="0" smtClean="0">
                          <a:latin typeface="Calibri"/>
                          <a:ea typeface="Calibri"/>
                          <a:cs typeface="Times New Roman"/>
                        </a:rPr>
                        <a:t> of delivery</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dirty="0">
                          <a:latin typeface="Calibri"/>
                          <a:ea typeface="Times New Roman"/>
                          <a:cs typeface="Times New Roman"/>
                        </a:rPr>
                        <a:t>No. Of cases</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a:latin typeface="Calibri"/>
                          <a:ea typeface="Times New Roman"/>
                          <a:cs typeface="Times New Roman"/>
                        </a:rPr>
                        <a:t>Percentage</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011">
                <a:tc>
                  <a:txBody>
                    <a:bodyPr/>
                    <a:lstStyle/>
                    <a:p>
                      <a:pPr marL="0" marR="0" algn="ctr">
                        <a:lnSpc>
                          <a:spcPct val="115000"/>
                        </a:lnSpc>
                        <a:spcBef>
                          <a:spcPts val="0"/>
                        </a:spcBef>
                        <a:spcAft>
                          <a:spcPts val="0"/>
                        </a:spcAft>
                      </a:pPr>
                      <a:r>
                        <a:rPr lang="en-US" sz="2000" dirty="0" smtClean="0">
                          <a:latin typeface="Calibri"/>
                          <a:ea typeface="Calibri"/>
                          <a:cs typeface="Times New Roman"/>
                        </a:rPr>
                        <a:t>LSCS</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65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50%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011">
                <a:tc>
                  <a:txBody>
                    <a:bodyPr/>
                    <a:lstStyle/>
                    <a:p>
                      <a:pPr marL="0" marR="0" algn="ctr">
                        <a:lnSpc>
                          <a:spcPct val="115000"/>
                        </a:lnSpc>
                        <a:spcBef>
                          <a:spcPts val="0"/>
                        </a:spcBef>
                        <a:spcAft>
                          <a:spcPts val="0"/>
                        </a:spcAft>
                      </a:pPr>
                      <a:r>
                        <a:rPr lang="en-US" sz="2000" dirty="0" smtClean="0">
                          <a:latin typeface="Calibri"/>
                          <a:ea typeface="Calibri"/>
                          <a:cs typeface="Times New Roman"/>
                        </a:rPr>
                        <a:t>Vaginal</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65</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Times New Roman"/>
                          <a:cs typeface="Times New Roman"/>
                        </a:rPr>
                        <a:t>50%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011">
                <a:tc gridSpan="3">
                  <a:txBody>
                    <a:bodyPr/>
                    <a:lstStyle/>
                    <a:p>
                      <a:pPr marL="0" marR="0">
                        <a:lnSpc>
                          <a:spcPct val="115000"/>
                        </a:lnSpc>
                        <a:spcBef>
                          <a:spcPts val="0"/>
                        </a:spcBef>
                        <a:spcAft>
                          <a:spcPts val="0"/>
                        </a:spcAft>
                      </a:pPr>
                      <a:r>
                        <a:rPr lang="en-US" sz="2000" b="1" dirty="0">
                          <a:latin typeface="Calibri"/>
                          <a:ea typeface="Times New Roman"/>
                          <a:cs typeface="Times New Roman"/>
                        </a:rPr>
                        <a:t>T</a:t>
                      </a:r>
                      <a:r>
                        <a:rPr lang="en-US" sz="2000" dirty="0">
                          <a:latin typeface="Calibri"/>
                          <a:ea typeface="Times New Roman"/>
                          <a:cs typeface="Times New Roman"/>
                        </a:rPr>
                        <a:t>otal                                                </a:t>
                      </a:r>
                      <a:r>
                        <a:rPr lang="en-US" sz="2000" dirty="0" smtClean="0">
                          <a:latin typeface="Calibri"/>
                          <a:ea typeface="Times New Roman"/>
                          <a:cs typeface="Times New Roman"/>
                        </a:rPr>
                        <a:t>130                                </a:t>
                      </a:r>
                      <a:r>
                        <a:rPr lang="en-US" sz="2000" dirty="0">
                          <a:latin typeface="Calibri"/>
                          <a:ea typeface="Times New Roman"/>
                          <a:cs typeface="Times New Roman"/>
                        </a:rPr>
                        <a:t>100%</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extBox 9"/>
          <p:cNvSpPr txBox="1"/>
          <p:nvPr/>
        </p:nvSpPr>
        <p:spPr>
          <a:xfrm>
            <a:off x="304800" y="228600"/>
            <a:ext cx="8229600" cy="461665"/>
          </a:xfrm>
          <a:prstGeom prst="rect">
            <a:avLst/>
          </a:prstGeom>
          <a:noFill/>
        </p:spPr>
        <p:txBody>
          <a:bodyPr wrap="square" rtlCol="0">
            <a:spAutoFit/>
          </a:bodyPr>
          <a:lstStyle/>
          <a:p>
            <a:r>
              <a:rPr lang="en-US" sz="2400" b="1" dirty="0" smtClean="0">
                <a:solidFill>
                  <a:srgbClr val="FFFF00"/>
                </a:solidFill>
              </a:rPr>
              <a:t>Table.3. </a:t>
            </a:r>
            <a:r>
              <a:rPr lang="en-IN" sz="2400" b="1" dirty="0" smtClean="0"/>
              <a:t>Distribution on the basis of presence of cord in USG</a:t>
            </a:r>
            <a:endParaRPr lang="en-US" sz="2400" dirty="0">
              <a:solidFill>
                <a:srgbClr val="FFFF00"/>
              </a:solidFill>
            </a:endParaRPr>
          </a:p>
        </p:txBody>
      </p:sp>
      <p:graphicFrame>
        <p:nvGraphicFramePr>
          <p:cNvPr id="4194305" name="Content Placeholder 7"/>
          <p:cNvGraphicFramePr>
            <a:graphicFrameLocks noGrp="1"/>
          </p:cNvGraphicFramePr>
          <p:nvPr>
            <p:ph idx="1"/>
          </p:nvPr>
        </p:nvGraphicFramePr>
        <p:xfrm>
          <a:off x="685799" y="1142999"/>
          <a:ext cx="6019801" cy="1981202"/>
        </p:xfrm>
        <a:graphic>
          <a:graphicData uri="http://schemas.openxmlformats.org/drawingml/2006/table">
            <a:tbl>
              <a:tblPr/>
              <a:tblGrid>
                <a:gridCol w="1881188"/>
                <a:gridCol w="1881188"/>
                <a:gridCol w="2257425"/>
              </a:tblGrid>
              <a:tr h="751835">
                <a:tc>
                  <a:txBody>
                    <a:bodyPr/>
                    <a:lstStyle/>
                    <a:p>
                      <a:pPr marL="0" marR="0" algn="ctr">
                        <a:lnSpc>
                          <a:spcPct val="115000"/>
                        </a:lnSpc>
                        <a:spcBef>
                          <a:spcPts val="0"/>
                        </a:spcBef>
                        <a:spcAft>
                          <a:spcPts val="0"/>
                        </a:spcAft>
                      </a:pP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dirty="0" smtClean="0">
                          <a:latin typeface="Calibri"/>
                          <a:ea typeface="Calibri"/>
                          <a:cs typeface="Times New Roman"/>
                        </a:rPr>
                        <a:t>USG</a:t>
                      </a:r>
                      <a:r>
                        <a:rPr lang="en-US" sz="2000" b="1" baseline="0" dirty="0" smtClean="0">
                          <a:latin typeface="Calibri"/>
                          <a:ea typeface="Calibri"/>
                          <a:cs typeface="Times New Roman"/>
                        </a:rPr>
                        <a:t> </a:t>
                      </a:r>
                      <a:r>
                        <a:rPr lang="en-US" sz="2000" b="1" baseline="0" dirty="0" err="1" smtClean="0">
                          <a:latin typeface="Calibri"/>
                          <a:ea typeface="Calibri"/>
                          <a:cs typeface="Times New Roman"/>
                        </a:rPr>
                        <a:t>avialable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Calibri"/>
                          <a:ea typeface="Calibri"/>
                          <a:cs typeface="Times New Roman"/>
                        </a:rPr>
                        <a:t>presence</a:t>
                      </a:r>
                      <a:r>
                        <a:rPr lang="en-US" sz="2000" b="1" baseline="0" dirty="0" smtClean="0">
                          <a:latin typeface="Calibri"/>
                          <a:ea typeface="Calibri"/>
                          <a:cs typeface="Times New Roman"/>
                        </a:rPr>
                        <a:t> of cord</a:t>
                      </a:r>
                      <a:endParaRPr lang="en-US" sz="20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789">
                <a:tc>
                  <a:txBody>
                    <a:bodyPr/>
                    <a:lstStyle/>
                    <a:p>
                      <a:pPr marL="0" marR="0" algn="ctr">
                        <a:lnSpc>
                          <a:spcPct val="115000"/>
                        </a:lnSpc>
                        <a:spcBef>
                          <a:spcPts val="0"/>
                        </a:spcBef>
                        <a:spcAft>
                          <a:spcPts val="0"/>
                        </a:spcAft>
                      </a:pPr>
                      <a:r>
                        <a:rPr lang="en-US" sz="2000" dirty="0" smtClean="0">
                          <a:latin typeface="Calibri"/>
                          <a:ea typeface="Calibri"/>
                          <a:cs typeface="Times New Roman"/>
                        </a:rPr>
                        <a:t>YES</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81</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73</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789">
                <a:tc>
                  <a:txBody>
                    <a:bodyPr/>
                    <a:lstStyle/>
                    <a:p>
                      <a:pPr marL="0" marR="0" algn="ctr">
                        <a:lnSpc>
                          <a:spcPct val="115000"/>
                        </a:lnSpc>
                        <a:spcBef>
                          <a:spcPts val="0"/>
                        </a:spcBef>
                        <a:spcAft>
                          <a:spcPts val="0"/>
                        </a:spcAft>
                      </a:pPr>
                      <a:r>
                        <a:rPr lang="en-US" sz="2000" dirty="0" smtClean="0">
                          <a:latin typeface="Calibri"/>
                          <a:ea typeface="Calibri"/>
                          <a:cs typeface="Times New Roman"/>
                        </a:rPr>
                        <a:t>NO</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49</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789">
                <a:tc gridSpan="3">
                  <a:txBody>
                    <a:bodyPr/>
                    <a:lstStyle/>
                    <a:p>
                      <a:pPr marL="0" marR="0">
                        <a:lnSpc>
                          <a:spcPct val="115000"/>
                        </a:lnSpc>
                        <a:spcBef>
                          <a:spcPts val="0"/>
                        </a:spcBef>
                        <a:spcAft>
                          <a:spcPts val="0"/>
                        </a:spcAft>
                      </a:pPr>
                      <a:r>
                        <a:rPr lang="en-US" sz="2000" b="1" dirty="0">
                          <a:latin typeface="Calibri"/>
                          <a:ea typeface="Times New Roman"/>
                          <a:cs typeface="Times New Roman"/>
                        </a:rPr>
                        <a:t>T</a:t>
                      </a:r>
                      <a:r>
                        <a:rPr lang="en-US" sz="2000" dirty="0">
                          <a:latin typeface="Calibri"/>
                          <a:ea typeface="Times New Roman"/>
                          <a:cs typeface="Times New Roman"/>
                        </a:rPr>
                        <a:t>otal                                        </a:t>
                      </a:r>
                      <a:r>
                        <a:rPr lang="en-US" sz="2000" dirty="0" smtClean="0">
                          <a:latin typeface="Calibri"/>
                          <a:ea typeface="Times New Roman"/>
                          <a:cs typeface="Times New Roman"/>
                        </a:rPr>
                        <a:t>                             </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IN"/>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835</Words>
  <Application>Microsoft Office PowerPoint</Application>
  <PresentationFormat>On-screen Show (4:3)</PresentationFormat>
  <Paragraphs>176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Table 4: distribution on the basis of number of loops</vt:lpstr>
      <vt:lpstr>Table 6: distribution on the basis of NICU admission in view of mode of delivery</vt:lpstr>
      <vt:lpstr>Table 8: distribution on the basis of APGAR score in vaginal delivery</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30</cp:revision>
  <dcterms:created xsi:type="dcterms:W3CDTF">2006-08-15T13:00:00Z</dcterms:created>
  <dcterms:modified xsi:type="dcterms:W3CDTF">2021-09-15T17:38:09Z</dcterms:modified>
</cp:coreProperties>
</file>