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87" r:id="rId2"/>
    <p:sldId id="289" r:id="rId3"/>
    <p:sldId id="291" r:id="rId4"/>
    <p:sldId id="292" r:id="rId5"/>
    <p:sldId id="293" r:id="rId6"/>
    <p:sldId id="294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5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6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65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61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65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9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6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27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953000"/>
          </a:xfrm>
        </p:spPr>
        <p:txBody>
          <a:bodyPr>
            <a:normAutofit fontScale="8875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C000"/>
                </a:solidFill>
              </a:rPr>
              <a:t>PT. JAWAHARLAL NEHRU MEMORIAL MEDICAL COLLEGE AND  DR.BHIMRAO AMBEDKAR MEMORIAL HOSPITAL ,RAIPUR (CHHATISGARH)</a:t>
            </a:r>
            <a:r>
              <a:rPr lang="en-IN" sz="1800" b="1" dirty="0" smtClean="0"/>
              <a:t> </a:t>
            </a:r>
          </a:p>
          <a:p>
            <a:r>
              <a:rPr lang="en-IN" sz="3000" b="1" dirty="0" smtClean="0"/>
              <a:t>To study the thyroid hormone profile in women presenting with AUB</a:t>
            </a:r>
            <a:r>
              <a:rPr lang="en-US" sz="3000" b="1" dirty="0" smtClean="0"/>
              <a:t> at gynecology </a:t>
            </a:r>
            <a:r>
              <a:rPr lang="en-US" sz="3000" b="1" dirty="0" smtClean="0"/>
              <a:t>OPD</a:t>
            </a:r>
            <a:r>
              <a:rPr lang="en-US" sz="3000" b="1" dirty="0" smtClean="0"/>
              <a:t> DR. </a:t>
            </a:r>
            <a:r>
              <a:rPr lang="en-US" sz="3000" b="1" dirty="0" smtClean="0"/>
              <a:t>BRAMH Raipur.</a:t>
            </a:r>
            <a:r>
              <a:rPr lang="en-IN" sz="3000" b="1" dirty="0" smtClean="0"/>
              <a:t> 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Guide-DR. </a:t>
            </a:r>
            <a:r>
              <a:rPr lang="en-US" sz="2400" b="1" dirty="0" err="1" smtClean="0">
                <a:solidFill>
                  <a:srgbClr val="FFFF00"/>
                </a:solidFill>
              </a:rPr>
              <a:t>Jyoti</a:t>
            </a:r>
            <a:r>
              <a:rPr lang="en-US" sz="2400" b="1" dirty="0" smtClean="0">
                <a:solidFill>
                  <a:srgbClr val="FFFF00"/>
                </a:solidFill>
              </a:rPr>
              <a:t>  </a:t>
            </a:r>
            <a:r>
              <a:rPr lang="en-US" sz="2400" b="1" dirty="0" err="1" smtClean="0">
                <a:solidFill>
                  <a:srgbClr val="FFFF00"/>
                </a:solidFill>
              </a:rPr>
              <a:t>Jaiswal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Co-guide- Dr. </a:t>
            </a:r>
            <a:r>
              <a:rPr lang="en-US" sz="2400" b="1" dirty="0" err="1" smtClean="0">
                <a:solidFill>
                  <a:srgbClr val="FFFF00"/>
                </a:solidFill>
              </a:rPr>
              <a:t>Smrity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Naik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Presented by DR. </a:t>
            </a:r>
            <a:r>
              <a:rPr lang="en-US" sz="2400" b="1" dirty="0" err="1" smtClean="0">
                <a:solidFill>
                  <a:srgbClr val="FFFF00"/>
                </a:solidFill>
              </a:rPr>
              <a:t>Shweta</a:t>
            </a:r>
            <a:r>
              <a:rPr lang="en-US" sz="2400" b="1" dirty="0" smtClean="0">
                <a:solidFill>
                  <a:srgbClr val="FFFF00"/>
                </a:solidFill>
              </a:rPr>
              <a:t> Yadav</a:t>
            </a:r>
          </a:p>
          <a:p>
            <a:pPr marL="0" indent="0" algn="ctr">
              <a:buNone/>
            </a:pPr>
            <a:endParaRPr lang="en-US" sz="3000" dirty="0" smtClean="0">
              <a:solidFill>
                <a:srgbClr val="FFC000"/>
              </a:solidFill>
            </a:endParaRPr>
          </a:p>
          <a:p>
            <a:pPr marL="0" indent="0" algn="ctr">
              <a:buNone/>
            </a:pPr>
            <a:endParaRPr lang="en-IN" sz="3600" dirty="0">
              <a:solidFill>
                <a:srgbClr val="FFC000"/>
              </a:solidFill>
            </a:endParaRPr>
          </a:p>
        </p:txBody>
      </p:sp>
      <p:pic>
        <p:nvPicPr>
          <p:cNvPr id="2097152" name="Picture 2" descr="C:\Users\Lenovo-G570\Desktop\IMG-20200220-WA00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1"/>
            <a:ext cx="8305800" cy="2590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-228600" y="0"/>
            <a:ext cx="8229600" cy="914400"/>
          </a:xfrm>
        </p:spPr>
        <p:txBody>
          <a:bodyPr>
            <a:normAutofit/>
          </a:bodyPr>
          <a:lstStyle/>
          <a:p>
            <a:r>
              <a:rPr lang="en-IN" sz="2800" b="1" dirty="0" smtClean="0"/>
              <a:t>Table 6: Menstrual Pattern of AUB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4194312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914399"/>
          <a:ext cx="8382000" cy="2288393"/>
        </p:xfrm>
        <a:graphic>
          <a:graphicData uri="http://schemas.openxmlformats.org/drawingml/2006/table">
            <a:tbl>
              <a:tblPr/>
              <a:tblGrid>
                <a:gridCol w="5257800"/>
                <a:gridCol w="1752600"/>
                <a:gridCol w="1371600"/>
              </a:tblGrid>
              <a:tr h="5334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Menstrual Pattern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n-US" sz="2000" b="1" dirty="0" smtClean="0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. Of cases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Percentage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Amenorrhea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04%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HMB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52%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infrequent menstrual </a:t>
                      </a: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bleeding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15%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frequent menstrual </a:t>
                      </a: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bleeding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20%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9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Light menstrual </a:t>
                      </a: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bleeding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09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09%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48610" name="Rectangle 7"/>
          <p:cNvSpPr/>
          <p:nvPr/>
        </p:nvSpPr>
        <p:spPr>
          <a:xfrm>
            <a:off x="381000" y="3581400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/>
              <a:t>Table 7: Endometrial thickness in USG</a:t>
            </a:r>
            <a:r>
              <a:rPr lang="en-IN" sz="2400" dirty="0" smtClean="0"/>
              <a:t> </a:t>
            </a:r>
            <a:endParaRPr lang="en-US" sz="2400" dirty="0"/>
          </a:p>
        </p:txBody>
      </p:sp>
      <p:graphicFrame>
        <p:nvGraphicFramePr>
          <p:cNvPr id="4194313" name="Table 8"/>
          <p:cNvGraphicFramePr>
            <a:graphicFrameLocks noGrp="1"/>
          </p:cNvGraphicFramePr>
          <p:nvPr/>
        </p:nvGraphicFramePr>
        <p:xfrm>
          <a:off x="609600" y="4191000"/>
          <a:ext cx="7924801" cy="2209801"/>
        </p:xfrm>
        <a:graphic>
          <a:graphicData uri="http://schemas.openxmlformats.org/drawingml/2006/table">
            <a:tbl>
              <a:tblPr/>
              <a:tblGrid>
                <a:gridCol w="2798167"/>
                <a:gridCol w="2563317"/>
                <a:gridCol w="2563317"/>
              </a:tblGrid>
              <a:tr h="4377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Endometrial thickness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No. Of cases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Percentage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7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Less than 5 mm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29%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7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5.1-10 mm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49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49%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7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10.1- 15mm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17%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&gt;15.1 mm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05%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extBox 4"/>
          <p:cNvSpPr txBox="1"/>
          <p:nvPr/>
        </p:nvSpPr>
        <p:spPr>
          <a:xfrm>
            <a:off x="457200" y="304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Table 8 : Types of Abnormalities in AUB</a:t>
            </a:r>
            <a:endParaRPr lang="en-US" sz="2400" dirty="0">
              <a:solidFill>
                <a:srgbClr val="FFFF00"/>
              </a:solidFill>
            </a:endParaRPr>
          </a:p>
        </p:txBody>
      </p:sp>
      <p:graphicFrame>
        <p:nvGraphicFramePr>
          <p:cNvPr id="4194314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229600" cy="5047488"/>
        </p:xfrm>
        <a:graphic>
          <a:graphicData uri="http://schemas.openxmlformats.org/drawingml/2006/table">
            <a:tbl>
              <a:tblPr/>
              <a:tblGrid>
                <a:gridCol w="3481574"/>
                <a:gridCol w="2124331"/>
                <a:gridCol w="2623695"/>
              </a:tblGrid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Abnormility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Times New Roman"/>
                          <a:cs typeface="Times New Roman"/>
                        </a:rPr>
                        <a:t>No. Of cases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Times New Roman"/>
                          <a:cs typeface="Times New Roman"/>
                        </a:rPr>
                        <a:t>Percentage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AUB-L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37%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AUB-A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17%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AUB-O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13%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AUB-M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             </a:t>
                      </a: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10%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                    </a:t>
                      </a: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AUB-E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00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  00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AUB-P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02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02%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AUB-A,M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03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03%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AUB-L,M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01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01%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AUB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15%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AUB-P,O,M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01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01%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48613" name="Rectangle 1"/>
          <p:cNvSpPr>
            <a:spLocks noChangeArrowheads="1"/>
          </p:cNvSpPr>
          <p:nvPr/>
        </p:nvSpPr>
        <p:spPr bwMode="auto">
          <a:xfrm>
            <a:off x="0" y="1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9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Relation of thyroid disorder with type of abnormal  uterine bleeding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94315" name="Table 5"/>
          <p:cNvGraphicFramePr>
            <a:graphicFrameLocks noGrp="1"/>
          </p:cNvGraphicFramePr>
          <p:nvPr/>
        </p:nvGraphicFramePr>
        <p:xfrm>
          <a:off x="1" y="838201"/>
          <a:ext cx="9143999" cy="2362199"/>
        </p:xfrm>
        <a:graphic>
          <a:graphicData uri="http://schemas.openxmlformats.org/drawingml/2006/table">
            <a:tbl>
              <a:tblPr/>
              <a:tblGrid>
                <a:gridCol w="2221906"/>
                <a:gridCol w="3039076"/>
                <a:gridCol w="3883017"/>
              </a:tblGrid>
              <a:tr h="558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b="1" dirty="0" smtClean="0">
                          <a:latin typeface="Calibri"/>
                          <a:ea typeface="Times New Roman"/>
                          <a:cs typeface="Times New Roman"/>
                        </a:rPr>
                        <a:t>TYPES  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OF AUB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HYPOTHYROIDISM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HYPERTHYROIDISM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AUB-L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AUB-A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08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AUB-O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04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AUB-M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02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AUB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03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45080" algn="l"/>
                        </a:tabLs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676400" y="32004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Table no. 10-menstrual pattern in thyroid disorder</a:t>
            </a:r>
            <a:endParaRPr lang="en-IN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228600" y="3886200"/>
          <a:ext cx="8763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0"/>
                <a:gridCol w="2921000"/>
                <a:gridCol w="2921000"/>
              </a:tblGrid>
              <a:tr h="460489">
                <a:tc>
                  <a:txBody>
                    <a:bodyPr/>
                    <a:lstStyle/>
                    <a:p>
                      <a:r>
                        <a:rPr lang="en-IN" dirty="0" smtClean="0"/>
                        <a:t>Menstrual pattern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Hypothyroidism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Hyperthyroidism</a:t>
                      </a:r>
                      <a:endParaRPr lang="en-IN" dirty="0"/>
                    </a:p>
                  </a:txBody>
                  <a:tcPr/>
                </a:tc>
              </a:tr>
              <a:tr h="805856">
                <a:tc>
                  <a:txBody>
                    <a:bodyPr/>
                    <a:lstStyle/>
                    <a:p>
                      <a:r>
                        <a:rPr lang="en-IN" dirty="0" smtClean="0"/>
                        <a:t>Heavy</a:t>
                      </a:r>
                      <a:r>
                        <a:rPr lang="en-IN" baseline="0" dirty="0" smtClean="0"/>
                        <a:t> and prolonged menses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03</a:t>
                      </a:r>
                      <a:endParaRPr lang="en-IN" dirty="0"/>
                    </a:p>
                  </a:txBody>
                  <a:tcPr/>
                </a:tc>
              </a:tr>
              <a:tr h="466885">
                <a:tc>
                  <a:txBody>
                    <a:bodyPr/>
                    <a:lstStyle/>
                    <a:p>
                      <a:r>
                        <a:rPr lang="en-IN" baseline="0" dirty="0" smtClean="0"/>
                        <a:t>Frequent  </a:t>
                      </a:r>
                      <a:r>
                        <a:rPr lang="en-IN" dirty="0" smtClean="0"/>
                        <a:t>bleeding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07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00</a:t>
                      </a:r>
                      <a:endParaRPr lang="en-IN" dirty="0"/>
                    </a:p>
                  </a:txBody>
                  <a:tcPr/>
                </a:tc>
              </a:tr>
              <a:tr h="466885">
                <a:tc>
                  <a:txBody>
                    <a:bodyPr/>
                    <a:lstStyle/>
                    <a:p>
                      <a:r>
                        <a:rPr lang="en-IN" dirty="0" smtClean="0"/>
                        <a:t>Infrequent  bleeding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03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04</a:t>
                      </a:r>
                      <a:endParaRPr lang="en-IN" dirty="0"/>
                    </a:p>
                  </a:txBody>
                  <a:tcPr/>
                </a:tc>
              </a:tr>
              <a:tr h="466885">
                <a:tc>
                  <a:txBody>
                    <a:bodyPr/>
                    <a:lstStyle/>
                    <a:p>
                      <a:r>
                        <a:rPr lang="en-IN" dirty="0" smtClean="0"/>
                        <a:t>Total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07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943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There is significant association between thyroid </a:t>
            </a:r>
            <a:r>
              <a:rPr lang="en-US" sz="2800" dirty="0" err="1" smtClean="0"/>
              <a:t>disorde</a:t>
            </a:r>
            <a:r>
              <a:rPr lang="en-US" sz="2800" dirty="0" smtClean="0"/>
              <a:t> and AUB, AUB is more common in </a:t>
            </a:r>
            <a:r>
              <a:rPr lang="en-US" sz="2800" dirty="0" err="1" smtClean="0"/>
              <a:t>hypothyrodism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Work up of any patient  with AUB  should essentially undergo TSH level </a:t>
            </a:r>
            <a:r>
              <a:rPr lang="en-US" sz="2800" dirty="0" err="1" smtClean="0"/>
              <a:t>alongwith</a:t>
            </a:r>
            <a:r>
              <a:rPr lang="en-US" sz="2800" dirty="0" smtClean="0"/>
              <a:t> T3, T4, otherwise subclinical hypothyroidism may be missed if only TSH levels are measured. </a:t>
            </a:r>
          </a:p>
          <a:p>
            <a:r>
              <a:rPr lang="en-US" sz="2800" dirty="0" smtClean="0"/>
              <a:t>Incidence of AUB increases with AGE.</a:t>
            </a:r>
          </a:p>
          <a:p>
            <a:r>
              <a:rPr lang="en-US" sz="2800" dirty="0" err="1" smtClean="0"/>
              <a:t>Multiparous</a:t>
            </a:r>
            <a:r>
              <a:rPr lang="en-US" sz="2800" dirty="0" smtClean="0"/>
              <a:t> women are more commonly affected. </a:t>
            </a:r>
          </a:p>
          <a:p>
            <a:r>
              <a:rPr lang="en-IN" sz="2800" dirty="0" smtClean="0"/>
              <a:t>Frequent complains were heavy menstrual bleeding, generalized weakness, lethargy.</a:t>
            </a:r>
          </a:p>
          <a:p>
            <a:r>
              <a:rPr lang="en-IN" sz="2800" dirty="0" smtClean="0"/>
              <a:t>Cases affected with thyroid dysfunction if given treatment can avoid  hormonal and surgical intervention.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US" dirty="0" smtClean="0"/>
          </a:p>
        </p:txBody>
      </p:sp>
      <p:sp>
        <p:nvSpPr>
          <p:cNvPr id="1048615" name="TextBox 3"/>
          <p:cNvSpPr txBox="1"/>
          <p:nvPr/>
        </p:nvSpPr>
        <p:spPr>
          <a:xfrm>
            <a:off x="685800" y="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DISCUSSION AND CONCLUSION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6096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135563"/>
          </a:xfrm>
        </p:spPr>
        <p:txBody>
          <a:bodyPr>
            <a:noAutofit/>
          </a:bodyPr>
          <a:lstStyle/>
          <a:p>
            <a:pPr lvl="0"/>
            <a:r>
              <a:rPr lang="en-US" sz="2400" dirty="0" err="1" smtClean="0"/>
              <a:t>Byna</a:t>
            </a:r>
            <a:r>
              <a:rPr lang="en-US" sz="2400" dirty="0" smtClean="0"/>
              <a:t> P. et al. Thyroid abnormality in </a:t>
            </a:r>
            <a:r>
              <a:rPr lang="en-US" sz="2400" dirty="0" err="1" smtClean="0"/>
              <a:t>perimenopausal</a:t>
            </a:r>
            <a:r>
              <a:rPr lang="en-US" sz="2400" dirty="0" smtClean="0"/>
              <a:t> women with abnormal uterine bleeding International journals of Research in Medical Sciences 2015 nov;3(11):3250-325.</a:t>
            </a:r>
            <a:endParaRPr lang="en-IN" sz="2400" dirty="0" smtClean="0"/>
          </a:p>
          <a:p>
            <a:pPr lvl="0"/>
            <a:r>
              <a:rPr lang="en-US" sz="2400" dirty="0" err="1" smtClean="0"/>
              <a:t>Mohanadhanpal</a:t>
            </a:r>
            <a:r>
              <a:rPr lang="en-US" sz="2400" dirty="0" smtClean="0"/>
              <a:t>, </a:t>
            </a:r>
            <a:r>
              <a:rPr lang="en-US" sz="2400" dirty="0" err="1" smtClean="0"/>
              <a:t>Nesse</a:t>
            </a:r>
            <a:r>
              <a:rPr lang="en-US" sz="2400" dirty="0" smtClean="0"/>
              <a:t> R, </a:t>
            </a:r>
            <a:r>
              <a:rPr lang="en-US" sz="2400" dirty="0" err="1" smtClean="0"/>
              <a:t>Pudubidri</a:t>
            </a:r>
            <a:r>
              <a:rPr lang="en-US" sz="2400" dirty="0" smtClean="0"/>
              <a:t> VG, </a:t>
            </a:r>
            <a:r>
              <a:rPr lang="en-US" sz="2400" dirty="0" err="1" smtClean="0"/>
              <a:t>Alben</a:t>
            </a:r>
            <a:r>
              <a:rPr lang="en-US" sz="2400" dirty="0" smtClean="0"/>
              <a:t> JR et al Abnormal uterine bleeding Am </a:t>
            </a:r>
            <a:r>
              <a:rPr lang="en-US" sz="2400" dirty="0" err="1" smtClean="0"/>
              <a:t>FamPhys</a:t>
            </a:r>
            <a:r>
              <a:rPr lang="en-US" sz="2400" dirty="0" smtClean="0"/>
              <a:t>, William  J </a:t>
            </a:r>
            <a:r>
              <a:rPr lang="en-US" sz="2400" dirty="0" err="1" smtClean="0"/>
              <a:t>Butler,Yu</a:t>
            </a:r>
            <a:r>
              <a:rPr lang="en-US" sz="2400" dirty="0" smtClean="0"/>
              <a:t> Sun. </a:t>
            </a:r>
            <a:endParaRPr lang="en-IN" sz="2400" dirty="0" smtClean="0"/>
          </a:p>
          <a:p>
            <a:pPr lvl="0"/>
            <a:r>
              <a:rPr lang="en-US" sz="2400" dirty="0" err="1" smtClean="0"/>
              <a:t>Talukdar</a:t>
            </a:r>
            <a:r>
              <a:rPr lang="en-US" sz="2400" dirty="0" smtClean="0"/>
              <a:t> B, </a:t>
            </a:r>
            <a:r>
              <a:rPr lang="en-US" sz="2400" dirty="0" err="1" smtClean="0"/>
              <a:t>Mahels</a:t>
            </a:r>
            <a:r>
              <a:rPr lang="en-US" sz="2400" dirty="0" smtClean="0"/>
              <a:t> S.2016.</a:t>
            </a:r>
            <a:endParaRPr lang="en-IN" sz="2400" dirty="0" smtClean="0"/>
          </a:p>
          <a:p>
            <a:pPr lvl="0"/>
            <a:r>
              <a:rPr lang="en-US" sz="2400" dirty="0" smtClean="0"/>
              <a:t>FIGO recommendation on terminologies  Ian S. Fraser. </a:t>
            </a:r>
            <a:endParaRPr lang="en-IN" sz="2400" dirty="0" smtClean="0"/>
          </a:p>
          <a:p>
            <a:r>
              <a:rPr lang="en-US" sz="2400" dirty="0" smtClean="0"/>
              <a:t>7th June 2011 FIGO has approved new classification PALM COEIN  classification.</a:t>
            </a:r>
            <a:endParaRPr lang="en-IN" sz="2400" dirty="0" smtClean="0"/>
          </a:p>
          <a:p>
            <a:pPr lvl="0"/>
            <a:r>
              <a:rPr lang="en-US" sz="2400" dirty="0" smtClean="0"/>
              <a:t>Sharma N Sharma thyroid profile in menstrual disorders 2012;14(1):14-7</a:t>
            </a:r>
            <a:endParaRPr lang="en-IN" sz="2400" dirty="0" smtClean="0"/>
          </a:p>
          <a:p>
            <a:pPr lvl="0"/>
            <a:r>
              <a:rPr lang="en-US" sz="2400" dirty="0" err="1" smtClean="0"/>
              <a:t>Gowri</a:t>
            </a:r>
            <a:r>
              <a:rPr lang="en-US" sz="2400" dirty="0" smtClean="0"/>
              <a:t> M, et al thyroid function test in women with AUB.2014;3(1):54-7</a:t>
            </a:r>
            <a:endParaRPr lang="en-IN" sz="2400" dirty="0" smtClean="0"/>
          </a:p>
          <a:p>
            <a:pPr lvl="0"/>
            <a:endParaRPr lang="en-IN" sz="2400" dirty="0" smtClean="0"/>
          </a:p>
          <a:p>
            <a:endParaRPr lang="en-IN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9372600"/>
          </a:xfrm>
        </p:spPr>
        <p:txBody>
          <a:bodyPr>
            <a:noAutofit/>
          </a:bodyPr>
          <a:lstStyle/>
          <a:p>
            <a:r>
              <a:rPr lang="en-IN" sz="2800" dirty="0" smtClean="0"/>
              <a:t>AUB is defined as any bleeding pattern that differs in the regularity, frequency, duration and amount from a pattern observed during a normal menstrual cycle or menopause. </a:t>
            </a:r>
          </a:p>
          <a:p>
            <a:r>
              <a:rPr lang="en-IN" sz="2800" dirty="0" smtClean="0"/>
              <a:t>worldwide  incidence of AUB is 10- 30 %.</a:t>
            </a:r>
            <a:endParaRPr lang="en-US" sz="2800" dirty="0" smtClean="0">
              <a:solidFill>
                <a:srgbClr val="FFFF00"/>
              </a:solidFill>
            </a:endParaRPr>
          </a:p>
          <a:p>
            <a:r>
              <a:rPr lang="en-IN" sz="2800" dirty="0" smtClean="0"/>
              <a:t>It is presented in the form of heavy menstrual bleeding (HMB), infrequent menstrual bleeding and frequent menstrual bleeding. </a:t>
            </a:r>
          </a:p>
          <a:p>
            <a:r>
              <a:rPr lang="en-IN" sz="2800" dirty="0" smtClean="0"/>
              <a:t>AUB includes both structural and non-structural causes.</a:t>
            </a:r>
          </a:p>
          <a:p>
            <a:r>
              <a:rPr lang="en-IN" sz="2800" dirty="0" smtClean="0"/>
              <a:t>Structural causes are PALM i.e. </a:t>
            </a:r>
            <a:r>
              <a:rPr lang="en-IN" sz="2800" b="1" dirty="0" smtClean="0"/>
              <a:t>p</a:t>
            </a:r>
            <a:r>
              <a:rPr lang="en-IN" sz="2800" dirty="0" smtClean="0"/>
              <a:t>olyp</a:t>
            </a:r>
            <a:r>
              <a:rPr lang="en-IN" sz="2800" b="1" dirty="0" smtClean="0"/>
              <a:t>, </a:t>
            </a:r>
            <a:r>
              <a:rPr lang="en-IN" sz="2800" b="1" dirty="0" err="1" smtClean="0"/>
              <a:t>a</a:t>
            </a:r>
            <a:r>
              <a:rPr lang="en-IN" sz="2800" dirty="0" err="1" smtClean="0"/>
              <a:t>denomyosis</a:t>
            </a:r>
            <a:r>
              <a:rPr lang="en-IN" sz="2800" dirty="0" smtClean="0"/>
              <a:t>, </a:t>
            </a:r>
            <a:r>
              <a:rPr lang="en-IN" sz="2800" b="1" dirty="0" err="1" smtClean="0"/>
              <a:t>l</a:t>
            </a:r>
            <a:r>
              <a:rPr lang="en-IN" sz="2800" dirty="0" err="1" smtClean="0"/>
              <a:t>eiomyomas</a:t>
            </a:r>
            <a:r>
              <a:rPr lang="en-IN" sz="2800" dirty="0" smtClean="0"/>
              <a:t>, </a:t>
            </a:r>
            <a:r>
              <a:rPr lang="en-IN" sz="2800" b="1" dirty="0" smtClean="0"/>
              <a:t>m</a:t>
            </a:r>
            <a:r>
              <a:rPr lang="en-IN" sz="2800" dirty="0" smtClean="0"/>
              <a:t>alignancies can be diagnosed with examination and radio </a:t>
            </a:r>
            <a:r>
              <a:rPr lang="en-IN" sz="2800" dirty="0" err="1" smtClean="0"/>
              <a:t>logically.non</a:t>
            </a:r>
            <a:r>
              <a:rPr lang="en-IN" sz="2800" dirty="0" smtClean="0"/>
              <a:t>-structural causes include COEIN i.e. </a:t>
            </a:r>
            <a:r>
              <a:rPr lang="en-IN" sz="2800" b="1" dirty="0" err="1" smtClean="0"/>
              <a:t>c</a:t>
            </a:r>
            <a:r>
              <a:rPr lang="en-IN" sz="2800" dirty="0" err="1" smtClean="0"/>
              <a:t>oagulopathy</a:t>
            </a:r>
            <a:r>
              <a:rPr lang="en-IN" sz="2800" dirty="0" smtClean="0"/>
              <a:t>, </a:t>
            </a:r>
            <a:r>
              <a:rPr lang="en-IN" sz="2800" b="1" dirty="0" err="1" smtClean="0"/>
              <a:t>o</a:t>
            </a:r>
            <a:r>
              <a:rPr lang="en-IN" sz="2800" dirty="0" err="1" smtClean="0"/>
              <a:t>vulatory</a:t>
            </a:r>
            <a:r>
              <a:rPr lang="en-IN" sz="2800" dirty="0" smtClean="0"/>
              <a:t>  </a:t>
            </a:r>
            <a:r>
              <a:rPr lang="en-IN" sz="2800" b="1" dirty="0" smtClean="0"/>
              <a:t>d</a:t>
            </a:r>
            <a:r>
              <a:rPr lang="en-IN" sz="2800" dirty="0" smtClean="0"/>
              <a:t>ysfunction</a:t>
            </a:r>
            <a:r>
              <a:rPr lang="en-IN" sz="2800" b="1" dirty="0" smtClean="0"/>
              <a:t>, e</a:t>
            </a:r>
            <a:r>
              <a:rPr lang="en-IN" sz="2800" dirty="0" smtClean="0"/>
              <a:t>ndometrial causes</a:t>
            </a:r>
            <a:r>
              <a:rPr lang="en-IN" sz="2800" b="1" dirty="0" smtClean="0"/>
              <a:t>, i</a:t>
            </a:r>
            <a:r>
              <a:rPr lang="en-IN" sz="2800" dirty="0" smtClean="0"/>
              <a:t>atrogenic and non-classified causes.</a:t>
            </a:r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</p:txBody>
      </p:sp>
      <p:sp>
        <p:nvSpPr>
          <p:cNvPr id="1048595" name="TextBox 3"/>
          <p:cNvSpPr txBox="1"/>
          <p:nvPr/>
        </p:nvSpPr>
        <p:spPr>
          <a:xfrm>
            <a:off x="2057400" y="1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Introduction</a:t>
            </a:r>
          </a:p>
          <a:p>
            <a:endParaRPr lang="en-US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IN" sz="2800" dirty="0" smtClean="0"/>
              <a:t>Women </a:t>
            </a:r>
            <a:r>
              <a:rPr lang="en-IN" sz="2800" dirty="0" smtClean="0"/>
              <a:t>with HMB have a significant impact on physical, emotional, social, professional and family perspectives</a:t>
            </a:r>
            <a:r>
              <a:rPr lang="en-IN" sz="2800" dirty="0" smtClean="0"/>
              <a:t>.</a:t>
            </a:r>
          </a:p>
          <a:p>
            <a:r>
              <a:rPr lang="en-IN" sz="2800" dirty="0" smtClean="0"/>
              <a:t>Worldwide  incidence of thyroid disorders is 10- 30 </a:t>
            </a:r>
            <a:r>
              <a:rPr lang="en-IN" sz="2800" dirty="0" smtClean="0"/>
              <a:t>%</a:t>
            </a:r>
            <a:endParaRPr lang="en-US" sz="2800" dirty="0" smtClean="0"/>
          </a:p>
          <a:p>
            <a:r>
              <a:rPr lang="en-IN" sz="2800" dirty="0" smtClean="0"/>
              <a:t>Thyroid </a:t>
            </a:r>
            <a:r>
              <a:rPr lang="en-IN" sz="2800" dirty="0" smtClean="0"/>
              <a:t>dysfunction is a cause of </a:t>
            </a:r>
            <a:r>
              <a:rPr lang="en-IN" sz="2800" dirty="0" err="1" smtClean="0"/>
              <a:t>nonstructural</a:t>
            </a:r>
            <a:r>
              <a:rPr lang="en-IN" sz="2800" dirty="0" smtClean="0"/>
              <a:t> AUB. Thyroid is closely linked with the process of ovarian maturation and endometrial hyperplasia.</a:t>
            </a:r>
          </a:p>
          <a:p>
            <a:r>
              <a:rPr lang="en-IN" sz="2800" dirty="0" smtClean="0"/>
              <a:t>Females with thyroid gland abnormality have high chances of menstrual irregularity</a:t>
            </a:r>
            <a:r>
              <a:rPr lang="en-IN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229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b="1" dirty="0" smtClean="0">
                <a:solidFill>
                  <a:srgbClr val="FFFF00"/>
                </a:solidFill>
              </a:rPr>
              <a:t>             AIM &amp; </a:t>
            </a:r>
            <a:r>
              <a:rPr lang="en-IN" sz="4300" b="1" dirty="0" smtClean="0">
                <a:solidFill>
                  <a:srgbClr val="FFFF00"/>
                </a:solidFill>
              </a:rPr>
              <a:t>OBJECTIVE</a:t>
            </a:r>
          </a:p>
          <a:p>
            <a:pPr lvl="0">
              <a:buNone/>
            </a:pPr>
            <a:r>
              <a:rPr lang="en-US" sz="2800" b="1" dirty="0" smtClean="0"/>
              <a:t>To study </a:t>
            </a:r>
            <a:r>
              <a:rPr lang="en-IN" sz="2800" b="1" dirty="0" smtClean="0"/>
              <a:t> thyroid hormone profile in women presenting with AUB</a:t>
            </a:r>
            <a:r>
              <a:rPr lang="en-US" sz="2800" b="1" dirty="0" smtClean="0"/>
              <a:t>.</a:t>
            </a:r>
            <a:r>
              <a:rPr lang="en-IN" sz="2800" b="1" dirty="0" smtClean="0"/>
              <a:t> </a:t>
            </a:r>
          </a:p>
          <a:p>
            <a:pPr lvl="0"/>
            <a:r>
              <a:rPr lang="en-US" sz="2800" dirty="0" smtClean="0"/>
              <a:t>To measure Thyroid hormone levels (T3,T4,FT3,FT4,TSH) in  cases with AUB.</a:t>
            </a:r>
            <a:endParaRPr lang="en-IN" sz="2800" dirty="0" smtClean="0"/>
          </a:p>
          <a:p>
            <a:pPr lvl="0"/>
            <a:r>
              <a:rPr lang="en-US" sz="2800" dirty="0" smtClean="0"/>
              <a:t>To see the prevalence of hypothyroidism and hyperthyroidism in the study population.</a:t>
            </a:r>
            <a:endParaRPr lang="en-IN" sz="2800" dirty="0" smtClean="0"/>
          </a:p>
          <a:p>
            <a:pPr lvl="0"/>
            <a:r>
              <a:rPr lang="en-US" sz="2800" dirty="0" smtClean="0"/>
              <a:t>To know the bleeding pattern in cases of hypo and hyper thyroid disorders.</a:t>
            </a:r>
            <a:endParaRPr lang="en-IN" sz="2800" dirty="0" smtClean="0"/>
          </a:p>
          <a:p>
            <a:r>
              <a:rPr lang="en-US" sz="2800" dirty="0" smtClean="0"/>
              <a:t>To know the endometrial thickness in various types of thyroid disorder</a:t>
            </a:r>
            <a:endParaRPr lang="en-IN" sz="2800" b="1" dirty="0" smtClean="0"/>
          </a:p>
          <a:p>
            <a:pPr marL="514350" indent="-514350">
              <a:buAutoNum type="arabicPeriod"/>
            </a:pPr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858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Methods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This was cross sectional observational study from </a:t>
            </a:r>
            <a:r>
              <a:rPr lang="en-IN" sz="3600" dirty="0" smtClean="0"/>
              <a:t>January  2020 to December 2020</a:t>
            </a:r>
            <a:r>
              <a:rPr lang="en-US" sz="3600" dirty="0" smtClean="0">
                <a:solidFill>
                  <a:srgbClr val="FFFF00"/>
                </a:solidFill>
              </a:rPr>
              <a:t>, 100 cases of AUB attending Gynecology OPD (Dr. B.R.A.M. Hospital Raipur) were taken in the study.</a:t>
            </a:r>
            <a:r>
              <a:rPr lang="en-IN" sz="3600" b="1" dirty="0" smtClean="0"/>
              <a:t> </a:t>
            </a:r>
          </a:p>
          <a:p>
            <a:r>
              <a:rPr lang="en-IN" sz="3600" b="1" dirty="0" smtClean="0"/>
              <a:t>INCLUSION CRITERIA	</a:t>
            </a:r>
            <a:endParaRPr lang="en-IN" sz="3600" dirty="0" smtClean="0"/>
          </a:p>
          <a:p>
            <a:pPr lvl="0"/>
            <a:r>
              <a:rPr lang="en-IN" sz="3600" dirty="0" smtClean="0"/>
              <a:t>All women between 18-45 yrs with abnormal uterine bleeding.</a:t>
            </a:r>
          </a:p>
          <a:p>
            <a:pPr lvl="0"/>
            <a:r>
              <a:rPr lang="en-IN" sz="3600" dirty="0" smtClean="0"/>
              <a:t>No obvious genital lesion. </a:t>
            </a:r>
          </a:p>
          <a:p>
            <a:pPr lvl="0"/>
            <a:r>
              <a:rPr lang="en-IN" sz="3600" dirty="0" smtClean="0"/>
              <a:t>Not on hormonal therapy.</a:t>
            </a:r>
          </a:p>
          <a:p>
            <a:pPr lvl="0"/>
            <a:r>
              <a:rPr lang="en-IN" sz="3600" dirty="0" smtClean="0"/>
              <a:t>No evidence of any haematological disorder.</a:t>
            </a:r>
          </a:p>
          <a:p>
            <a:r>
              <a:rPr lang="en-US" sz="3600" dirty="0" smtClean="0"/>
              <a:t>	</a:t>
            </a:r>
            <a:endParaRPr lang="en-IN" sz="3600" dirty="0" smtClean="0"/>
          </a:p>
          <a:p>
            <a:r>
              <a:rPr lang="en-IN" sz="3600" b="1" dirty="0" smtClean="0"/>
              <a:t>EXCLUSION CRITERIA</a:t>
            </a:r>
            <a:endParaRPr lang="en-IN" sz="3600" dirty="0" smtClean="0"/>
          </a:p>
          <a:p>
            <a:pPr lvl="0"/>
            <a:r>
              <a:rPr lang="en-US" sz="3600" dirty="0" smtClean="0"/>
              <a:t>Unwilling cases.</a:t>
            </a:r>
            <a:endParaRPr lang="en-IN" sz="3600" dirty="0" smtClean="0"/>
          </a:p>
          <a:p>
            <a:pPr lvl="0"/>
            <a:r>
              <a:rPr lang="en-US" sz="3600" dirty="0" smtClean="0"/>
              <a:t>cases suspected of pelvic infection </a:t>
            </a:r>
            <a:endParaRPr lang="en-IN" sz="3600" dirty="0" smtClean="0"/>
          </a:p>
          <a:p>
            <a:pPr lvl="0"/>
            <a:r>
              <a:rPr lang="en-US" sz="3600" dirty="0" smtClean="0"/>
              <a:t>Woman on oral contraceptives. </a:t>
            </a:r>
            <a:endParaRPr lang="en-IN" sz="3600" dirty="0" smtClean="0"/>
          </a:p>
          <a:p>
            <a:pPr lvl="0"/>
            <a:r>
              <a:rPr lang="en-US" sz="3600" dirty="0" smtClean="0"/>
              <a:t> case with malignant lesion of cervix</a:t>
            </a:r>
            <a:endParaRPr lang="en-IN" sz="3600" dirty="0" smtClean="0"/>
          </a:p>
          <a:p>
            <a:pPr lvl="0"/>
            <a:r>
              <a:rPr lang="en-US" sz="3600" dirty="0" smtClean="0"/>
              <a:t>IUCD users</a:t>
            </a:r>
            <a:endParaRPr lang="en-IN" sz="3600" dirty="0" smtClean="0"/>
          </a:p>
          <a:p>
            <a:pPr lvl="0"/>
            <a:r>
              <a:rPr lang="en-US" sz="3600" dirty="0" smtClean="0"/>
              <a:t>Cases already in treatment for </a:t>
            </a:r>
            <a:r>
              <a:rPr lang="en-US" sz="3600" dirty="0" err="1" smtClean="0"/>
              <a:t>derranged</a:t>
            </a:r>
            <a:r>
              <a:rPr lang="en-US" sz="3600" dirty="0" smtClean="0"/>
              <a:t> thyroid hormone</a:t>
            </a:r>
            <a:endParaRPr lang="en-IN" sz="3600" dirty="0" smtClean="0"/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extBox 4"/>
          <p:cNvSpPr txBox="1"/>
          <p:nvPr/>
        </p:nvSpPr>
        <p:spPr>
          <a:xfrm>
            <a:off x="3429000" y="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</a:rPr>
              <a:t>RESULT</a:t>
            </a:r>
            <a:endParaRPr lang="en-US" sz="3200" b="1" u="sng" dirty="0">
              <a:solidFill>
                <a:srgbClr val="FFFF00"/>
              </a:solidFill>
            </a:endParaRPr>
          </a:p>
        </p:txBody>
      </p:sp>
      <p:sp>
        <p:nvSpPr>
          <p:cNvPr id="1048601" name="TextBox 5"/>
          <p:cNvSpPr txBox="1"/>
          <p:nvPr/>
        </p:nvSpPr>
        <p:spPr>
          <a:xfrm>
            <a:off x="228600" y="838200"/>
            <a:ext cx="8915400" cy="13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Table.1 Age wise distribution of study subjects</a:t>
            </a:r>
            <a:endParaRPr lang="en-US" sz="2800" dirty="0" smtClean="0">
              <a:solidFill>
                <a:srgbClr val="FFFF00"/>
              </a:solidFill>
            </a:endParaRPr>
          </a:p>
          <a:p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endParaRPr lang="en-US" sz="2800" dirty="0" smtClean="0">
              <a:solidFill>
                <a:srgbClr val="FFFF00"/>
              </a:solidFill>
            </a:endParaRPr>
          </a:p>
          <a:p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4194304" name="Content Placeholder 8"/>
          <p:cNvGraphicFramePr>
            <a:graphicFrameLocks noGrp="1"/>
          </p:cNvGraphicFramePr>
          <p:nvPr>
            <p:ph idx="1"/>
          </p:nvPr>
        </p:nvGraphicFramePr>
        <p:xfrm>
          <a:off x="914400" y="1676400"/>
          <a:ext cx="7010400" cy="4114802"/>
        </p:xfrm>
        <a:graphic>
          <a:graphicData uri="http://schemas.openxmlformats.org/drawingml/2006/table">
            <a:tbl>
              <a:tblPr/>
              <a:tblGrid>
                <a:gridCol w="2336800"/>
                <a:gridCol w="2336800"/>
                <a:gridCol w="2336800"/>
              </a:tblGrid>
              <a:tr h="7369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Times New Roman"/>
                          <a:cs typeface="Times New Roman"/>
                        </a:rPr>
                        <a:t>Age Group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Times New Roman"/>
                          <a:cs typeface="Times New Roman"/>
                        </a:rPr>
                        <a:t>No. Of cases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Times New Roman"/>
                          <a:cs typeface="Times New Roman"/>
                        </a:rPr>
                        <a:t>Percentage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5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18-24 years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15%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5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25-31 years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14%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5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7065" algn="ctr"/>
                        </a:tabLst>
                      </a:pP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US" sz="2800" dirty="0" smtClean="0">
                          <a:latin typeface="Calibri"/>
                          <a:ea typeface="Times New Roman"/>
                          <a:cs typeface="Times New Roman"/>
                        </a:rPr>
                        <a:t>   32-38 </a:t>
                      </a: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years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25%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5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&gt;=39 years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46%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5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extBox 3"/>
          <p:cNvSpPr txBox="1"/>
          <p:nvPr/>
        </p:nvSpPr>
        <p:spPr>
          <a:xfrm>
            <a:off x="152400" y="304800"/>
            <a:ext cx="6858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Table 3: Distribution of Cases According to Parity</a:t>
            </a:r>
            <a:endParaRPr lang="en-US" sz="2400" dirty="0" smtClean="0"/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4194307" name="Content Placeholder 7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153401" cy="5334002"/>
        </p:xfrm>
        <a:graphic>
          <a:graphicData uri="http://schemas.openxmlformats.org/drawingml/2006/table">
            <a:tbl>
              <a:tblPr/>
              <a:tblGrid>
                <a:gridCol w="2212867"/>
                <a:gridCol w="3619467"/>
                <a:gridCol w="2321067"/>
              </a:tblGrid>
              <a:tr h="9553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Parity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Times New Roman"/>
                          <a:cs typeface="Times New Roman"/>
                        </a:rPr>
                        <a:t>No. Of cases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Times New Roman"/>
                          <a:cs typeface="Times New Roman"/>
                        </a:rPr>
                        <a:t>Percentage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7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Nullipara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25%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7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P1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06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06%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7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P2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28%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7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Multipara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41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41%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7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Rectangle 7"/>
          <p:cNvSpPr/>
          <p:nvPr/>
        </p:nvSpPr>
        <p:spPr>
          <a:xfrm>
            <a:off x="457200" y="2286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/>
              <a:t>Table 4 .Volume of uterus according to USG finding</a:t>
            </a:r>
            <a:endParaRPr lang="en-US" sz="2400" dirty="0"/>
          </a:p>
        </p:txBody>
      </p:sp>
      <p:graphicFrame>
        <p:nvGraphicFramePr>
          <p:cNvPr id="4194309" name="Table 8"/>
          <p:cNvGraphicFramePr>
            <a:graphicFrameLocks noGrp="1"/>
          </p:cNvGraphicFramePr>
          <p:nvPr/>
        </p:nvGraphicFramePr>
        <p:xfrm>
          <a:off x="457200" y="1676402"/>
          <a:ext cx="8458200" cy="4952997"/>
        </p:xfrm>
        <a:graphic>
          <a:graphicData uri="http://schemas.openxmlformats.org/drawingml/2006/table">
            <a:tbl>
              <a:tblPr/>
              <a:tblGrid>
                <a:gridCol w="2338173"/>
                <a:gridCol w="3041746"/>
                <a:gridCol w="3078281"/>
              </a:tblGrid>
              <a:tr h="7075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Volume of uterus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No. Of cases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Percentage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Less than 100 cc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81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81%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100-150cc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08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8%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150- 200cc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05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5%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200-250cc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03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3%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More than 250 cc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03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Times New Roman"/>
                          <a:cs typeface="Times New Roman"/>
                        </a:rPr>
                        <a:t>3%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5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extBox 8"/>
          <p:cNvSpPr txBox="1"/>
          <p:nvPr/>
        </p:nvSpPr>
        <p:spPr>
          <a:xfrm>
            <a:off x="304800" y="22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Table 5: Type of Thyroid Dysfunction</a:t>
            </a:r>
            <a:endParaRPr lang="en-US" sz="2400" dirty="0">
              <a:solidFill>
                <a:srgbClr val="FFFF00"/>
              </a:solidFill>
            </a:endParaRPr>
          </a:p>
        </p:txBody>
      </p:sp>
      <p:graphicFrame>
        <p:nvGraphicFramePr>
          <p:cNvPr id="4194310" name="Content Placeholder 7"/>
          <p:cNvGraphicFramePr>
            <a:graphicFrameLocks noGrp="1"/>
          </p:cNvGraphicFramePr>
          <p:nvPr>
            <p:ph idx="1"/>
          </p:nvPr>
        </p:nvGraphicFramePr>
        <p:xfrm>
          <a:off x="381000" y="990601"/>
          <a:ext cx="8305800" cy="5181599"/>
        </p:xfrm>
        <a:graphic>
          <a:graphicData uri="http://schemas.openxmlformats.org/drawingml/2006/table">
            <a:tbl>
              <a:tblPr/>
              <a:tblGrid>
                <a:gridCol w="3383844"/>
                <a:gridCol w="2153356"/>
                <a:gridCol w="2768600"/>
              </a:tblGrid>
              <a:tr h="11460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Times New Roman"/>
                          <a:cs typeface="Times New Roman"/>
                        </a:rPr>
                        <a:t>Type of Thyroid Dysfunction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Number 0f cases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Percentage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8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Normal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71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71%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Subclinical hypothyroidism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                 </a:t>
                      </a: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02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02%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6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Hypothyroidism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20%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8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Hyperthyroidism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07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07%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8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879</Words>
  <Application>Microsoft Office PowerPoint</Application>
  <PresentationFormat>On-screen Show (4:3)</PresentationFormat>
  <Paragraphs>245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Table 6: Menstrual Pattern of AUB</vt:lpstr>
      <vt:lpstr>Slide 11</vt:lpstr>
      <vt:lpstr>Slide 12</vt:lpstr>
      <vt:lpstr>Slide 13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21</cp:revision>
  <dcterms:created xsi:type="dcterms:W3CDTF">2006-08-15T13:00:00Z</dcterms:created>
  <dcterms:modified xsi:type="dcterms:W3CDTF">2021-09-15T14:43:33Z</dcterms:modified>
</cp:coreProperties>
</file>