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25" d="100"/>
          <a:sy n="25" d="100"/>
        </p:scale>
        <p:origin x="-2172" y="-78"/>
      </p:cViewPr>
      <p:guideLst>
        <p:guide orient="horz" pos="10368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10226042"/>
            <a:ext cx="1865376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8653760"/>
            <a:ext cx="153619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AB23-C9D7-4415-AE40-44FC16EEE1EA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997-D4C8-4021-9E0E-7599E5D0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AB23-C9D7-4415-AE40-44FC16EEE1EA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997-D4C8-4021-9E0E-7599E5D0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87632" y="6324600"/>
            <a:ext cx="11849100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32711" y="6324600"/>
            <a:ext cx="35189160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AB23-C9D7-4415-AE40-44FC16EEE1EA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997-D4C8-4021-9E0E-7599E5D0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AB23-C9D7-4415-AE40-44FC16EEE1EA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997-D4C8-4021-9E0E-7599E5D0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21153122"/>
            <a:ext cx="18653760" cy="653796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13952225"/>
            <a:ext cx="18653760" cy="7200898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AB23-C9D7-4415-AE40-44FC16EEE1EA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997-D4C8-4021-9E0E-7599E5D0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2712" y="36865560"/>
            <a:ext cx="23519129" cy="10427970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517600" y="36865560"/>
            <a:ext cx="23519131" cy="10427970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AB23-C9D7-4415-AE40-44FC16EEE1EA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997-D4C8-4021-9E0E-7599E5D0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18262"/>
            <a:ext cx="1975104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368542"/>
            <a:ext cx="9696451" cy="307085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10439400"/>
            <a:ext cx="9696451" cy="1896618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7368542"/>
            <a:ext cx="9700260" cy="307085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10439400"/>
            <a:ext cx="9700260" cy="1896618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AB23-C9D7-4415-AE40-44FC16EEE1EA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997-D4C8-4021-9E0E-7599E5D0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AB23-C9D7-4415-AE40-44FC16EEE1EA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997-D4C8-4021-9E0E-7599E5D0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AB23-C9D7-4415-AE40-44FC16EEE1EA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997-D4C8-4021-9E0E-7599E5D0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1310640"/>
            <a:ext cx="7219951" cy="557784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1310643"/>
            <a:ext cx="12268200" cy="28094942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6888483"/>
            <a:ext cx="7219951" cy="22517102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AB23-C9D7-4415-AE40-44FC16EEE1EA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997-D4C8-4021-9E0E-7599E5D0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23042880"/>
            <a:ext cx="13167360" cy="2720342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2941320"/>
            <a:ext cx="13167360" cy="1975104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25763222"/>
            <a:ext cx="13167360" cy="3863338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AB23-C9D7-4415-AE40-44FC16EEE1EA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8997-D4C8-4021-9E0E-7599E5D0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318262"/>
            <a:ext cx="19751040" cy="548640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680963"/>
            <a:ext cx="19751040" cy="21724622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30510482"/>
            <a:ext cx="51206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BAB23-C9D7-4415-AE40-44FC16EEE1EA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30510482"/>
            <a:ext cx="69494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30510482"/>
            <a:ext cx="51206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B8997-D4C8-4021-9E0E-7599E5D0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502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3135020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31350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3135020" rtl="0" eaLnBrk="1" latinLnBrk="0" hangingPunct="1">
        <a:spcBef>
          <a:spcPct val="20000"/>
        </a:spcBef>
        <a:buFont typeface="Arial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3135020" rtl="0" eaLnBrk="1" latinLnBrk="0" hangingPunct="1">
        <a:spcBef>
          <a:spcPct val="20000"/>
        </a:spcBef>
        <a:buFont typeface="Arial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90500"/>
            <a:ext cx="21316950" cy="243143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EXPECT THE UNEXPECTED – A RARE CASE OF ATYPICAL PRESENTATION </a:t>
            </a: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LATE POSTPARTUM ECLAMPSIA AND PRES 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Authors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Dr.E.Nandhini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(3</a:t>
            </a:r>
            <a:r>
              <a:rPr lang="en-US" sz="3200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year post graduate), Prof.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Dr.Deepa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Shanmugam</a:t>
            </a:r>
            <a:endParaRPr lang="en-US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Aarupadai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Veedu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Medical College and Hospital, Pondicherry.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075" y="2819400"/>
            <a:ext cx="1049655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INTRODUCTION 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" y="3648075"/>
            <a:ext cx="10496550" cy="402308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 though pregnancy is considered as a physiological process, complications can arise at any time, making the obstetrician always be alert at expect the unexpected. </a:t>
            </a:r>
          </a:p>
          <a:p>
            <a:pPr marL="514350" indent="-5143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Here we present a rare and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atpical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presentation of postpartum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and PRES.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/>
          <p:nvPr/>
        </p:nvPicPr>
        <p:blipFill rotWithShape="1"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l="7510" t="3415" r="9887"/>
          <a:stretch/>
        </p:blipFill>
        <p:spPr bwMode="auto">
          <a:xfrm>
            <a:off x="247650" y="1028700"/>
            <a:ext cx="1295400" cy="15640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9869150" y="1162050"/>
            <a:ext cx="1537155" cy="1360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57175" y="7924800"/>
            <a:ext cx="1049655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CASE REPORT 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8753475"/>
            <a:ext cx="10496550" cy="2365570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457200" lvl="0" indent="-4572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 38 year old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multigravida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booked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case, had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an eventful antenatal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period.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Admitted in latent phase of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progressed and delivered vaginally.</a:t>
            </a:r>
          </a:p>
          <a:p>
            <a:pPr marL="457200" lvl="0" indent="-4572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Throughout her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intrapartum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period her BP was  normal (120/80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mmhg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0" lvl="0" indent="-4572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Immediate postpartum period she had headache and raised BP (170/120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mmhg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0" lvl="0" indent="-4572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Started on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Pritchards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regimen and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Nifedipine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24 hrs later her BP was &lt; 120/80 mm hg without any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Antihypertensives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On 5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PND early morning, she complained of sudden loss of vision, her BP was 170/110 mm hg </a:t>
            </a:r>
          </a:p>
          <a:p>
            <a:pPr marL="457200" lvl="0" indent="-4572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Ophthalmologist opinion was obtained had only perception to light in both eyes, probably cortical blindness, fundus was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normal.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MRI was taken and it showed Altered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signalling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changes in left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pareito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occipital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gyral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region likely representing ischemic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due to  post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With diagnosis of atypical PRES, she was started on MgSO</a:t>
            </a:r>
            <a:r>
              <a:rPr lang="en-US" sz="36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regimen.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Surprisingly, patient regained her vision after 14 hrs and her BP was also normal during follow-up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120000"/>
              </a:lnSpc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lnSpc>
                <a:spcPct val="12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Left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parieto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occipital cortical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hyperintense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lesion suggesting ischemia in a coronal slice of FLAIR MRI</a:t>
            </a:r>
          </a:p>
          <a:p>
            <a:pPr marL="457200" indent="-457200" algn="ctr">
              <a:lnSpc>
                <a:spcPct val="120000"/>
              </a:lnSpc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lnSpc>
                <a:spcPct val="120000"/>
              </a:lnSpc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lnSpc>
                <a:spcPct val="120000"/>
              </a:lnSpc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lnSpc>
                <a:spcPct val="120000"/>
              </a:lnSpc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lnSpc>
                <a:spcPct val="120000"/>
              </a:lnSpc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20000"/>
              </a:lnSpc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20000"/>
              </a:lnSpc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20000"/>
              </a:lnSpc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20000"/>
              </a:lnSpc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20000"/>
              </a:lnSpc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20000"/>
              </a:lnSpc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 descr="MRI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14600" y="26060400"/>
            <a:ext cx="6172200" cy="61722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115675" y="2819400"/>
            <a:ext cx="1049655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DISCUSSION 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087100" y="3648075"/>
            <a:ext cx="10496550" cy="1538267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PRES is a </a:t>
            </a:r>
            <a:r>
              <a:rPr lang="en-IN" sz="3600" dirty="0" err="1">
                <a:latin typeface="Times New Roman" pitchFamily="18" charset="0"/>
                <a:cs typeface="Times New Roman" pitchFamily="18" charset="0"/>
              </a:rPr>
              <a:t>clinico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 radiographic syndrome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IN" sz="3600" b="1" dirty="0" err="1">
                <a:latin typeface="Times New Roman" pitchFamily="18" charset="0"/>
                <a:cs typeface="Times New Roman" pitchFamily="18" charset="0"/>
              </a:rPr>
              <a:t>Etiology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: Preeclampsia, </a:t>
            </a:r>
            <a:r>
              <a:rPr lang="en-IN" sz="3600" dirty="0" err="1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, Acute or Chronic Renal Disease, Electrolyte imbalance, Use of Cytotoxic and Immunosuppressant </a:t>
            </a:r>
            <a:r>
              <a:rPr lang="en-IN" sz="3600" dirty="0" err="1">
                <a:latin typeface="Times New Roman" pitchFamily="18" charset="0"/>
                <a:cs typeface="Times New Roman" pitchFamily="18" charset="0"/>
              </a:rPr>
              <a:t>drugs,sepsis,Sickle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 cell disease.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IN" sz="3600" b="1" dirty="0">
                <a:latin typeface="Times New Roman" pitchFamily="18" charset="0"/>
                <a:cs typeface="Times New Roman" pitchFamily="18" charset="0"/>
              </a:rPr>
              <a:t>Pathophysiology : 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IN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Cerebral vasoconstriction causing subsequent infarcts in the brain, 2) failure of cerebral auto-regulation with </a:t>
            </a:r>
            <a:r>
              <a:rPr lang="en-IN" sz="3600" dirty="0" err="1">
                <a:latin typeface="Times New Roman" pitchFamily="18" charset="0"/>
                <a:cs typeface="Times New Roman" pitchFamily="18" charset="0"/>
              </a:rPr>
              <a:t>vasogenic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600" dirty="0" err="1">
                <a:latin typeface="Times New Roman" pitchFamily="18" charset="0"/>
                <a:cs typeface="Times New Roman" pitchFamily="18" charset="0"/>
              </a:rPr>
              <a:t>edema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, and 3) endothelial damage with blood-brain barrier disruption further leading to fluid and protein transudation in the brain.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IN" sz="3600" b="1" dirty="0">
                <a:latin typeface="Times New Roman" pitchFamily="18" charset="0"/>
                <a:cs typeface="Times New Roman" pitchFamily="18" charset="0"/>
              </a:rPr>
              <a:t>Clinical features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 of PRES include headaches, an altered mental status, seizures and visual loss and </a:t>
            </a:r>
            <a:r>
              <a:rPr lang="en-IN" sz="3600" dirty="0" err="1">
                <a:latin typeface="Times New Roman" pitchFamily="18" charset="0"/>
                <a:cs typeface="Times New Roman" pitchFamily="18" charset="0"/>
              </a:rPr>
              <a:t>neuroimaging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 is essential for confirming the diagnosis.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IN" sz="3600" b="1" dirty="0">
                <a:latin typeface="Times New Roman" pitchFamily="18" charset="0"/>
                <a:cs typeface="Times New Roman" pitchFamily="18" charset="0"/>
              </a:rPr>
              <a:t>MRI finding PRES</a:t>
            </a: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There is a predominant affection of </a:t>
            </a:r>
            <a:r>
              <a:rPr lang="en-IN" sz="3600" dirty="0" err="1" smtClean="0">
                <a:latin typeface="Times New Roman" pitchFamily="18" charset="0"/>
                <a:cs typeface="Times New Roman" pitchFamily="18" charset="0"/>
              </a:rPr>
              <a:t>pareito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 occipital </a:t>
            </a:r>
            <a:r>
              <a:rPr lang="en-IN" sz="3600" dirty="0" err="1" smtClean="0">
                <a:latin typeface="Times New Roman" pitchFamily="18" charset="0"/>
                <a:cs typeface="Times New Roman" pitchFamily="18" charset="0"/>
              </a:rPr>
              <a:t>subcartical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 white matter of both hemispheres. Typically PRES lesion on MRI are thought to have </a:t>
            </a:r>
            <a:r>
              <a:rPr lang="en-IN" sz="3600" dirty="0" err="1" smtClean="0">
                <a:latin typeface="Times New Roman" pitchFamily="18" charset="0"/>
                <a:cs typeface="Times New Roman" pitchFamily="18" charset="0"/>
              </a:rPr>
              <a:t>vasogenic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600" dirty="0" err="1" smtClean="0">
                <a:latin typeface="Times New Roman" pitchFamily="18" charset="0"/>
                <a:cs typeface="Times New Roman" pitchFamily="18" charset="0"/>
              </a:rPr>
              <a:t>edema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Our case had a atypical lesion on MRI showing left </a:t>
            </a:r>
            <a:r>
              <a:rPr lang="en-IN" sz="3600" dirty="0" err="1">
                <a:latin typeface="Times New Roman" pitchFamily="18" charset="0"/>
                <a:cs typeface="Times New Roman" pitchFamily="18" charset="0"/>
              </a:rPr>
              <a:t>pareito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 occipital ischemia with differential diagnosis as 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PRES complicated after </a:t>
            </a:r>
            <a:r>
              <a:rPr lang="en-IN" sz="3600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Patient regained vision due to timely intervention.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77575" y="19202400"/>
            <a:ext cx="1049655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CONCLUSION 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049000" y="20031075"/>
            <a:ext cx="10496550" cy="806990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In our case we had lesion on MRI suggesting post </a:t>
            </a:r>
            <a:r>
              <a:rPr lang="en-IN" sz="3600" dirty="0" err="1" smtClean="0">
                <a:latin typeface="Times New Roman" pitchFamily="18" charset="0"/>
                <a:cs typeface="Times New Roman" pitchFamily="18" charset="0"/>
              </a:rPr>
              <a:t>eclamptic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 changes with clinical features suggesting of PRES </a:t>
            </a:r>
          </a:p>
          <a:p>
            <a:pPr marL="342900" lvl="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improved knowledge and research about factors influencing the outcome of PRES will result in better early management, less morbidity and mortality. </a:t>
            </a:r>
            <a:endParaRPr lang="en-IN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Prompt 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recognition and treatment are crucial to avoid the permanent damage leading to </a:t>
            </a:r>
            <a:r>
              <a:rPr lang="en-IN" sz="3600" dirty="0" err="1">
                <a:latin typeface="Times New Roman" pitchFamily="18" charset="0"/>
                <a:cs typeface="Times New Roman" pitchFamily="18" charset="0"/>
              </a:rPr>
              <a:t>sequelae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 and even mortality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Exclude differential diagnosis as fast as possible. Proper initiation of treatment may crucial for the outcome.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972800" y="28423969"/>
            <a:ext cx="1049655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REFERENCES 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944225" y="29255978"/>
            <a:ext cx="10496550" cy="332398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7663" indent="-347663" algn="just">
              <a:buFont typeface="Arial" pitchFamily="34" charset="0"/>
              <a:buChar char="•"/>
            </a:pP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Minnerup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 J,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Kleffner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 I,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Wersching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 H, et al. Late onset postpartum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: It is really never too late-a case of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 8 weeks after delivery. Stroke Res Treat. 2010;2010: 798616. 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  <a:p>
            <a:pPr marL="347663" indent="-347663" algn="just">
              <a:buFont typeface="Arial" pitchFamily="34" charset="0"/>
              <a:buChar char="•"/>
            </a:pP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Parisaei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M,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Derwig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I, Yoon J, et al. Posterior reversible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leukoencephalopathy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in a case of postpartum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. Am J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Obstet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Gynecol. 2005;193:885-886. </a:t>
            </a:r>
          </a:p>
          <a:p>
            <a:pPr marL="347663" indent="-347663" algn="just">
              <a:buFont typeface="Arial" pitchFamily="34" charset="0"/>
              <a:buChar char="•"/>
            </a:pP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Sreenivasa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Rao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 Sudulagunta1, *, Mahesh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Babu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 Sodalagunta2, Monica Kumbhat3 and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Aravinda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Settikere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 Nataraju4 1 Columbia Asia Hospital,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Kirloskar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 Business Park,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Hebbal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, Bangalore, India, 2 K S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Hegde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 Medical College,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Ullal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, India, 3 Sri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Ramachandra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 Medical College, Chennai, India, and 4 Columbia Asia Hospital,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Hebbal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, Bangalore, </a:t>
            </a: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India</a:t>
            </a:r>
          </a:p>
          <a:p>
            <a:pPr marL="347663" indent="-347663" algn="just">
              <a:buFont typeface="Arial" pitchFamily="34" charset="0"/>
              <a:buChar char="•"/>
            </a:pP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Williams book of obstetrics 25</a:t>
            </a:r>
            <a:r>
              <a:rPr lang="en-IN" sz="21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 edition. 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543</Words>
  <Application>Microsoft Office PowerPoint</Application>
  <PresentationFormat>Custom</PresentationFormat>
  <Paragraphs>47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17</cp:revision>
  <dcterms:created xsi:type="dcterms:W3CDTF">2021-09-14T11:50:02Z</dcterms:created>
  <dcterms:modified xsi:type="dcterms:W3CDTF">2021-09-15T10:57:39Z</dcterms:modified>
</cp:coreProperties>
</file>