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165D"/>
    <a:srgbClr val="8E5BA5"/>
    <a:srgbClr val="FF3399"/>
    <a:srgbClr val="FF66CC"/>
    <a:srgbClr val="FFCC00"/>
    <a:srgbClr val="33CC33"/>
    <a:srgbClr val="66FF66"/>
    <a:srgbClr val="F87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90" autoAdjust="0"/>
    <p:restoredTop sz="86423" autoAdjust="0"/>
  </p:normalViewPr>
  <p:slideViewPr>
    <p:cSldViewPr snapToGrid="0" showGuides="1">
      <p:cViewPr varScale="1">
        <p:scale>
          <a:sx n="68" d="100"/>
          <a:sy n="68" d="100"/>
        </p:scale>
        <p:origin x="1622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187" y="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CA001-9FF9-468B-B3D4-D0462F684F88}" type="datetimeFigureOut">
              <a:rPr lang="en-IN" smtClean="0"/>
              <a:t>14-09-2021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A62AE-704F-41BA-8273-172E9CE1DF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4478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4A62AE-704F-41BA-8273-172E9CE1DFCF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4383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3CF1B-8BC9-4958-A900-A75AEB09F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5B2C72-BAC8-444C-8081-49F904629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269B9-73AB-4716-B274-CC8167ED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E0D1-B031-42D9-B2B3-B5B792EA2BFC}" type="datetimeFigureOut">
              <a:rPr lang="en-IN" smtClean="0"/>
              <a:t>14-09-2021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029D4-2517-42C5-B340-DD0718C2E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4ECAB-6B89-4BE0-B037-16CD959EF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EA91-6AF3-465F-B88B-5EA580AF9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433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D7E86-7AFA-400A-AFE0-7865C34C1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3DE27D-3B6B-457C-877E-714A69BF0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CF58C-D43E-4D70-AD44-149E32A19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E0D1-B031-42D9-B2B3-B5B792EA2BFC}" type="datetimeFigureOut">
              <a:rPr lang="en-IN" smtClean="0"/>
              <a:t>14-09-2021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C1C51-8A63-4D83-911E-8158DC1F8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A84BF-7385-47F0-9ABB-6103A7800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EA91-6AF3-465F-B88B-5EA580AF9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1198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76EA25-BD8D-4887-BBA6-AEEAAAC9AE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9930BD-BA8D-4F6E-907A-83D2611EB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7C69A-6F78-4C17-96B5-0ED99A9FB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E0D1-B031-42D9-B2B3-B5B792EA2BFC}" type="datetimeFigureOut">
              <a:rPr lang="en-IN" smtClean="0"/>
              <a:t>14-09-2021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9140F-4A9C-43BC-B6B5-5EE74C3ED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2E736-932A-4993-9754-D86637989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EA91-6AF3-465F-B88B-5EA580AF9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872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0DB79-A7EB-488D-8223-DC9C9668D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8E733-14F4-476F-8686-0BBC1473C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12844-0D81-41F7-A587-84F6D55A3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E0D1-B031-42D9-B2B3-B5B792EA2BFC}" type="datetimeFigureOut">
              <a:rPr lang="en-IN" smtClean="0"/>
              <a:t>14-09-2021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05C29-D176-4F82-93AE-5F730D48D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B9620-BC81-4A8F-8858-4E16749E9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EA91-6AF3-465F-B88B-5EA580AF9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6367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C7C24-8924-4F3C-B1F6-64C597E65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8FCE7-DE70-4077-AB96-794DAEED3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6BCC1-4A49-4CB3-BBFA-E4BD6B8B9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E0D1-B031-42D9-B2B3-B5B792EA2BFC}" type="datetimeFigureOut">
              <a:rPr lang="en-IN" smtClean="0"/>
              <a:t>14-09-2021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686DF-A634-40F2-9096-1B5140530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F9DF9-0734-4BB9-B51C-2F3EA0AEE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EA91-6AF3-465F-B88B-5EA580AF9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790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8A179-785B-44B8-9EA3-FAD429CB9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B439C-445B-4C18-BF2B-B43678D619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6A440E-1749-4A55-9756-8D86D52E8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ECC8F-215B-4BF5-94E6-8F86AB396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E0D1-B031-42D9-B2B3-B5B792EA2BFC}" type="datetimeFigureOut">
              <a:rPr lang="en-IN" smtClean="0"/>
              <a:t>14-09-2021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FA59C-9764-46C7-B07D-949AA01F8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817ECA-BC16-4623-BF07-6825DD0FE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EA91-6AF3-465F-B88B-5EA580AF9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865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36027-2ACD-45CA-B45C-DBE6A2A9C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D22D1-7571-4434-A897-5A8A804DD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5EDBE3-A7AF-40AA-AC0B-A948B45C7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77EA2D-CF56-4366-AFBE-6A06BF74CB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8D634A-F0C6-4ECD-8BAB-6634A39EE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16B6E8-AC4D-4194-8F3B-4C616C42E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E0D1-B031-42D9-B2B3-B5B792EA2BFC}" type="datetimeFigureOut">
              <a:rPr lang="en-IN" smtClean="0"/>
              <a:t>14-09-2021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962B8D-1B7A-490D-83AB-BE38BBBF4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89140F-2DF0-43C8-B78E-B69121E42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EA91-6AF3-465F-B88B-5EA580AF9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208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6BF2-68BA-4357-ABD0-88250E9FA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5B22A5-09F5-40D2-A12A-D3945B03F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E0D1-B031-42D9-B2B3-B5B792EA2BFC}" type="datetimeFigureOut">
              <a:rPr lang="en-IN" smtClean="0"/>
              <a:t>14-09-2021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E3C227-B1FF-42F7-BE98-DC7ED3DF4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8953DA-B11D-4296-9254-B29E1BB8E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EA91-6AF3-465F-B88B-5EA580AF9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3238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E6411-70A1-4BC7-A2EF-B17BE59D9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E0D1-B031-42D9-B2B3-B5B792EA2BFC}" type="datetimeFigureOut">
              <a:rPr lang="en-IN" smtClean="0"/>
              <a:t>14-09-2021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964FA1-CCF6-4346-9853-FD751BB32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7DEA96-461C-47F6-AEF5-6E60B21D9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EA91-6AF3-465F-B88B-5EA580AF9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66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C437-948F-4CEB-99FD-E95CFB4B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F8A57-8D8D-4210-B742-78F790026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A78B9-74FB-4244-BEFB-0391A0134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C326A3-722E-4CAC-9F0E-267143B77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E0D1-B031-42D9-B2B3-B5B792EA2BFC}" type="datetimeFigureOut">
              <a:rPr lang="en-IN" smtClean="0"/>
              <a:t>14-09-2021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68BED-CCC1-446C-9191-82F80E353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D986EB-A71D-4CD3-94C0-6D81E3CFA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EA91-6AF3-465F-B88B-5EA580AF9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864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0C600-04F8-47F2-AB35-F94C5B80F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87FDF0-7ECE-46C3-9EAE-FB8677A550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53CF-7123-4BDE-8CD6-C0B3E9EA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A635A0-5D45-42C4-A808-C66019099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E0D1-B031-42D9-B2B3-B5B792EA2BFC}" type="datetimeFigureOut">
              <a:rPr lang="en-IN" smtClean="0"/>
              <a:t>14-09-2021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54746-B2CA-4463-BA5C-BFE720B32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EAC8E-7CAF-4DD6-B82C-F4CA9BC0F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EA91-6AF3-465F-B88B-5EA580AF9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63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44214E-A901-4788-B5DF-A4FF6E172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54A11-2809-404C-9DB4-3E3AF6FCA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1EC25-AD01-4E00-AA1A-781F36B87D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2E0D1-B031-42D9-B2B3-B5B792EA2BFC}" type="datetimeFigureOut">
              <a:rPr lang="en-IN" smtClean="0"/>
              <a:t>14-09-2021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89A3F-65DE-4823-8DB8-D9C68F13E9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4588D-4367-40E4-84EA-F651DB2326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5EA91-6AF3-465F-B88B-5EA580AF9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879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BD6508E-FA7D-4A31-BF2E-763E63130F8B}"/>
              </a:ext>
            </a:extLst>
          </p:cNvPr>
          <p:cNvSpPr/>
          <p:nvPr/>
        </p:nvSpPr>
        <p:spPr>
          <a:xfrm>
            <a:off x="532295" y="492122"/>
            <a:ext cx="10605053" cy="3666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>
              <a:lnSpc>
                <a:spcPct val="115000"/>
              </a:lnSpc>
              <a:spcAft>
                <a:spcPts val="800"/>
              </a:spcAft>
            </a:pP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Presented by: Dr. Anshu Agrawal</a:t>
            </a: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Guided by: Dr. Ruchi Kishore, Dr. </a:t>
            </a:r>
            <a:r>
              <a:rPr lang="en-IN" sz="1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Neelam </a:t>
            </a:r>
            <a:r>
              <a:rPr lang="en-IN" sz="1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IN" sz="1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ingh, Dr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IN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Smrity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Naik, Dr. Pratibha </a:t>
            </a:r>
            <a:r>
              <a:rPr lang="en-IN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Lambodari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Dr. Anjum Khan</a:t>
            </a:r>
            <a:endParaRPr lang="en-IN" sz="1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D5E6E9-1A64-442B-B86D-BCEC11B94EB2}"/>
              </a:ext>
            </a:extLst>
          </p:cNvPr>
          <p:cNvSpPr/>
          <p:nvPr/>
        </p:nvSpPr>
        <p:spPr>
          <a:xfrm>
            <a:off x="44457" y="2115222"/>
            <a:ext cx="3495368" cy="32344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IN" sz="11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Introduction:-</a:t>
            </a:r>
          </a:p>
          <a:p>
            <a:pPr algn="l"/>
            <a:r>
              <a:rPr lang="en-IN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PPCM </a:t>
            </a:r>
            <a:r>
              <a:rPr lang="en-IN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 rare dilated cardiomyopathy with unknown aetiology. </a:t>
            </a:r>
            <a:r>
              <a:rPr lang="en-IN" sz="1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ncidence</a:t>
            </a:r>
            <a:r>
              <a:rPr lang="en-IN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IN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1in 3000-4000 live birth</a:t>
            </a:r>
            <a:r>
              <a:rPr lang="en-IN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l"/>
            <a:r>
              <a:rPr lang="en-IN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IN" sz="1000" b="1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diagnostic criteria </a:t>
            </a:r>
            <a:r>
              <a:rPr lang="en-IN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</a:p>
          <a:p>
            <a:pPr algn="l"/>
            <a:r>
              <a:rPr lang="en-IN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000" dirty="0">
                <a:solidFill>
                  <a:srgbClr val="FF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1)Development of cardiac failure in last month of pregnancy or within 5 months of delivery.</a:t>
            </a:r>
          </a:p>
          <a:p>
            <a:pPr algn="l"/>
            <a:r>
              <a:rPr lang="en-IN" sz="1000" dirty="0">
                <a:solidFill>
                  <a:srgbClr val="FF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No identifiable cause of cardiac failure.</a:t>
            </a:r>
          </a:p>
          <a:p>
            <a:pPr algn="l"/>
            <a:r>
              <a:rPr lang="en-IN" sz="1000" dirty="0">
                <a:solidFill>
                  <a:srgbClr val="FF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3)No identifiable heart disease before last month of pregnancy</a:t>
            </a:r>
            <a:r>
              <a:rPr lang="en-IN" sz="1000" dirty="0">
                <a:solidFill>
                  <a:srgbClr val="FF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N" sz="1000" dirty="0">
              <a:solidFill>
                <a:srgbClr val="FF33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IN" sz="1000" dirty="0">
                <a:solidFill>
                  <a:srgbClr val="FF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4) Left ventricular dysfunction manifested as ejection fraction &lt;45%. </a:t>
            </a:r>
          </a:p>
          <a:p>
            <a:pPr algn="l"/>
            <a:endParaRPr lang="en-IN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IN" sz="1000" dirty="0">
                <a:solidFill>
                  <a:srgbClr val="8E5BA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Multiparity</a:t>
            </a:r>
          </a:p>
          <a:p>
            <a:pPr algn="l"/>
            <a:r>
              <a:rPr lang="en-IN" sz="1000" dirty="0">
                <a:solidFill>
                  <a:srgbClr val="8E5BA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black race</a:t>
            </a:r>
          </a:p>
          <a:p>
            <a:pPr algn="l"/>
            <a:r>
              <a:rPr lang="en-IN" sz="1000" dirty="0">
                <a:solidFill>
                  <a:srgbClr val="8E5BA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older maternal age</a:t>
            </a:r>
          </a:p>
          <a:p>
            <a:pPr algn="l"/>
            <a:r>
              <a:rPr lang="en-IN" sz="1000" dirty="0">
                <a:solidFill>
                  <a:srgbClr val="8E5BA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Hypertension</a:t>
            </a:r>
          </a:p>
          <a:p>
            <a:pPr algn="l"/>
            <a:r>
              <a:rPr lang="en-IN" sz="1000" dirty="0">
                <a:solidFill>
                  <a:srgbClr val="8E5BA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multiple pregnancy </a:t>
            </a:r>
          </a:p>
          <a:p>
            <a:pPr algn="l"/>
            <a:r>
              <a:rPr lang="en-IN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en-IN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fatigue</a:t>
            </a:r>
          </a:p>
          <a:p>
            <a:pPr algn="l"/>
            <a:r>
              <a:rPr lang="en-IN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</a:t>
            </a:r>
            <a:r>
              <a:rPr lang="en-IN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dyspnoea</a:t>
            </a:r>
          </a:p>
          <a:p>
            <a:pPr algn="l"/>
            <a:r>
              <a:rPr lang="en-IN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</a:t>
            </a:r>
            <a:r>
              <a:rPr lang="en-IN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oedema </a:t>
            </a:r>
          </a:p>
          <a:p>
            <a:pPr algn="l"/>
            <a:r>
              <a:rPr lang="en-IN" sz="1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Mimics </a:t>
            </a:r>
            <a:r>
              <a:rPr lang="en-IN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pulmonary oedema due </a:t>
            </a:r>
            <a:r>
              <a:rPr lang="en-IN" sz="1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 pre eclampsia, pulmonary embolism and severe anaemia.</a:t>
            </a:r>
            <a:endParaRPr lang="en-IN" sz="10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FC17BC-E552-46CA-91F2-16D2EB7BCE04}"/>
              </a:ext>
            </a:extLst>
          </p:cNvPr>
          <p:cNvSpPr/>
          <p:nvPr/>
        </p:nvSpPr>
        <p:spPr>
          <a:xfrm>
            <a:off x="3692013" y="858796"/>
            <a:ext cx="4726429" cy="59992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000" b="1" dirty="0">
                <a:solidFill>
                  <a:srgbClr val="FF0000"/>
                </a:solidFill>
              </a:rPr>
              <a:t>Case:-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29yr,2</a:t>
            </a:r>
            <a:r>
              <a:rPr lang="en-IN" sz="1000" baseline="30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IN" sz="1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gravida with twin pregnancy presented to labour room at 36 weeks of gestation in active phase of labour. A booked case with uneventful  1</a:t>
            </a:r>
            <a:r>
              <a:rPr lang="en-IN" sz="1000" baseline="30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IN" sz="1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2</a:t>
            </a:r>
            <a:r>
              <a:rPr lang="en-IN" sz="1000" baseline="30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IN" sz="1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trimester. She developed breathing difficulty in lying down position 2 days before admission. Her previous pregnancy and birth were uneventful. She never had heart disease.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She was afebrile </a:t>
            </a:r>
            <a:r>
              <a:rPr lang="en-IN" sz="1000" dirty="0">
                <a:solidFill>
                  <a:srgbClr val="FF66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pulse rate of 82bpm regular. Her BP was 110/70mmhg, RR -18/min, spo2 was 98% in room air</a:t>
            </a:r>
            <a:r>
              <a:rPr lang="en-IN" sz="1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She had no pallor icterus or cyanosis. She had pedal oedema pitting</a:t>
            </a:r>
            <a:r>
              <a:rPr lang="en-IN" sz="1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IN" sz="1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 to ankles. Chest </a:t>
            </a:r>
            <a:r>
              <a:rPr lang="en-IN" sz="1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IN" sz="1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clear with normal vesicular bilateral equal breath sound and S1S2 was normal, no added sounds.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000" b="1" dirty="0">
                <a:solidFill>
                  <a:srgbClr val="FF66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gynaecological examination </a:t>
            </a:r>
            <a:r>
              <a:rPr lang="en-IN" sz="1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uterus was overdistended due to twin pregnancy, both foetus were in longitudinal lie with cephalic presentation with regular heart rate. She was having 3 uterine contractions in 10 min each lasting 35-40 seconds.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000" b="1" dirty="0">
                <a:solidFill>
                  <a:srgbClr val="FF66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pervaginum examination  </a:t>
            </a:r>
            <a:r>
              <a:rPr lang="en-IN" sz="1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cervix  was 6-7cm dilated and  90% effaced membranes were absent, vertex was at zero station and pelvis-adequate.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Antenatal investigations </a:t>
            </a:r>
            <a:r>
              <a:rPr lang="en-IN" sz="1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WNL. ECG was WNL. She was given a normal trial of labour.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Soon after the delivery of 1</a:t>
            </a:r>
            <a:r>
              <a:rPr lang="en-IN" sz="1000" baseline="30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IN" sz="1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twin </a:t>
            </a:r>
            <a:r>
              <a:rPr lang="en-IN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 had acute breathlessness, her saturation fall down to 60% at room air. Her pulse -134bpm and RR -34/min, chest </a:t>
            </a:r>
            <a:r>
              <a:rPr lang="en-IN" sz="1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IN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full of coarse crepitations</a:t>
            </a:r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IN" sz="1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Legs were taken up from stirrups, propped up position . Oxygen inhalation with high flow mask at 16liters/min, Injection furosemide 20mg IV.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000" b="1" dirty="0">
                <a:solidFill>
                  <a:srgbClr val="FF66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Echocardiography</a:t>
            </a:r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showed global left ventricular hypokinesia with moderate MR mild TR ejection fraction 30-35% no clots or vegetation IVC was  1.93cm(dilated) s/o </a:t>
            </a:r>
            <a:r>
              <a:rPr lang="en-IN" sz="1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Peripartum Cardiomyopathy.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stabilizing the patient, 2</a:t>
            </a:r>
            <a:r>
              <a:rPr lang="en-IN" sz="1000" baseline="30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IN" sz="1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twin FHS was irregular and decreasing.</a:t>
            </a:r>
            <a:endParaRPr lang="en-IN" sz="1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000" b="1" dirty="0">
                <a:solidFill>
                  <a:srgbClr val="FF66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IN" sz="1000" b="1" dirty="0">
                <a:solidFill>
                  <a:srgbClr val="FF66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anaged</a:t>
            </a:r>
            <a:r>
              <a:rPr lang="en-IN" sz="1000" dirty="0">
                <a:solidFill>
                  <a:srgbClr val="FF66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form of Inj. furosemide, NIV support and digoxin</a:t>
            </a:r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</a:t>
            </a:r>
            <a:r>
              <a:rPr lang="en-IN" sz="1000" baseline="30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baby delivered after 3hours(stillborn</a:t>
            </a:r>
            <a:r>
              <a:rPr lang="en-IN" sz="1000" dirty="0">
                <a:solidFill>
                  <a:srgbClr val="FFCC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Delivery was conducted in propped up position on NIV support and outlet forceps was applied</a:t>
            </a:r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After delivery inj. Furosemide was again given(total 70mg) and slow IV infusion of oxytocin 2U over 10min followed by 12Mu/min for 4 hours was started to prevent post partum haemorrhage.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000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 general condition </a:t>
            </a:r>
            <a:r>
              <a:rPr lang="en-IN" sz="1000" b="1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improved</a:t>
            </a:r>
            <a:r>
              <a:rPr lang="en-IN" sz="1000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gradually and was </a:t>
            </a:r>
            <a:r>
              <a:rPr lang="en-IN" sz="1000" b="1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discharged</a:t>
            </a:r>
            <a:r>
              <a:rPr lang="en-IN" sz="1000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after 7 days on tablet digoxin with the baby</a:t>
            </a:r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675A7B-854B-45BE-951C-CABEA180FCF3}"/>
              </a:ext>
            </a:extLst>
          </p:cNvPr>
          <p:cNvSpPr/>
          <p:nvPr/>
        </p:nvSpPr>
        <p:spPr>
          <a:xfrm>
            <a:off x="8516764" y="848350"/>
            <a:ext cx="3576913" cy="22784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Discussion:-</a:t>
            </a:r>
          </a:p>
          <a:p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 case needs to be reported as </a:t>
            </a:r>
            <a:r>
              <a:rPr lang="en-IN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women went into cardiac failure just after delivery of 1</a:t>
            </a:r>
            <a:r>
              <a:rPr lang="en-IN" sz="1000" baseline="30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IN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baby and 2</a:t>
            </a:r>
            <a:r>
              <a:rPr lang="en-IN" sz="1000" baseline="30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IN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baby was still inside the womb.</a:t>
            </a:r>
          </a:p>
          <a:p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Here there were </a:t>
            </a:r>
            <a:r>
              <a:rPr lang="en-IN" sz="1000" dirty="0">
                <a:solidFill>
                  <a:srgbClr val="FF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main challenges </a:t>
            </a:r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obstetrician; one was to delivery the 2</a:t>
            </a:r>
            <a:r>
              <a:rPr lang="en-IN" sz="1000" baseline="30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twin, and another was to prevent further worsening of the cardiac failure. </a:t>
            </a:r>
            <a:r>
              <a:rPr lang="en-IN" sz="1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Delivery was conducted in the presence team of obstetrician anaesthetist and physician</a:t>
            </a:r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N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Treatment of PPCM is same as for other forms of Congestive heart failure. </a:t>
            </a:r>
            <a:r>
              <a:rPr lang="en-IN" sz="1000" dirty="0">
                <a:solidFill>
                  <a:srgbClr val="FF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About 50% of women regain their ejection fraction. Recurrence rate is 30%.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This is a rare case where timely recognition and management could save patients life.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125036-F6A5-44F7-84E1-359D5E818588}"/>
              </a:ext>
            </a:extLst>
          </p:cNvPr>
          <p:cNvSpPr txBox="1"/>
          <p:nvPr/>
        </p:nvSpPr>
        <p:spPr>
          <a:xfrm>
            <a:off x="98323" y="0"/>
            <a:ext cx="11842954" cy="492122"/>
          </a:xfrm>
          <a:prstGeom prst="rect">
            <a:avLst/>
          </a:prstGeom>
          <a:solidFill>
            <a:srgbClr val="FFCC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800"/>
              </a:spcAft>
            </a:pPr>
            <a:r>
              <a:rPr lang="en-IN" sz="2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PERIPARTUM CARDIOMYOPATHY </a:t>
            </a:r>
            <a:r>
              <a:rPr lang="en-IN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:STRONG SUSPICION AND QUICK MANAGEMENT SAVES THE MOTHER</a:t>
            </a:r>
            <a:r>
              <a:rPr lang="en-IN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Star: 7 Points 14">
            <a:extLst>
              <a:ext uri="{FF2B5EF4-FFF2-40B4-BE49-F238E27FC236}">
                <a16:creationId xmlns:a16="http://schemas.microsoft.com/office/drawing/2014/main" id="{3784C6FB-89F0-4B76-926E-BBA6A6D68FB8}"/>
              </a:ext>
            </a:extLst>
          </p:cNvPr>
          <p:cNvSpPr/>
          <p:nvPr/>
        </p:nvSpPr>
        <p:spPr>
          <a:xfrm>
            <a:off x="1422791" y="3669229"/>
            <a:ext cx="2117034" cy="874021"/>
          </a:xfrm>
          <a:prstGeom prst="star7">
            <a:avLst/>
          </a:prstGeom>
          <a:solidFill>
            <a:srgbClr val="FF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Risk factor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7F649BE7-D5C9-431A-9A97-AEB14D8D76EC}"/>
              </a:ext>
            </a:extLst>
          </p:cNvPr>
          <p:cNvSpPr/>
          <p:nvPr/>
        </p:nvSpPr>
        <p:spPr>
          <a:xfrm>
            <a:off x="116168" y="4596042"/>
            <a:ext cx="1553497" cy="366675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dirty="0">
                <a:solidFill>
                  <a:schemeClr val="tx1"/>
                </a:solidFill>
              </a:rPr>
              <a:t>Clinical presentation</a:t>
            </a:r>
          </a:p>
        </p:txBody>
      </p:sp>
      <p:pic>
        <p:nvPicPr>
          <p:cNvPr id="17" name="Content Placeholder 3">
            <a:extLst>
              <a:ext uri="{FF2B5EF4-FFF2-40B4-BE49-F238E27FC236}">
                <a16:creationId xmlns:a16="http://schemas.microsoft.com/office/drawing/2014/main" id="{9AB969A9-E08E-4683-A334-4987B7E3F9EB}"/>
              </a:ext>
            </a:extLst>
          </p:cNvPr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9"/>
          <a:stretch/>
        </p:blipFill>
        <p:spPr bwMode="auto">
          <a:xfrm>
            <a:off x="10127588" y="3259503"/>
            <a:ext cx="1948244" cy="1821339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044AB6F-42FB-4971-AFCC-C0FBBC99A87D}"/>
              </a:ext>
            </a:extLst>
          </p:cNvPr>
          <p:cNvSpPr/>
          <p:nvPr/>
        </p:nvSpPr>
        <p:spPr>
          <a:xfrm>
            <a:off x="8498919" y="5223953"/>
            <a:ext cx="3576913" cy="154198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IN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IN" sz="10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Kaavya</a:t>
            </a:r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M., &amp; Saraswathi, K. (2016). Peripartum Cardiomyopathy - A Case Report. </a:t>
            </a:r>
            <a:r>
              <a:rPr lang="en-IN" sz="10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IOSR Journal of Dental and Medical Sciences, 15</a:t>
            </a:r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(5), 55-58.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Kumari, A., Singh, S., Singh, S., &amp; Chaturvedi, M. (2012). Peripartum Cardiomyopathy: A Review of Three Case Reports. </a:t>
            </a:r>
            <a:r>
              <a:rPr lang="en-IN" sz="10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South Asian Federation of Obstetrics and Gynaecology, 4(3)</a:t>
            </a:r>
            <a:r>
              <a:rPr lang="en-IN" sz="1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164-166.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B530B1D-04CA-4F79-9492-E166133090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" t="2079" r="2368" b="-840"/>
          <a:stretch/>
        </p:blipFill>
        <p:spPr>
          <a:xfrm>
            <a:off x="62302" y="5384800"/>
            <a:ext cx="3477523" cy="14731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0356995-F9EA-4A5F-832A-EAF90E1C898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70" r="27548"/>
          <a:stretch/>
        </p:blipFill>
        <p:spPr>
          <a:xfrm>
            <a:off x="8516764" y="3269950"/>
            <a:ext cx="1432985" cy="182133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7893081-E2F6-4ABD-AD1F-C73D97F62F10}"/>
              </a:ext>
            </a:extLst>
          </p:cNvPr>
          <p:cNvSpPr/>
          <p:nvPr/>
        </p:nvSpPr>
        <p:spPr>
          <a:xfrm>
            <a:off x="44458" y="911589"/>
            <a:ext cx="3495368" cy="116854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rgbClr val="6E165D"/>
                </a:solidFill>
              </a:rPr>
              <a:t>Dilated heart of pregnancy, Suspect &amp; manage to BIG </a:t>
            </a:r>
            <a:r>
              <a:rPr lang="en-IN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6E165D"/>
                </a:solidFill>
              </a:rPr>
              <a:t>HEART</a:t>
            </a:r>
            <a:r>
              <a:rPr lang="en-IN" dirty="0">
                <a:solidFill>
                  <a:srgbClr val="6E165D"/>
                </a:solidFill>
              </a:rPr>
              <a:t> OF MOTHERHOOD…….</a:t>
            </a:r>
          </a:p>
        </p:txBody>
      </p:sp>
    </p:spTree>
    <p:extLst>
      <p:ext uri="{BB962C8B-B14F-4D97-AF65-F5344CB8AC3E}">
        <p14:creationId xmlns:p14="http://schemas.microsoft.com/office/powerpoint/2010/main" val="324325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</TotalTime>
  <Words>781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aashiningstar@gmail.com</dc:creator>
  <cp:lastModifiedBy>aashiningstar@gmail.com</cp:lastModifiedBy>
  <cp:revision>26</cp:revision>
  <dcterms:created xsi:type="dcterms:W3CDTF">2021-09-09T06:58:29Z</dcterms:created>
  <dcterms:modified xsi:type="dcterms:W3CDTF">2021-09-14T05:05:43Z</dcterms:modified>
</cp:coreProperties>
</file>