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716000" cy="19511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99"/>
    <a:srgbClr val="00F0EA"/>
    <a:srgbClr val="66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924" y="-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3279"/>
            <a:ext cx="11658600" cy="679305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0248299"/>
            <a:ext cx="10287000" cy="471087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8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038831"/>
            <a:ext cx="2957513" cy="16535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38831"/>
            <a:ext cx="8701088" cy="16535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36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864447"/>
            <a:ext cx="11830050" cy="811643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3057665"/>
            <a:ext cx="11830050" cy="426824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93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5194157"/>
            <a:ext cx="5829300" cy="12380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5194157"/>
            <a:ext cx="5829300" cy="12380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5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38836"/>
            <a:ext cx="11830050" cy="37714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783142"/>
            <a:ext cx="5802510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127286"/>
            <a:ext cx="5802510" cy="10483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783142"/>
            <a:ext cx="5831087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7127286"/>
            <a:ext cx="5831087" cy="10483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4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56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9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809366"/>
            <a:ext cx="6943725" cy="1386614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26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809366"/>
            <a:ext cx="6943725" cy="1386614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8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38836"/>
            <a:ext cx="11830050" cy="377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194157"/>
            <a:ext cx="11830050" cy="1238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6EEC-85E6-41EF-A787-7F6CF0ABA12F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084703"/>
            <a:ext cx="462915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C6A4-9672-4701-ADCD-28A32E4DCC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F09D7-3EBD-4314-8A66-8B2D5F8DA9E2}"/>
              </a:ext>
            </a:extLst>
          </p:cNvPr>
          <p:cNvSpPr txBox="1"/>
          <p:nvPr/>
        </p:nvSpPr>
        <p:spPr>
          <a:xfrm>
            <a:off x="12578387" y="6997157"/>
            <a:ext cx="154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uterus</a:t>
            </a:r>
            <a:endParaRPr lang="en-IN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C70B6-1B4F-4910-A11F-1E1F7EA0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95BA0-6FF9-4BCB-A543-6D4E3DD2A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95D00-7E80-481A-A6A9-6415AD0B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-302327"/>
            <a:ext cx="13715063" cy="1951196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E3663A-6EC2-476D-907E-CD2DE7B6B1A6}"/>
              </a:ext>
            </a:extLst>
          </p:cNvPr>
          <p:cNvCxnSpPr>
            <a:cxnSpLocks/>
          </p:cNvCxnSpPr>
          <p:nvPr/>
        </p:nvCxnSpPr>
        <p:spPr>
          <a:xfrm flipH="1">
            <a:off x="12580690" y="6918020"/>
            <a:ext cx="260370" cy="584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1B30E6-0833-4850-849E-74B94B5F3F4F}"/>
              </a:ext>
            </a:extLst>
          </p:cNvPr>
          <p:cNvSpPr txBox="1"/>
          <p:nvPr/>
        </p:nvSpPr>
        <p:spPr>
          <a:xfrm>
            <a:off x="5855112" y="3337175"/>
            <a:ext cx="7565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Perioperatively, the large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was found extending from fundal region to right fallopian tube and part of ovary&amp;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cervical region with distorted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anatomy.There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urinary bladder diverticulum.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abdominal hysterectomy along with right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salphingoopherectomy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performed.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revealed mass to be right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fallopiantube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leiomyoma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had an uneventful recovery.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2C1AD-6CFC-4A53-AE36-2D3236ADA19D}"/>
              </a:ext>
            </a:extLst>
          </p:cNvPr>
          <p:cNvSpPr txBox="1"/>
          <p:nvPr/>
        </p:nvSpPr>
        <p:spPr>
          <a:xfrm>
            <a:off x="5973165" y="9441844"/>
            <a:ext cx="7080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Leiomyoma of fallopian tube are rare, typically co-incidental finding at surgery or at autopsy.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mostly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single,small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unilateral but may be variable size from microscopic to &gt;15cm size.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grow excessively and undergo torsion and degenerations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rarely diagnosed pre-operatively.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 can be used for definite diagnosis &amp; management.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final diagnosis is made on HPE.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CC4653-2F82-4764-A4A4-40C7240F8F44}"/>
              </a:ext>
            </a:extLst>
          </p:cNvPr>
          <p:cNvSpPr txBox="1"/>
          <p:nvPr/>
        </p:nvSpPr>
        <p:spPr>
          <a:xfrm>
            <a:off x="5900747" y="13590899"/>
            <a:ext cx="6841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fallopian tube leiomyoma being chance-findings are very rare and symptomatic large fallopian tube leiomyoma as in this case are still rarer.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condition should be kept in mind as a differential diagnosis of any adnexal mass.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E4629-F287-49DE-B451-9E47C6FDA9F6}"/>
              </a:ext>
            </a:extLst>
          </p:cNvPr>
          <p:cNvSpPr txBox="1"/>
          <p:nvPr/>
        </p:nvSpPr>
        <p:spPr>
          <a:xfrm>
            <a:off x="5855112" y="16878712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Misao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R,Niwa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K,Iwagaki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S,et.al</a:t>
            </a:r>
            <a:r>
              <a:rPr lang="en-US" dirty="0" err="1">
                <a:solidFill>
                  <a:srgbClr val="000000"/>
                </a:solidFill>
              </a:rPr>
              <a:t>.Leiomyoma</a:t>
            </a:r>
            <a:r>
              <a:rPr lang="en-US" dirty="0">
                <a:solidFill>
                  <a:srgbClr val="000000"/>
                </a:solidFill>
              </a:rPr>
              <a:t> of fallopian </a:t>
            </a:r>
            <a:r>
              <a:rPr lang="en-US" dirty="0" err="1">
                <a:solidFill>
                  <a:srgbClr val="000000"/>
                </a:solidFill>
              </a:rPr>
              <a:t>tube.Gynecol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obstet</a:t>
            </a:r>
            <a:r>
              <a:rPr lang="en-US" dirty="0">
                <a:solidFill>
                  <a:srgbClr val="000000"/>
                </a:solidFill>
              </a:rPr>
              <a:t> invest.2000;49(4):279-280.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</a:rPr>
              <a:t>Tarek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Bardawail.Fallopian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tube disordes.Medscape,USA;2014.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0" i="0" dirty="0" err="1">
                <a:solidFill>
                  <a:srgbClr val="000000"/>
                </a:solidFill>
                <a:effectLst/>
              </a:rPr>
              <a:t>Punyabatra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Mohapatra,sahadev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sahoo,Rabindra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nath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behera,et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al.journal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of evolution of medical and dental sciences2014;vol.3Issue66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70A06B-F62D-479B-8685-3BDE5CF99480}"/>
              </a:ext>
            </a:extLst>
          </p:cNvPr>
          <p:cNvSpPr txBox="1"/>
          <p:nvPr/>
        </p:nvSpPr>
        <p:spPr>
          <a:xfrm flipH="1">
            <a:off x="5800137" y="18589760"/>
            <a:ext cx="7620000" cy="38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Email:nehaparmar.56.np@gmail.com                        contact:9981434956</a:t>
            </a:r>
            <a:endParaRPr lang="en-IN" b="1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6DAEA6-0842-4381-9CB3-1F12B836B2C1}"/>
              </a:ext>
            </a:extLst>
          </p:cNvPr>
          <p:cNvCxnSpPr>
            <a:cxnSpLocks/>
          </p:cNvCxnSpPr>
          <p:nvPr/>
        </p:nvCxnSpPr>
        <p:spPr>
          <a:xfrm>
            <a:off x="6151235" y="18498720"/>
            <a:ext cx="6724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1B9DB4-8D54-4B31-B71C-8405874310B4}"/>
              </a:ext>
            </a:extLst>
          </p:cNvPr>
          <p:cNvSpPr txBox="1"/>
          <p:nvPr/>
        </p:nvSpPr>
        <p:spPr>
          <a:xfrm>
            <a:off x="2261937" y="16878712"/>
            <a:ext cx="1049154" cy="54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80501C-76CB-4855-8EC2-425A91089D8A}"/>
              </a:ext>
            </a:extLst>
          </p:cNvPr>
          <p:cNvCxnSpPr>
            <a:cxnSpLocks/>
          </p:cNvCxnSpPr>
          <p:nvPr/>
        </p:nvCxnSpPr>
        <p:spPr>
          <a:xfrm flipV="1">
            <a:off x="2348564" y="17130584"/>
            <a:ext cx="854836" cy="104983"/>
          </a:xfrm>
          <a:prstGeom prst="straightConnector1">
            <a:avLst/>
          </a:prstGeom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68C36D-5E05-49E7-9B5B-D3CEBB7114DB}"/>
              </a:ext>
            </a:extLst>
          </p:cNvPr>
          <p:cNvCxnSpPr>
            <a:cxnSpLocks/>
          </p:cNvCxnSpPr>
          <p:nvPr/>
        </p:nvCxnSpPr>
        <p:spPr>
          <a:xfrm>
            <a:off x="2685448" y="16943103"/>
            <a:ext cx="101066" cy="411821"/>
          </a:xfrm>
          <a:prstGeom prst="straightConnector1">
            <a:avLst/>
          </a:prstGeom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FD4D9A9-F5E6-41A6-926B-464970EF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666" y="2731922"/>
            <a:ext cx="2867025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BF694-8E3B-4CF6-9518-41A86F931147}"/>
              </a:ext>
            </a:extLst>
          </p:cNvPr>
          <p:cNvSpPr txBox="1"/>
          <p:nvPr/>
        </p:nvSpPr>
        <p:spPr>
          <a:xfrm>
            <a:off x="2435654" y="415280"/>
            <a:ext cx="88446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FALLOPIAN TUBE LEIOMYOMA : A RARE PRESENTATION</a:t>
            </a:r>
            <a:endParaRPr lang="en-IN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E1AD5-6DF7-4E1E-9D58-EA09732F3F51}"/>
              </a:ext>
            </a:extLst>
          </p:cNvPr>
          <p:cNvSpPr txBox="1"/>
          <p:nvPr/>
        </p:nvSpPr>
        <p:spPr>
          <a:xfrm>
            <a:off x="2078896" y="1484247"/>
            <a:ext cx="9558205" cy="61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9276F-D504-48B5-8FF5-51445A277487}"/>
              </a:ext>
            </a:extLst>
          </p:cNvPr>
          <p:cNvSpPr txBox="1"/>
          <p:nvPr/>
        </p:nvSpPr>
        <p:spPr>
          <a:xfrm>
            <a:off x="537484" y="3465873"/>
            <a:ext cx="4584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leiomyoma are the most common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uterus,leiomyoma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fallopian tubes is extremely rare.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the uterus and tubes are derived from Mullerian system and both contain smooth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muscles,fallopian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tubes leiomyoma is least frequently encountered.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cases are asymptomatic and found incidentally at unrelated operation or at autopsy.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never been diagnosed pre-operatively and the diagnosis has only been confirmed after histopathological examination.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rare presentation of fallopian tube leiomyoma presented with urinary complaints is reported here.</a:t>
            </a:r>
          </a:p>
          <a:p>
            <a:endParaRPr lang="en-IN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92FFDB3-A8A1-43BC-9D58-E015D71BB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067" y="1062201"/>
            <a:ext cx="10436441" cy="557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6928C8-2E2C-4B2B-9524-CF1C86140993}"/>
              </a:ext>
            </a:extLst>
          </p:cNvPr>
          <p:cNvSpPr txBox="1"/>
          <p:nvPr/>
        </p:nvSpPr>
        <p:spPr>
          <a:xfrm>
            <a:off x="2353778" y="1222281"/>
            <a:ext cx="978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Nehakumari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Parmar(PG),  Dr. Gurpreet Kaur(Prof.), Dr. Archana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(Asst. Prof.)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AE2BF-7FB4-44E1-A536-8569F0AAD2D7}"/>
              </a:ext>
            </a:extLst>
          </p:cNvPr>
          <p:cNvSpPr txBox="1"/>
          <p:nvPr/>
        </p:nvSpPr>
        <p:spPr>
          <a:xfrm>
            <a:off x="554246" y="9589631"/>
            <a:ext cx="4262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40 years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old,married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women,para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1was admitted to hospital with complaints of recurrent burning micturition &amp; difficulty in micturition with continuous lower abdomen pain &amp; discomfort for 2 months.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had 5/28-32 days/regular menstrual cycle with average flow.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vitals were 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per abdominal examination an ill defined mass ~14wks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size,non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a mass ~14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sized attached to uterus with restricted mobility felt in right adnexa.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1BD91-A2FE-4349-9BA9-89D5110E96DD}"/>
              </a:ext>
            </a:extLst>
          </p:cNvPr>
          <p:cNvSpPr txBox="1"/>
          <p:nvPr/>
        </p:nvSpPr>
        <p:spPr>
          <a:xfrm>
            <a:off x="619177" y="15550039"/>
            <a:ext cx="4233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 reported large multiple uterine fibroids in fundal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region,anterior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myometrium and cervical regions with calcific degenerative changes within it &amp; shows peripheral vascularity on doppler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uterus-14*7*10cm ET-6mm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CBC was normal.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other routine lab investigations were within normal range.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80A424-4093-4AC0-894D-E9D3D2CB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79" y="5763301"/>
            <a:ext cx="2417258" cy="2247341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82C3-9B83-41EB-AB6B-7C7EE946E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687" y="5785648"/>
            <a:ext cx="2286254" cy="2240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62F8D6-182D-4536-8130-422F2658A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701" y="5768724"/>
            <a:ext cx="2683845" cy="225242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A7E893F-6EB7-44A8-B426-20B730B2FB2D}"/>
              </a:ext>
            </a:extLst>
          </p:cNvPr>
          <p:cNvCxnSpPr>
            <a:cxnSpLocks/>
          </p:cNvCxnSpPr>
          <p:nvPr/>
        </p:nvCxnSpPr>
        <p:spPr>
          <a:xfrm flipH="1" flipV="1">
            <a:off x="10147833" y="6762120"/>
            <a:ext cx="489980" cy="912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89EC6C-1F78-48EC-90F7-3B181A9E74C0}"/>
              </a:ext>
            </a:extLst>
          </p:cNvPr>
          <p:cNvSpPr txBox="1"/>
          <p:nvPr/>
        </p:nvSpPr>
        <p:spPr>
          <a:xfrm>
            <a:off x="10292310" y="7488148"/>
            <a:ext cx="87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uterus</a:t>
            </a:r>
            <a:endParaRPr lang="en-IN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3C60A19-FAB1-41EF-A8A0-6FE1D71FED5F}"/>
              </a:ext>
            </a:extLst>
          </p:cNvPr>
          <p:cNvCxnSpPr/>
          <p:nvPr/>
        </p:nvCxnSpPr>
        <p:spPr>
          <a:xfrm flipH="1">
            <a:off x="12620625" y="4861927"/>
            <a:ext cx="13797" cy="5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AD8EA96-068D-4313-B5BE-B94078BD16A8}"/>
              </a:ext>
            </a:extLst>
          </p:cNvPr>
          <p:cNvCxnSpPr>
            <a:cxnSpLocks/>
          </p:cNvCxnSpPr>
          <p:nvPr/>
        </p:nvCxnSpPr>
        <p:spPr>
          <a:xfrm flipH="1" flipV="1">
            <a:off x="11437330" y="6886971"/>
            <a:ext cx="57251" cy="756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ECDFF57-4A30-4A26-9509-086EF7C76E39}"/>
              </a:ext>
            </a:extLst>
          </p:cNvPr>
          <p:cNvSpPr txBox="1"/>
          <p:nvPr/>
        </p:nvSpPr>
        <p:spPr>
          <a:xfrm>
            <a:off x="11100575" y="7604685"/>
            <a:ext cx="14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FT fibroid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9783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508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Parmar</dc:creator>
  <cp:lastModifiedBy>Neha Parmar</cp:lastModifiedBy>
  <cp:revision>92</cp:revision>
  <dcterms:created xsi:type="dcterms:W3CDTF">2020-10-03T06:34:27Z</dcterms:created>
  <dcterms:modified xsi:type="dcterms:W3CDTF">2021-09-15T06:00:18Z</dcterms:modified>
</cp:coreProperties>
</file>