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4673" autoAdjust="0"/>
  </p:normalViewPr>
  <p:slideViewPr>
    <p:cSldViewPr>
      <p:cViewPr>
        <p:scale>
          <a:sx n="70" d="100"/>
          <a:sy n="70" d="100"/>
        </p:scale>
        <p:origin x="-1890" y="-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1AEE-3157-4434-B18E-F8DB473ED7E5}" type="datetimeFigureOut">
              <a:rPr lang="en-US" smtClean="0"/>
              <a:pPr/>
              <a:t>9/14/2021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6C4C1-0803-46BC-BADB-EE82593DFC5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6C4C1-0803-46BC-BADB-EE82593DFC5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mailto:uttaragupta.rntmc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6553200" cy="685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buClr>
                <a:schemeClr val="tx1"/>
              </a:buClr>
            </a:pPr>
            <a:r>
              <a:rPr lang="en-IN" sz="1400" dirty="0" smtClean="0">
                <a:latin typeface="Agency FB" pitchFamily="34" charset="0"/>
              </a:rPr>
              <a:t/>
            </a:r>
            <a:br>
              <a:rPr lang="en-IN" sz="1400" dirty="0" smtClean="0">
                <a:latin typeface="Agency FB" pitchFamily="34" charset="0"/>
              </a:rPr>
            </a:br>
            <a:r>
              <a:rPr lang="en-IN" sz="1400" dirty="0" smtClean="0">
                <a:latin typeface="Agency FB" pitchFamily="34" charset="0"/>
              </a:rPr>
              <a:t/>
            </a:r>
            <a:br>
              <a:rPr lang="en-IN" sz="1400" dirty="0" smtClean="0">
                <a:latin typeface="Agency FB" pitchFamily="34" charset="0"/>
              </a:rPr>
            </a:br>
            <a:r>
              <a:rPr lang="en-IN" sz="1300" b="1" dirty="0" smtClean="0">
                <a:latin typeface="Agency FB" pitchFamily="34" charset="0"/>
              </a:rPr>
              <a:t>Mayer-</a:t>
            </a:r>
            <a:r>
              <a:rPr lang="en-IN" sz="1300" b="1" dirty="0" err="1" smtClean="0">
                <a:latin typeface="Agency FB" pitchFamily="34" charset="0"/>
              </a:rPr>
              <a:t>Rokitansky</a:t>
            </a:r>
            <a:r>
              <a:rPr lang="en-IN" sz="1300" b="1" dirty="0" smtClean="0">
                <a:latin typeface="Agency FB" pitchFamily="34" charset="0"/>
              </a:rPr>
              <a:t>-</a:t>
            </a:r>
            <a:r>
              <a:rPr lang="en-IN" sz="1300" b="1" dirty="0" err="1" smtClean="0">
                <a:latin typeface="Agency FB" pitchFamily="34" charset="0"/>
              </a:rPr>
              <a:t>Küster</a:t>
            </a:r>
            <a:r>
              <a:rPr lang="en-IN" sz="1300" b="1" dirty="0" smtClean="0">
                <a:latin typeface="Agency FB" pitchFamily="34" charset="0"/>
              </a:rPr>
              <a:t>-Hauser (MRKH)</a:t>
            </a:r>
            <a:r>
              <a:rPr lang="en-IN" sz="1300" dirty="0" smtClean="0">
                <a:latin typeface="Agency FB" pitchFamily="34" charset="0"/>
              </a:rPr>
              <a:t>syndrome is characterized by congenital </a:t>
            </a:r>
            <a:r>
              <a:rPr lang="en-IN" sz="1300" dirty="0" err="1" smtClean="0">
                <a:latin typeface="Agency FB" pitchFamily="34" charset="0"/>
              </a:rPr>
              <a:t>aplasia</a:t>
            </a:r>
            <a:r>
              <a:rPr lang="en-IN" sz="1300" dirty="0" smtClean="0">
                <a:latin typeface="Agency FB" pitchFamily="34" charset="0"/>
              </a:rPr>
              <a:t> of uterus and upper part(2/3) of vagina with normal development of secondary sexual characteristics and 46,XX </a:t>
            </a:r>
            <a:r>
              <a:rPr lang="en-IN" sz="1300" dirty="0" err="1" smtClean="0">
                <a:latin typeface="Agency FB" pitchFamily="34" charset="0"/>
              </a:rPr>
              <a:t>karyotype</a:t>
            </a:r>
            <a:r>
              <a:rPr lang="en-IN" sz="1300" dirty="0" smtClean="0">
                <a:latin typeface="Agency FB" pitchFamily="34" charset="0"/>
              </a:rPr>
              <a:t>. It affects approximately </a:t>
            </a:r>
            <a:r>
              <a:rPr lang="en-IN" sz="1300" b="1" dirty="0" smtClean="0">
                <a:latin typeface="Agency FB" pitchFamily="34" charset="0"/>
              </a:rPr>
              <a:t>1 of 4500 </a:t>
            </a:r>
            <a:r>
              <a:rPr lang="en-IN" sz="1300" dirty="0" smtClean="0">
                <a:latin typeface="Agency FB" pitchFamily="34" charset="0"/>
              </a:rPr>
              <a:t>women and may be associated with vaginal </a:t>
            </a:r>
            <a:r>
              <a:rPr lang="en-IN" sz="1300" dirty="0" err="1" smtClean="0">
                <a:latin typeface="Agency FB" pitchFamily="34" charset="0"/>
              </a:rPr>
              <a:t>atresia</a:t>
            </a:r>
            <a:r>
              <a:rPr lang="en-IN" sz="1400" dirty="0" smtClean="0">
                <a:latin typeface="Agency FB" pitchFamily="34" charset="0"/>
              </a:rPr>
              <a:t>.</a:t>
            </a:r>
            <a:br>
              <a:rPr lang="en-IN" sz="1400" dirty="0" smtClean="0">
                <a:latin typeface="Agency FB" pitchFamily="34" charset="0"/>
              </a:rPr>
            </a:br>
            <a:r>
              <a:rPr lang="en-IN" sz="1600" dirty="0" smtClean="0">
                <a:latin typeface="Agency FB" pitchFamily="34" charset="0"/>
              </a:rPr>
              <a:t/>
            </a:r>
            <a:br>
              <a:rPr lang="en-IN" sz="1600" dirty="0" smtClean="0">
                <a:latin typeface="Agency FB" pitchFamily="34" charset="0"/>
              </a:rPr>
            </a:br>
            <a:endParaRPr lang="en-GB" sz="1600" dirty="0">
              <a:latin typeface="Agency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514600"/>
            <a:ext cx="6553200" cy="2438400"/>
          </a:xfr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 </a:t>
            </a: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24 year old 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patient 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with </a:t>
            </a: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Primary Amenorrhea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. She had no history of 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virilization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Acne, weight gain,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Hirsutism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TB, intolerance to heat, constipation, hoarseness of voice, pigmentation.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No h/o cyclical pain abdomen, lump abdomen, urinary complaints, recurrent colitis attacks, Radiation exposure, any viral infection or exposure to drugs during intrauterine life, no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anosmia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IN" sz="1300" dirty="0" smtClean="0">
                <a:solidFill>
                  <a:schemeClr val="tx1"/>
                </a:solidFill>
                <a:latin typeface="Agency FB" pitchFamily="34" charset="0"/>
              </a:rPr>
              <a:t>Patient had history of </a:t>
            </a:r>
            <a:r>
              <a:rPr lang="en-IN" sz="1300" b="1" u="sng" dirty="0" smtClean="0">
                <a:solidFill>
                  <a:schemeClr val="tx1"/>
                </a:solidFill>
                <a:latin typeface="Agency FB" pitchFamily="34" charset="0"/>
              </a:rPr>
              <a:t>Diagnostic laparoscopy</a:t>
            </a:r>
            <a:r>
              <a:rPr lang="en-IN" sz="1300" b="1" dirty="0" smtClean="0">
                <a:solidFill>
                  <a:schemeClr val="tx1"/>
                </a:solidFill>
                <a:latin typeface="Agency FB" pitchFamily="34" charset="0"/>
              </a:rPr>
              <a:t> </a:t>
            </a:r>
            <a:r>
              <a:rPr lang="en-IN" sz="1300" dirty="0" smtClean="0">
                <a:solidFill>
                  <a:schemeClr val="tx1"/>
                </a:solidFill>
                <a:latin typeface="Agency FB" pitchFamily="34" charset="0"/>
              </a:rPr>
              <a:t>4 years back, in which </a:t>
            </a:r>
            <a:r>
              <a:rPr lang="en-IN" sz="1300" dirty="0" err="1" smtClean="0">
                <a:solidFill>
                  <a:schemeClr val="tx1"/>
                </a:solidFill>
                <a:latin typeface="Agency FB" pitchFamily="34" charset="0"/>
              </a:rPr>
              <a:t>rectovaginal</a:t>
            </a:r>
            <a:r>
              <a:rPr lang="en-IN" sz="1300" dirty="0" smtClean="0">
                <a:solidFill>
                  <a:schemeClr val="tx1"/>
                </a:solidFill>
                <a:latin typeface="Agency FB" pitchFamily="34" charset="0"/>
              </a:rPr>
              <a:t> septum seen between bladder and mid part of rectum, and diagnosis of MRKH was made. Patient advised reconstruction surgery of Vagina before marriage.</a:t>
            </a:r>
            <a:endParaRPr lang="en-GB" sz="1300" dirty="0" smtClean="0">
              <a:solidFill>
                <a:schemeClr val="tx1"/>
              </a:solidFill>
              <a:latin typeface="Agency FB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On examination, 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average built, height 158 cm, BMI 20.4Kg/m2, no stigma of turner syndrome, no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galactorrhea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,/goitre, no evidence of ectopic gonads. All secondary sexual characters breast, pubic and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axillary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hair developed to </a:t>
            </a: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Tanner 5. 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Local Examination- 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No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clitoromegaly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/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hypospadius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Labial folds normal, anal sphincter in normal position, Vaginal pouch&lt;2cm,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perineal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body present.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Per Abdomen- 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soft, non tender, no </a:t>
            </a:r>
            <a:r>
              <a:rPr lang="en-GB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organomegaly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.  </a:t>
            </a:r>
            <a:r>
              <a:rPr lang="en-GB" sz="13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PerRectal</a:t>
            </a:r>
            <a:r>
              <a:rPr lang="en-GB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-</a:t>
            </a:r>
            <a:r>
              <a:rPr lang="en-GB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uterus not felt, no mass felt.</a:t>
            </a:r>
          </a:p>
        </p:txBody>
      </p:sp>
      <p:sp>
        <p:nvSpPr>
          <p:cNvPr id="6" name="Curved Down Ribbon 5"/>
          <p:cNvSpPr/>
          <p:nvPr/>
        </p:nvSpPr>
        <p:spPr>
          <a:xfrm>
            <a:off x="0" y="0"/>
            <a:ext cx="6858000" cy="914400"/>
          </a:xfrm>
          <a:prstGeom prst="ellipseRibbon">
            <a:avLst>
              <a:gd name="adj1" fmla="val 31736"/>
              <a:gd name="adj2" fmla="val 75000"/>
              <a:gd name="adj3" fmla="val 12500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u="sng" dirty="0" smtClean="0">
                <a:latin typeface="Agency FB" pitchFamily="34" charset="0"/>
              </a:rPr>
              <a:t>Correction of Vaginal </a:t>
            </a:r>
            <a:r>
              <a:rPr lang="en-IN" sz="2400" u="sng" dirty="0" err="1" smtClean="0">
                <a:latin typeface="Agency FB" pitchFamily="34" charset="0"/>
              </a:rPr>
              <a:t>atresia</a:t>
            </a:r>
            <a:r>
              <a:rPr lang="en-IN" sz="2400" u="sng" dirty="0" smtClean="0">
                <a:latin typeface="Agency FB" pitchFamily="34" charset="0"/>
              </a:rPr>
              <a:t> by </a:t>
            </a:r>
            <a:r>
              <a:rPr lang="en-IN" sz="2400" u="sng" dirty="0" err="1" smtClean="0">
                <a:latin typeface="Agency FB" pitchFamily="34" charset="0"/>
              </a:rPr>
              <a:t>McIndoe</a:t>
            </a:r>
            <a:r>
              <a:rPr lang="en-IN" sz="2400" u="sng" dirty="0" smtClean="0">
                <a:latin typeface="Agency FB" pitchFamily="34" charset="0"/>
              </a:rPr>
              <a:t> procedure -A Case Report</a:t>
            </a:r>
            <a:endParaRPr lang="en-GB" sz="2400" u="sng" dirty="0">
              <a:solidFill>
                <a:schemeClr val="accent4">
                  <a:lumMod val="20000"/>
                  <a:lumOff val="80000"/>
                </a:schemeClr>
              </a:solidFill>
              <a:latin typeface="Agency FB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4571206" y="4572000"/>
            <a:ext cx="9143206" cy="794"/>
          </a:xfrm>
          <a:prstGeom prst="line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9144000"/>
            <a:ext cx="6858000" cy="1588"/>
          </a:xfrm>
          <a:prstGeom prst="line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286000" y="4572000"/>
            <a:ext cx="9143206" cy="794"/>
          </a:xfrm>
          <a:prstGeom prst="line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0"/>
            <a:ext cx="6858000" cy="1588"/>
          </a:xfrm>
          <a:prstGeom prst="line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762000"/>
            <a:ext cx="685800" cy="62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0"/>
            <a:ext cx="685800" cy="63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09600" y="914400"/>
            <a:ext cx="563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Dr. </a:t>
            </a:r>
            <a:r>
              <a:rPr lang="en-GB" sz="1600" b="1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Uttara</a:t>
            </a:r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Gupta (PG  3</a:t>
            </a:r>
            <a:r>
              <a:rPr lang="en-GB" sz="1600" b="1" baseline="30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rd</a:t>
            </a:r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year), Dr. </a:t>
            </a:r>
            <a:r>
              <a:rPr lang="en-GB" sz="1600" b="1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Rekha</a:t>
            </a:r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</a:t>
            </a:r>
            <a:r>
              <a:rPr lang="en-GB" sz="1600" b="1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Sapkal</a:t>
            </a:r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(Professor and HOD)</a:t>
            </a:r>
          </a:p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People’s College of Medical Sciences &amp; Research Centre, People’s University, Bhopal</a:t>
            </a:r>
          </a:p>
          <a:p>
            <a:endParaRPr lang="en-GB" dirty="0">
              <a:solidFill>
                <a:schemeClr val="accent6">
                  <a:lumMod val="50000"/>
                </a:schemeClr>
              </a:solidFill>
              <a:latin typeface="Agency FB" pitchFamily="34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0" y="2057400"/>
            <a:ext cx="6705600" cy="609600"/>
          </a:xfrm>
          <a:prstGeom prst="horizontalScroll">
            <a:avLst>
              <a:gd name="adj" fmla="val 250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itannic Bold" pitchFamily="34" charset="0"/>
              </a:rPr>
              <a:t>CASE REPORT</a:t>
            </a:r>
            <a:endParaRPr lang="en-GB" sz="2200" dirty="0">
              <a:solidFill>
                <a:schemeClr val="tx1">
                  <a:lumMod val="95000"/>
                  <a:lumOff val="5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6858000"/>
            <a:ext cx="6553200" cy="2057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Patient admitted for reconstructive surgery of vagina, by </a:t>
            </a:r>
            <a:r>
              <a:rPr lang="en-GB" sz="1300" b="1" dirty="0" err="1" smtClean="0">
                <a:latin typeface="Agency FB" pitchFamily="34" charset="0"/>
              </a:rPr>
              <a:t>McIndoe</a:t>
            </a:r>
            <a:r>
              <a:rPr lang="en-GB" sz="1300" b="1" dirty="0" smtClean="0">
                <a:latin typeface="Agency FB" pitchFamily="34" charset="0"/>
              </a:rPr>
              <a:t> repair under USG guidance.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Under </a:t>
            </a:r>
            <a:r>
              <a:rPr lang="en-GB" sz="1300" dirty="0" err="1" smtClean="0">
                <a:latin typeface="Agency FB" pitchFamily="34" charset="0"/>
              </a:rPr>
              <a:t>anesthesia</a:t>
            </a:r>
            <a:r>
              <a:rPr lang="en-GB" sz="1300" dirty="0" smtClean="0">
                <a:latin typeface="Agency FB" pitchFamily="34" charset="0"/>
              </a:rPr>
              <a:t>, </a:t>
            </a:r>
            <a:r>
              <a:rPr lang="en-GB" sz="1300" dirty="0" err="1" smtClean="0">
                <a:latin typeface="Agency FB" pitchFamily="34" charset="0"/>
              </a:rPr>
              <a:t>catherization</a:t>
            </a:r>
            <a:r>
              <a:rPr lang="en-GB" sz="1300" dirty="0" smtClean="0">
                <a:latin typeface="Agency FB" pitchFamily="34" charset="0"/>
              </a:rPr>
              <a:t> done and bladder distended by 100 ml Normal saline, vision established </a:t>
            </a:r>
            <a:r>
              <a:rPr lang="en-GB" sz="1300" b="1" dirty="0" smtClean="0">
                <a:latin typeface="Agency FB" pitchFamily="34" charset="0"/>
              </a:rPr>
              <a:t>under USG.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Per rectal digital examination done, metal dilator introduced to identify anterior wall of rectum.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Transverse incision given 2 cm below the urinary </a:t>
            </a:r>
            <a:r>
              <a:rPr lang="en-GB" sz="1300" dirty="0" err="1" smtClean="0">
                <a:latin typeface="Agency FB" pitchFamily="34" charset="0"/>
              </a:rPr>
              <a:t>meatus</a:t>
            </a:r>
            <a:r>
              <a:rPr lang="en-GB" sz="1300" dirty="0" smtClean="0">
                <a:latin typeface="Agency FB" pitchFamily="34" charset="0"/>
              </a:rPr>
              <a:t>, space dissected with finger in forward direction avoiding injury to rectum and bladder. 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Approximately </a:t>
            </a:r>
            <a:r>
              <a:rPr lang="en-GB" sz="1300" b="1" dirty="0" smtClean="0">
                <a:latin typeface="Agency FB" pitchFamily="34" charset="0"/>
              </a:rPr>
              <a:t>8 cm pouch </a:t>
            </a:r>
            <a:r>
              <a:rPr lang="en-GB" sz="1300" dirty="0" smtClean="0">
                <a:latin typeface="Agency FB" pitchFamily="34" charset="0"/>
              </a:rPr>
              <a:t>created and adequate size of vaginal mould kept with thigh skin graft.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err="1" smtClean="0">
                <a:latin typeface="Agency FB" pitchFamily="34" charset="0"/>
              </a:rPr>
              <a:t>Catherization</a:t>
            </a:r>
            <a:r>
              <a:rPr lang="en-GB" sz="1300" dirty="0" smtClean="0">
                <a:latin typeface="Agency FB" pitchFamily="34" charset="0"/>
              </a:rPr>
              <a:t> done for 24 hours. Post operatively period was uneventful. Mould removed on post operative day 8 and after ensuring proper </a:t>
            </a:r>
            <a:r>
              <a:rPr lang="en-GB" sz="1300" dirty="0" err="1" smtClean="0">
                <a:latin typeface="Agency FB" pitchFamily="34" charset="0"/>
              </a:rPr>
              <a:t>epithelization</a:t>
            </a:r>
            <a:r>
              <a:rPr lang="en-GB" sz="1300" dirty="0" smtClean="0">
                <a:latin typeface="Agency FB" pitchFamily="34" charset="0"/>
              </a:rPr>
              <a:t>, patient was discharged.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Patient instructed regarding insertion and cleaning of vaginal mould.</a:t>
            </a:r>
          </a:p>
          <a:p>
            <a:pPr algn="just">
              <a:buFont typeface="Arial" pitchFamily="34" charset="0"/>
              <a:buChar char="•"/>
            </a:pPr>
            <a:r>
              <a:rPr lang="en-GB" sz="1300" dirty="0" smtClean="0">
                <a:latin typeface="Agency FB" pitchFamily="34" charset="0"/>
              </a:rPr>
              <a:t>In follow up, after 1 month, 8 cm vaginal pouch was found intact, with </a:t>
            </a:r>
            <a:r>
              <a:rPr lang="en-GB" sz="1300" b="1" dirty="0" smtClean="0">
                <a:latin typeface="Agency FB" pitchFamily="34" charset="0"/>
              </a:rPr>
              <a:t>no scarring, or infection.</a:t>
            </a:r>
            <a:endParaRPr lang="en-GB" sz="1300" b="1" dirty="0">
              <a:latin typeface="Agency FB" pitchFamily="34" charset="0"/>
            </a:endParaRPr>
          </a:p>
        </p:txBody>
      </p:sp>
      <p:sp>
        <p:nvSpPr>
          <p:cNvPr id="20" name="Horizontal Scroll 19"/>
          <p:cNvSpPr/>
          <p:nvPr/>
        </p:nvSpPr>
        <p:spPr>
          <a:xfrm>
            <a:off x="0" y="6477000"/>
            <a:ext cx="6705600" cy="533400"/>
          </a:xfrm>
          <a:prstGeom prst="horizontalScroll">
            <a:avLst>
              <a:gd name="adj" fmla="val 25000"/>
            </a:avLst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itannic Bold" pitchFamily="34" charset="0"/>
              </a:rPr>
              <a:t>PROCEDURE</a:t>
            </a:r>
            <a:endParaRPr lang="en-GB" sz="2200" dirty="0">
              <a:solidFill>
                <a:schemeClr val="tx1">
                  <a:lumMod val="95000"/>
                  <a:lumOff val="5000"/>
                </a:schemeClr>
              </a:solidFill>
              <a:latin typeface="Britannic Bold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5105400"/>
            <a:ext cx="1600200" cy="121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57800" y="5105401"/>
            <a:ext cx="1447800" cy="121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5082805"/>
            <a:ext cx="1447800" cy="12417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28800" y="5105400"/>
            <a:ext cx="1512633" cy="121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2" name="TextBox 21"/>
          <p:cNvSpPr txBox="1"/>
          <p:nvPr/>
        </p:nvSpPr>
        <p:spPr>
          <a:xfrm>
            <a:off x="152400" y="6324600"/>
            <a:ext cx="15712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u="sng" dirty="0" smtClean="0">
                <a:latin typeface="Bahnschrift Condensed" pitchFamily="34" charset="0"/>
              </a:rPr>
              <a:t>Less than 2 cm Vaginal pouch</a:t>
            </a:r>
            <a:endParaRPr lang="en-GB" sz="1100" u="sng" dirty="0">
              <a:latin typeface="Bahnschrift Condensed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6324600"/>
            <a:ext cx="13724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u="sng" dirty="0" smtClean="0">
                <a:latin typeface="Bahnschrift Condensed" pitchFamily="34" charset="0"/>
              </a:rPr>
              <a:t>Blunt dissection by finger</a:t>
            </a:r>
            <a:endParaRPr lang="en-GB" sz="1100" u="sng" dirty="0">
              <a:latin typeface="Bahnschrift Condense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7600" y="6324600"/>
            <a:ext cx="1258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u="sng" dirty="0" smtClean="0">
                <a:latin typeface="Bahnschrift Condensed" pitchFamily="34" charset="0"/>
              </a:rPr>
              <a:t>Vaginal mould inserted</a:t>
            </a:r>
            <a:endParaRPr lang="en-GB" sz="1100" u="sng" dirty="0">
              <a:latin typeface="Bahnschrift Condensed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57800" y="6324600"/>
            <a:ext cx="1317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u="sng" dirty="0" err="1" smtClean="0">
                <a:latin typeface="Bahnschrift Condensed" pitchFamily="34" charset="0"/>
              </a:rPr>
              <a:t>Neovagina</a:t>
            </a:r>
            <a:r>
              <a:rPr lang="en-GB" sz="1100" u="sng" dirty="0" smtClean="0">
                <a:latin typeface="Bahnschrift Condensed" pitchFamily="34" charset="0"/>
              </a:rPr>
              <a:t> after 1 month</a:t>
            </a:r>
            <a:endParaRPr lang="en-GB" sz="1100" u="sng" dirty="0">
              <a:latin typeface="Bahnschrift Condensed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8915400"/>
            <a:ext cx="6858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Email- </a:t>
            </a:r>
            <a:r>
              <a:rPr lang="en-GB" sz="1000" dirty="0" smtClean="0"/>
              <a:t> </a:t>
            </a:r>
            <a:r>
              <a:rPr lang="en-GB" sz="1000" dirty="0" smtClean="0">
                <a:hlinkClick r:id="rId9"/>
              </a:rPr>
              <a:t>uttaragupta.rntmc@gmail.com</a:t>
            </a:r>
            <a:r>
              <a:rPr lang="en-GB" sz="1000" dirty="0" smtClean="0"/>
              <a:t>                                                                                                                    </a:t>
            </a: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Contact-</a:t>
            </a:r>
            <a:r>
              <a:rPr lang="en-GB" sz="1000" b="1" dirty="0" smtClean="0"/>
              <a:t> </a:t>
            </a: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+91 9461016262</a:t>
            </a:r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418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Mayer-Rokitansky-Küster-Hauser (MRKH)syndrome is characterized by congenital aplasia of uterus and upper part(2/3) of vagina with normal development of secondary sexual characteristics and 46,XX karyotype. It affects approximately 1 of 4500 women and may be associated with vaginal atresia.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</cp:revision>
  <dcterms:created xsi:type="dcterms:W3CDTF">2006-08-16T00:00:00Z</dcterms:created>
  <dcterms:modified xsi:type="dcterms:W3CDTF">2021-09-13T18:45:00Z</dcterms:modified>
</cp:coreProperties>
</file>