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7" r:id="rId2"/>
  </p:sldIdLst>
  <p:sldSz cx="21599525" cy="28800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>
          <p15:clr>
            <a:srgbClr val="A4A3A4"/>
          </p15:clr>
        </p15:guide>
        <p15:guide id="2" pos="68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46F"/>
    <a:srgbClr val="019CBD"/>
    <a:srgbClr val="FF633E"/>
    <a:srgbClr val="FCF8E2"/>
    <a:srgbClr val="323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0"/>
    <p:restoredTop sz="94629"/>
  </p:normalViewPr>
  <p:slideViewPr>
    <p:cSldViewPr snapToGrid="0" snapToObjects="1">
      <p:cViewPr>
        <p:scale>
          <a:sx n="52" d="100"/>
          <a:sy n="52" d="100"/>
        </p:scale>
        <p:origin x="616" y="-4400"/>
      </p:cViewPr>
      <p:guideLst>
        <p:guide orient="horz" pos="9071"/>
        <p:guide pos="68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4713405"/>
            <a:ext cx="18359596" cy="10026815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5126892"/>
            <a:ext cx="16199644" cy="6953434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C3A3-2F37-7B40-AA91-A5740BE76DF9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1287-EFC2-3A43-B3D9-AD85441DE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0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C3A3-2F37-7B40-AA91-A5740BE76DF9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1287-EFC2-3A43-B3D9-AD85441DE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1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533356"/>
            <a:ext cx="4657398" cy="2440702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533356"/>
            <a:ext cx="13702199" cy="2440702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C3A3-2F37-7B40-AA91-A5740BE76DF9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1287-EFC2-3A43-B3D9-AD85441DE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C3A3-2F37-7B40-AA91-A5740BE76DF9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1287-EFC2-3A43-B3D9-AD85441DE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3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7180114"/>
            <a:ext cx="18629590" cy="11980175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19273626"/>
            <a:ext cx="18629590" cy="6300091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C3A3-2F37-7B40-AA91-A5740BE76DF9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1287-EFC2-3A43-B3D9-AD85441DE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8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7666780"/>
            <a:ext cx="9179798" cy="1827360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7666780"/>
            <a:ext cx="9179798" cy="1827360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C3A3-2F37-7B40-AA91-A5740BE76DF9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1287-EFC2-3A43-B3D9-AD85441DE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9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533362"/>
            <a:ext cx="18629590" cy="556675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060106"/>
            <a:ext cx="9137610" cy="3460049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0520155"/>
            <a:ext cx="9137610" cy="1547356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060106"/>
            <a:ext cx="9182611" cy="3460049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0520155"/>
            <a:ext cx="9182611" cy="1547356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C3A3-2F37-7B40-AA91-A5740BE76DF9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1287-EFC2-3A43-B3D9-AD85441DE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3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C3A3-2F37-7B40-AA91-A5740BE76DF9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1287-EFC2-3A43-B3D9-AD85441DE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8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C3A3-2F37-7B40-AA91-A5740BE76DF9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1287-EFC2-3A43-B3D9-AD85441DE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38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920028"/>
            <a:ext cx="6966409" cy="672009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146734"/>
            <a:ext cx="10934760" cy="20466969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8640127"/>
            <a:ext cx="6966409" cy="1600690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C3A3-2F37-7B40-AA91-A5740BE76DF9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1287-EFC2-3A43-B3D9-AD85441DE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60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920028"/>
            <a:ext cx="6966409" cy="672009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146734"/>
            <a:ext cx="10934760" cy="20466969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8640127"/>
            <a:ext cx="6966409" cy="1600690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FC3A3-2F37-7B40-AA91-A5740BE76DF9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1287-EFC2-3A43-B3D9-AD85441DE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98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533362"/>
            <a:ext cx="18629590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7666780"/>
            <a:ext cx="18629590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26693734"/>
            <a:ext cx="4859893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FC3A3-2F37-7B40-AA91-A5740BE76DF9}" type="datetimeFigureOut">
              <a:rPr lang="en-US" smtClean="0"/>
              <a:pPr/>
              <a:t>9/15/21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26693734"/>
            <a:ext cx="7289840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26693734"/>
            <a:ext cx="4859893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1287-EFC2-3A43-B3D9-AD85441DE7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31474"/>
          <a:stretch>
            <a:fillRect/>
          </a:stretch>
        </p:blipFill>
        <p:spPr bwMode="auto">
          <a:xfrm>
            <a:off x="42089" y="597877"/>
            <a:ext cx="3123142" cy="2690232"/>
          </a:xfrm>
          <a:prstGeom prst="rect">
            <a:avLst/>
          </a:prstGeom>
          <a:noFill/>
        </p:spPr>
      </p:pic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2764E7C3-E95D-104F-A98F-97B44AB5B8BF}"/>
              </a:ext>
            </a:extLst>
          </p:cNvPr>
          <p:cNvSpPr txBox="1"/>
          <p:nvPr/>
        </p:nvSpPr>
        <p:spPr>
          <a:xfrm>
            <a:off x="157656" y="3516923"/>
            <a:ext cx="12517820" cy="248973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GB" sz="3500" dirty="0" smtClean="0"/>
              <a:t>38 year  female had painful heavy menstrual bleeding since 3 years. Received hormonal </a:t>
            </a:r>
            <a:r>
              <a:rPr lang="en-GB" sz="3500" dirty="0" err="1" smtClean="0"/>
              <a:t>progestogens</a:t>
            </a:r>
            <a:r>
              <a:rPr lang="en-GB" sz="3500" dirty="0" smtClean="0"/>
              <a:t> for 9 months .</a:t>
            </a:r>
            <a:endParaRPr lang="en-US" sz="3500" dirty="0" smtClean="0"/>
          </a:p>
          <a:p>
            <a:pPr algn="just"/>
            <a:endParaRPr lang="en-GB" sz="3500" dirty="0" smtClean="0"/>
          </a:p>
          <a:p>
            <a:pPr algn="just"/>
            <a:r>
              <a:rPr lang="en-GB" sz="3500" dirty="0" smtClean="0"/>
              <a:t>P1L1A1 last child birth was  FTCS  5 yrs back .no uterine pathology identified during section.</a:t>
            </a:r>
            <a:endParaRPr lang="en-US" sz="3500" dirty="0" smtClean="0"/>
          </a:p>
          <a:p>
            <a:pPr algn="just"/>
            <a:endParaRPr lang="en-GB" sz="3500" dirty="0" smtClean="0"/>
          </a:p>
          <a:p>
            <a:pPr algn="just"/>
            <a:r>
              <a:rPr lang="en-GB" sz="3500" dirty="0" smtClean="0"/>
              <a:t>General examination was normal. on  Abdomen exam  uterus  14 week Deviated to right side tenderness over uterus +.</a:t>
            </a:r>
            <a:endParaRPr lang="en-US" sz="3500" dirty="0" smtClean="0"/>
          </a:p>
          <a:p>
            <a:pPr algn="just"/>
            <a:endParaRPr lang="en-GB" sz="3500" dirty="0" smtClean="0"/>
          </a:p>
          <a:p>
            <a:pPr algn="just"/>
            <a:r>
              <a:rPr lang="en-GB" sz="3500" b="1" dirty="0" err="1" smtClean="0">
                <a:solidFill>
                  <a:srgbClr val="03046F"/>
                </a:solidFill>
              </a:rPr>
              <a:t>Vaginum</a:t>
            </a:r>
            <a:r>
              <a:rPr lang="en-GB" sz="3500" b="1" dirty="0" smtClean="0">
                <a:solidFill>
                  <a:srgbClr val="03046F"/>
                </a:solidFill>
              </a:rPr>
              <a:t> examination </a:t>
            </a:r>
            <a:r>
              <a:rPr lang="en-GB" sz="3500" dirty="0" smtClean="0"/>
              <a:t>–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GB" sz="3500" dirty="0" smtClean="0"/>
              <a:t>Uterus was fixed </a:t>
            </a:r>
            <a:r>
              <a:rPr lang="en-GB" sz="3500" dirty="0" err="1" smtClean="0"/>
              <a:t>retroverted</a:t>
            </a:r>
            <a:r>
              <a:rPr lang="en-GB" sz="3500" dirty="0" smtClean="0"/>
              <a:t> </a:t>
            </a:r>
            <a:r>
              <a:rPr lang="en-GB" sz="3500" b="1" dirty="0" smtClean="0"/>
              <a:t>14 weeks </a:t>
            </a:r>
            <a:r>
              <a:rPr lang="en-GB" sz="3500" dirty="0" smtClean="0"/>
              <a:t>firm irregular</a:t>
            </a:r>
            <a:endParaRPr lang="en-US" sz="35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n-GB" sz="3500" dirty="0" smtClean="0"/>
              <a:t>USG  Anterior wall right </a:t>
            </a:r>
            <a:r>
              <a:rPr lang="en-GB" sz="3500" dirty="0" err="1" smtClean="0"/>
              <a:t>subserosal</a:t>
            </a:r>
            <a:r>
              <a:rPr lang="en-GB" sz="3500" dirty="0" smtClean="0"/>
              <a:t> fibroid of </a:t>
            </a:r>
            <a:r>
              <a:rPr lang="en-GB" sz="3500" b="1" dirty="0" smtClean="0"/>
              <a:t>7.5x6.5cm</a:t>
            </a:r>
            <a:r>
              <a:rPr lang="en-GB" sz="3500" dirty="0" smtClean="0"/>
              <a:t>,</a:t>
            </a:r>
            <a:endParaRPr lang="en-US" sz="35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n-GB" sz="3500" dirty="0" err="1" smtClean="0"/>
              <a:t>Hypoehoic</a:t>
            </a:r>
            <a:r>
              <a:rPr lang="en-GB" sz="3500" dirty="0" smtClean="0"/>
              <a:t> lesion of </a:t>
            </a:r>
            <a:r>
              <a:rPr lang="en-GB" sz="3500" b="1" dirty="0" smtClean="0"/>
              <a:t>3.5x2.3 cm  </a:t>
            </a:r>
            <a:r>
              <a:rPr lang="en-GB" sz="3500" dirty="0" smtClean="0"/>
              <a:t>hemorrhagic cyst? </a:t>
            </a:r>
            <a:r>
              <a:rPr lang="en-GB" sz="3500" dirty="0" err="1" smtClean="0"/>
              <a:t>endometriotic</a:t>
            </a:r>
            <a:r>
              <a:rPr lang="en-GB" sz="3500" dirty="0" smtClean="0"/>
              <a:t>?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GB" sz="3500" dirty="0" smtClean="0"/>
              <a:t>Right ovary </a:t>
            </a:r>
            <a:r>
              <a:rPr lang="en-GB" sz="3500" b="1" dirty="0" smtClean="0"/>
              <a:t>5x4 cm </a:t>
            </a:r>
            <a:r>
              <a:rPr lang="en-GB" sz="3500" dirty="0" smtClean="0"/>
              <a:t>&amp; left ovary </a:t>
            </a:r>
            <a:r>
              <a:rPr lang="en-GB" sz="3500" b="1" dirty="0" smtClean="0"/>
              <a:t>2.7x1.6cm</a:t>
            </a:r>
            <a:endParaRPr lang="en-US" sz="3500" b="1" dirty="0" smtClean="0"/>
          </a:p>
          <a:p>
            <a:pPr algn="just"/>
            <a:endParaRPr lang="en-GB" sz="3500" dirty="0" smtClean="0"/>
          </a:p>
          <a:p>
            <a:pPr algn="just"/>
            <a:r>
              <a:rPr lang="en-GB" sz="3500" b="1" dirty="0" smtClean="0">
                <a:solidFill>
                  <a:srgbClr val="03046F"/>
                </a:solidFill>
              </a:rPr>
              <a:t>Provisional diagnosis </a:t>
            </a:r>
            <a:r>
              <a:rPr lang="en-GB" sz="3500" dirty="0" smtClean="0"/>
              <a:t>- </a:t>
            </a:r>
            <a:r>
              <a:rPr lang="en-GB" sz="3500" dirty="0" err="1"/>
              <a:t>R</a:t>
            </a:r>
            <a:r>
              <a:rPr lang="en-GB" sz="3500" dirty="0" err="1" smtClean="0"/>
              <a:t>etroverted</a:t>
            </a:r>
            <a:r>
              <a:rPr lang="en-GB" sz="3500" dirty="0" smtClean="0"/>
              <a:t> </a:t>
            </a:r>
            <a:r>
              <a:rPr lang="en-GB" sz="3500" dirty="0" smtClean="0"/>
              <a:t>fixed  uterus with fibroid and adnexal mass (PID) with heavy menstrual bleeding Not responded to medical treatment .After investigations and consent for hysterectomy laparotomy and myomectomy was planned .</a:t>
            </a:r>
            <a:endParaRPr lang="en-US" sz="3500" dirty="0" smtClean="0"/>
          </a:p>
          <a:p>
            <a:pPr algn="just"/>
            <a:endParaRPr lang="en-GB" sz="3500" dirty="0" smtClean="0"/>
          </a:p>
          <a:p>
            <a:pPr algn="just"/>
            <a:r>
              <a:rPr lang="en-GB" sz="3500" b="1" dirty="0" smtClean="0">
                <a:solidFill>
                  <a:srgbClr val="03046F"/>
                </a:solidFill>
              </a:rPr>
              <a:t>Laparotomy </a:t>
            </a:r>
            <a:r>
              <a:rPr lang="en-GB" sz="3500" dirty="0" smtClean="0"/>
              <a:t>- Acutely </a:t>
            </a:r>
            <a:r>
              <a:rPr lang="en-GB" sz="3500" dirty="0" err="1" smtClean="0"/>
              <a:t>retroverted</a:t>
            </a:r>
            <a:r>
              <a:rPr lang="en-GB" sz="3500" dirty="0" smtClean="0"/>
              <a:t> completely adherent uterus with  rectum .along with  </a:t>
            </a:r>
            <a:r>
              <a:rPr lang="en-GB" sz="3500" dirty="0" err="1" smtClean="0"/>
              <a:t>subserous</a:t>
            </a:r>
            <a:r>
              <a:rPr lang="en-GB" sz="3500" dirty="0" smtClean="0"/>
              <a:t> </a:t>
            </a:r>
            <a:r>
              <a:rPr lang="en-GB" sz="3500" b="1" dirty="0" smtClean="0"/>
              <a:t>10x10 cm </a:t>
            </a:r>
            <a:r>
              <a:rPr lang="en-GB" sz="3500" dirty="0" smtClean="0"/>
              <a:t>fibroid .5cm x 5 cm right complex ovarian cyst </a:t>
            </a:r>
            <a:r>
              <a:rPr lang="en-GB" sz="3500" dirty="0" smtClean="0"/>
              <a:t>myomectomy </a:t>
            </a:r>
            <a:r>
              <a:rPr lang="en-GB" sz="3500" dirty="0" smtClean="0"/>
              <a:t>followed </a:t>
            </a:r>
            <a:r>
              <a:rPr lang="en-GB" sz="3500" dirty="0" smtClean="0"/>
              <a:t>by Total  </a:t>
            </a:r>
            <a:r>
              <a:rPr lang="en-GB" sz="3500" dirty="0" smtClean="0"/>
              <a:t>Hysterectomy with right ovarian cystectomy was done </a:t>
            </a:r>
            <a:endParaRPr lang="en-US" sz="3500" dirty="0" smtClean="0"/>
          </a:p>
          <a:p>
            <a:pPr algn="just"/>
            <a:endParaRPr lang="en-GB" sz="3500" b="1" dirty="0" smtClean="0"/>
          </a:p>
          <a:p>
            <a:pPr algn="just"/>
            <a:r>
              <a:rPr lang="en-GB" sz="3500" b="1" dirty="0" smtClean="0">
                <a:solidFill>
                  <a:srgbClr val="03046F"/>
                </a:solidFill>
              </a:rPr>
              <a:t>Histology </a:t>
            </a:r>
            <a:r>
              <a:rPr lang="en-GB" sz="3500" dirty="0" smtClean="0"/>
              <a:t>- Uterus </a:t>
            </a:r>
            <a:r>
              <a:rPr lang="en-GB" sz="3500" dirty="0" err="1" smtClean="0"/>
              <a:t>adenomyosis</a:t>
            </a:r>
            <a:r>
              <a:rPr lang="en-GB" sz="3500" dirty="0" smtClean="0"/>
              <a:t> uterus. </a:t>
            </a:r>
            <a:r>
              <a:rPr lang="en-GB" sz="3500" b="1" dirty="0" smtClean="0"/>
              <a:t>4 cm </a:t>
            </a:r>
            <a:r>
              <a:rPr lang="en-GB" sz="3500" dirty="0" smtClean="0"/>
              <a:t>cyst with brownish fluid </a:t>
            </a:r>
            <a:r>
              <a:rPr lang="en-GB" sz="3500" dirty="0" err="1" smtClean="0"/>
              <a:t>ooz</a:t>
            </a:r>
            <a:r>
              <a:rPr lang="en-GB" sz="3500" dirty="0" smtClean="0"/>
              <a:t> out .</a:t>
            </a:r>
            <a:r>
              <a:rPr lang="en-GB" sz="3500" dirty="0" err="1" smtClean="0"/>
              <a:t>Myometrial</a:t>
            </a:r>
            <a:r>
              <a:rPr lang="en-GB" sz="3500" dirty="0" smtClean="0"/>
              <a:t> bundles with </a:t>
            </a:r>
            <a:r>
              <a:rPr lang="en-GB" sz="3500" dirty="0" err="1" smtClean="0"/>
              <a:t>whorling</a:t>
            </a:r>
            <a:r>
              <a:rPr lang="en-GB" sz="3500" dirty="0" smtClean="0"/>
              <a:t>  pattern. </a:t>
            </a:r>
            <a:r>
              <a:rPr lang="en-GB" sz="3500" dirty="0" err="1" smtClean="0"/>
              <a:t>Proliferative</a:t>
            </a:r>
            <a:r>
              <a:rPr lang="en-GB" sz="3500" dirty="0" smtClean="0"/>
              <a:t> endometrial glands and </a:t>
            </a:r>
            <a:r>
              <a:rPr lang="en-GB" sz="3500" dirty="0" err="1" smtClean="0"/>
              <a:t>stroma</a:t>
            </a:r>
            <a:r>
              <a:rPr lang="en-GB" sz="3500" dirty="0" smtClean="0"/>
              <a:t> deep in </a:t>
            </a:r>
            <a:r>
              <a:rPr lang="en-GB" sz="3500" dirty="0" err="1" smtClean="0"/>
              <a:t>myometrium</a:t>
            </a:r>
            <a:r>
              <a:rPr lang="en-GB" sz="3500" dirty="0" smtClean="0"/>
              <a:t>.</a:t>
            </a:r>
            <a:endParaRPr lang="en-US" sz="3500" dirty="0" smtClean="0"/>
          </a:p>
          <a:p>
            <a:pPr algn="just"/>
            <a:endParaRPr lang="en-GB" sz="3500" dirty="0" smtClean="0"/>
          </a:p>
          <a:p>
            <a:pPr algn="just"/>
            <a:r>
              <a:rPr lang="en-GB" sz="3500" dirty="0" err="1" smtClean="0"/>
              <a:t>Adnexal</a:t>
            </a:r>
            <a:r>
              <a:rPr lang="en-GB" sz="3500" dirty="0" smtClean="0"/>
              <a:t> mass Smooth </a:t>
            </a:r>
            <a:r>
              <a:rPr lang="en-GB" sz="3500" dirty="0" err="1" smtClean="0"/>
              <a:t>lobulated</a:t>
            </a:r>
            <a:r>
              <a:rPr lang="en-GB" sz="3500" dirty="0" smtClean="0"/>
              <a:t>. Mass with </a:t>
            </a:r>
            <a:r>
              <a:rPr lang="en-GB" sz="3500" dirty="0" err="1" smtClean="0"/>
              <a:t>endometriotic</a:t>
            </a:r>
            <a:r>
              <a:rPr lang="en-GB" sz="3500" dirty="0" smtClean="0"/>
              <a:t> ovary.</a:t>
            </a:r>
            <a:endParaRPr lang="en-US" sz="3500" dirty="0" smtClean="0"/>
          </a:p>
          <a:p>
            <a:pPr algn="just"/>
            <a:r>
              <a:rPr lang="en-GB" sz="3500" dirty="0" smtClean="0"/>
              <a:t> </a:t>
            </a:r>
            <a:endParaRPr lang="en-US" sz="3500" dirty="0" smtClean="0"/>
          </a:p>
          <a:p>
            <a:pPr algn="just"/>
            <a:r>
              <a:rPr lang="en-GB" sz="3500" b="1" dirty="0" smtClean="0">
                <a:solidFill>
                  <a:srgbClr val="03046F"/>
                </a:solidFill>
              </a:rPr>
              <a:t>Discussion</a:t>
            </a:r>
            <a:r>
              <a:rPr lang="en-GB" sz="3500" dirty="0" smtClean="0"/>
              <a:t> - ovarian </a:t>
            </a:r>
            <a:r>
              <a:rPr lang="en-GB" sz="3500" dirty="0" err="1" smtClean="0"/>
              <a:t>endometrioma</a:t>
            </a:r>
            <a:r>
              <a:rPr lang="en-GB" sz="3500" dirty="0" smtClean="0"/>
              <a:t> are usually </a:t>
            </a:r>
            <a:r>
              <a:rPr lang="en-GB" sz="3500" b="1" dirty="0" smtClean="0"/>
              <a:t>fixed </a:t>
            </a:r>
            <a:r>
              <a:rPr lang="en-GB" sz="3500" dirty="0" smtClean="0"/>
              <a:t>, </a:t>
            </a:r>
            <a:r>
              <a:rPr lang="en-GB" sz="3500" dirty="0" smtClean="0"/>
              <a:t>they </a:t>
            </a:r>
            <a:r>
              <a:rPr lang="en-GB" sz="3500" dirty="0" smtClean="0"/>
              <a:t>do not respond to hormonal treatment . </a:t>
            </a:r>
          </a:p>
          <a:p>
            <a:pPr algn="just"/>
            <a:endParaRPr lang="en-GB" sz="3500" dirty="0" smtClean="0"/>
          </a:p>
          <a:p>
            <a:pPr algn="just"/>
            <a:r>
              <a:rPr lang="en-GB" sz="3500" b="1" dirty="0" smtClean="0">
                <a:solidFill>
                  <a:srgbClr val="03046F"/>
                </a:solidFill>
              </a:rPr>
              <a:t>Conclusion </a:t>
            </a:r>
            <a:r>
              <a:rPr lang="en-GB" sz="3500" dirty="0" smtClean="0"/>
              <a:t>- </a:t>
            </a:r>
            <a:r>
              <a:rPr lang="en-GB" sz="3500" b="1" dirty="0" smtClean="0"/>
              <a:t>Surgical excision  </a:t>
            </a:r>
            <a:r>
              <a:rPr lang="en-GB" sz="3500" dirty="0" smtClean="0"/>
              <a:t>is the treatment of choice .there is chance of recurrence. </a:t>
            </a:r>
          </a:p>
          <a:p>
            <a:pPr algn="just"/>
            <a:endParaRPr lang="en-GB" sz="3500" dirty="0" smtClean="0"/>
          </a:p>
          <a:p>
            <a:pPr algn="just"/>
            <a:r>
              <a:rPr lang="en-GB" sz="3500" b="1" dirty="0" smtClean="0">
                <a:solidFill>
                  <a:srgbClr val="03046F"/>
                </a:solidFill>
              </a:rPr>
              <a:t>References</a:t>
            </a:r>
            <a:r>
              <a:rPr lang="en-GB" sz="3500" dirty="0" smtClean="0"/>
              <a:t> –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GB" sz="3500" dirty="0" err="1" smtClean="0">
                <a:solidFill>
                  <a:schemeClr val="accent1"/>
                </a:solidFill>
              </a:rPr>
              <a:t>Iker</a:t>
            </a:r>
            <a:r>
              <a:rPr lang="en-GB" sz="3500" dirty="0" smtClean="0">
                <a:solidFill>
                  <a:schemeClr val="accent1"/>
                </a:solidFill>
              </a:rPr>
              <a:t> </a:t>
            </a:r>
            <a:r>
              <a:rPr lang="en-GB" sz="3500" dirty="0" err="1" smtClean="0">
                <a:solidFill>
                  <a:schemeClr val="accent1"/>
                </a:solidFill>
              </a:rPr>
              <a:t>Selcuk</a:t>
            </a:r>
            <a:r>
              <a:rPr lang="en-GB" sz="3500" dirty="0" smtClean="0">
                <a:solidFill>
                  <a:schemeClr val="accent1"/>
                </a:solidFill>
              </a:rPr>
              <a:t> and </a:t>
            </a:r>
            <a:r>
              <a:rPr lang="en-GB" sz="3500" dirty="0" err="1" smtClean="0">
                <a:solidFill>
                  <a:schemeClr val="accent1"/>
                </a:solidFill>
              </a:rPr>
              <a:t>Gurkan</a:t>
            </a:r>
            <a:r>
              <a:rPr lang="en-GB" sz="3500" dirty="0" smtClean="0">
                <a:solidFill>
                  <a:schemeClr val="accent1"/>
                </a:solidFill>
              </a:rPr>
              <a:t> </a:t>
            </a:r>
            <a:r>
              <a:rPr lang="en-GB" sz="3500" dirty="0" err="1" smtClean="0">
                <a:solidFill>
                  <a:schemeClr val="accent1"/>
                </a:solidFill>
              </a:rPr>
              <a:t>Bozdag</a:t>
            </a:r>
            <a:r>
              <a:rPr lang="en-GB" sz="3500" dirty="0" smtClean="0">
                <a:solidFill>
                  <a:schemeClr val="accent1"/>
                </a:solidFill>
              </a:rPr>
              <a:t> – Recurrence of </a:t>
            </a:r>
            <a:r>
              <a:rPr lang="en-GB" sz="3500" dirty="0" err="1" smtClean="0">
                <a:solidFill>
                  <a:schemeClr val="accent1"/>
                </a:solidFill>
              </a:rPr>
              <a:t>endometroiosis</a:t>
            </a:r>
            <a:r>
              <a:rPr lang="en-GB" sz="3500" dirty="0" smtClean="0">
                <a:solidFill>
                  <a:schemeClr val="accent1"/>
                </a:solidFill>
              </a:rPr>
              <a:t>; risk factors, mechanisms and biomarkers; review of the literature; Turkish-German </a:t>
            </a:r>
            <a:r>
              <a:rPr lang="en-GB" sz="3500" dirty="0" err="1" smtClean="0">
                <a:solidFill>
                  <a:schemeClr val="accent1"/>
                </a:solidFill>
              </a:rPr>
              <a:t>Gynecological</a:t>
            </a:r>
            <a:r>
              <a:rPr lang="en-GB" sz="3500" dirty="0" smtClean="0">
                <a:solidFill>
                  <a:schemeClr val="accent1"/>
                </a:solidFill>
              </a:rPr>
              <a:t> Association.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GB" sz="3500" dirty="0" err="1" smtClean="0">
                <a:solidFill>
                  <a:schemeClr val="accent1"/>
                </a:solidFill>
              </a:rPr>
              <a:t>Konstantinos</a:t>
            </a:r>
            <a:r>
              <a:rPr lang="en-GB" sz="3500" dirty="0" smtClean="0">
                <a:solidFill>
                  <a:schemeClr val="accent1"/>
                </a:solidFill>
              </a:rPr>
              <a:t> </a:t>
            </a:r>
            <a:r>
              <a:rPr lang="en-GB" sz="3500" dirty="0" err="1" smtClean="0">
                <a:solidFill>
                  <a:schemeClr val="accent1"/>
                </a:solidFill>
              </a:rPr>
              <a:t>Nirgianakis</a:t>
            </a:r>
            <a:r>
              <a:rPr lang="en-GB" sz="3500" dirty="0" smtClean="0">
                <a:solidFill>
                  <a:schemeClr val="accent1"/>
                </a:solidFill>
              </a:rPr>
              <a:t>, </a:t>
            </a:r>
            <a:r>
              <a:rPr lang="en-GB" sz="3500" dirty="0" err="1" smtClean="0">
                <a:solidFill>
                  <a:schemeClr val="accent1"/>
                </a:solidFill>
              </a:rPr>
              <a:t>Lijuan</a:t>
            </a:r>
            <a:r>
              <a:rPr lang="en-GB" sz="3500" dirty="0" smtClean="0">
                <a:solidFill>
                  <a:schemeClr val="accent1"/>
                </a:solidFill>
              </a:rPr>
              <a:t> Ma and Michael D. Mueller – Recurrence Patterns after Surgery in Patients with Different Endometriosis Subtypes : A long-term Hospital Based Cohort Study; Journal of Clinical Medicine</a:t>
            </a:r>
            <a:r>
              <a:rPr lang="en-GB" sz="3500" dirty="0" smtClean="0"/>
              <a:t>.</a:t>
            </a:r>
            <a:endParaRPr lang="en-US" sz="3500" dirty="0"/>
          </a:p>
        </p:txBody>
      </p:sp>
      <p:pic>
        <p:nvPicPr>
          <p:cNvPr id="38" name="Picture 37" descr="WhatsApp Image 2021-09-13 at 8.32.30 PM.jpeg"/>
          <p:cNvPicPr>
            <a:picLocks noChangeAspect="1"/>
          </p:cNvPicPr>
          <p:nvPr/>
        </p:nvPicPr>
        <p:blipFill>
          <a:blip r:embed="rId3"/>
          <a:srcRect t="20336" b="25612"/>
          <a:stretch>
            <a:fillRect/>
          </a:stretch>
        </p:blipFill>
        <p:spPr>
          <a:xfrm>
            <a:off x="12934949" y="20804496"/>
            <a:ext cx="8362358" cy="7609734"/>
          </a:xfrm>
          <a:prstGeom prst="rect">
            <a:avLst/>
          </a:prstGeom>
          <a:ln w="79375">
            <a:solidFill>
              <a:srgbClr val="C00000">
                <a:alpha val="81000"/>
              </a:srgbClr>
            </a:solidFill>
          </a:ln>
        </p:spPr>
      </p:pic>
      <p:pic>
        <p:nvPicPr>
          <p:cNvPr id="40" name="Picture 39" descr="WhatsApp Image 2021-09-13 at 8.23.34 PM (2)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69615" y="3516923"/>
            <a:ext cx="8327692" cy="8370277"/>
          </a:xfrm>
          <a:prstGeom prst="rect">
            <a:avLst/>
          </a:prstGeom>
          <a:ln w="60325">
            <a:solidFill>
              <a:srgbClr val="C00000">
                <a:alpha val="68000"/>
              </a:srgbClr>
            </a:solidFill>
          </a:ln>
        </p:spPr>
      </p:pic>
      <p:pic>
        <p:nvPicPr>
          <p:cNvPr id="41" name="Picture 40" descr="WhatsApp Image 2021-09-13 at 8.32.27 PM.jpeg"/>
          <p:cNvPicPr>
            <a:picLocks noChangeAspect="1"/>
          </p:cNvPicPr>
          <p:nvPr/>
        </p:nvPicPr>
        <p:blipFill>
          <a:blip r:embed="rId5"/>
          <a:srcRect t="10956" b="24906"/>
          <a:stretch>
            <a:fillRect/>
          </a:stretch>
        </p:blipFill>
        <p:spPr>
          <a:xfrm>
            <a:off x="12934949" y="12116013"/>
            <a:ext cx="8362358" cy="8459669"/>
          </a:xfrm>
          <a:prstGeom prst="rect">
            <a:avLst/>
          </a:prstGeom>
          <a:ln w="60325">
            <a:solidFill>
              <a:srgbClr val="C00000">
                <a:alpha val="75000"/>
              </a:srgbClr>
            </a:solidFill>
          </a:ln>
        </p:spPr>
      </p:pic>
      <p:sp>
        <p:nvSpPr>
          <p:cNvPr id="4" name="Horizontal Scroll 3"/>
          <p:cNvSpPr/>
          <p:nvPr/>
        </p:nvSpPr>
        <p:spPr>
          <a:xfrm>
            <a:off x="3165231" y="0"/>
            <a:ext cx="18132076" cy="3288109"/>
          </a:xfrm>
          <a:prstGeom prst="horizontalScrol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CASE REPORT OF FIBROID UTERUS WITH RIGHT OVARIAN ENDOMETROSIS</a:t>
            </a:r>
          </a:p>
          <a:p>
            <a:pPr algn="ctr"/>
            <a:r>
              <a:rPr lang="en-US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Priyanka </a:t>
            </a:r>
            <a:r>
              <a:rPr lang="en-US" sz="28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Sachdeva</a:t>
            </a:r>
            <a:r>
              <a:rPr lang="en-US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PG 2</a:t>
            </a:r>
            <a:r>
              <a:rPr lang="en-US" sz="2800" b="1" i="1" baseline="30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8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year</a:t>
            </a:r>
            <a:r>
              <a:rPr lang="en-US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Dr. </a:t>
            </a:r>
            <a:r>
              <a:rPr lang="en-US" sz="28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Rekha</a:t>
            </a:r>
            <a:r>
              <a:rPr lang="en-US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Sapkal</a:t>
            </a:r>
            <a:r>
              <a:rPr lang="en-US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Professor and HOD</a:t>
            </a:r>
            <a:r>
              <a:rPr lang="en-US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en-US" sz="28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Peoples </a:t>
            </a:r>
            <a:r>
              <a:rPr lang="en-US" sz="28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of Medical Science, Bhopal (M.P.)</a:t>
            </a:r>
            <a:endParaRPr lang="en-US" sz="2800" b="1" i="1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43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243</Words>
  <Application>Microsoft Macintosh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Wingdings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23475</dc:creator>
  <cp:lastModifiedBy>Microsoft Office User</cp:lastModifiedBy>
  <cp:revision>50</cp:revision>
  <dcterms:created xsi:type="dcterms:W3CDTF">2020-12-03T06:12:00Z</dcterms:created>
  <dcterms:modified xsi:type="dcterms:W3CDTF">2021-09-15T17:49:25Z</dcterms:modified>
</cp:coreProperties>
</file>